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1"/>
  </p:sldMasterIdLst>
  <p:notesMasterIdLst>
    <p:notesMasterId r:id="rId26"/>
  </p:notesMasterIdLst>
  <p:sldIdLst>
    <p:sldId id="256" r:id="rId2"/>
    <p:sldId id="257" r:id="rId3"/>
    <p:sldId id="261" r:id="rId4"/>
    <p:sldId id="258" r:id="rId5"/>
    <p:sldId id="259" r:id="rId6"/>
    <p:sldId id="260" r:id="rId7"/>
    <p:sldId id="262" r:id="rId8"/>
    <p:sldId id="263" r:id="rId9"/>
    <p:sldId id="264" r:id="rId10"/>
    <p:sldId id="265" r:id="rId11"/>
    <p:sldId id="266" r:id="rId12"/>
    <p:sldId id="267" r:id="rId13"/>
    <p:sldId id="268" r:id="rId14"/>
    <p:sldId id="269" r:id="rId15"/>
    <p:sldId id="281" r:id="rId16"/>
    <p:sldId id="270" r:id="rId17"/>
    <p:sldId id="271" r:id="rId18"/>
    <p:sldId id="276" r:id="rId19"/>
    <p:sldId id="280" r:id="rId20"/>
    <p:sldId id="277" r:id="rId21"/>
    <p:sldId id="272" r:id="rId22"/>
    <p:sldId id="273" r:id="rId23"/>
    <p:sldId id="274" r:id="rId24"/>
    <p:sldId id="27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7" autoAdjust="0"/>
    <p:restoredTop sz="62809" autoAdjust="0"/>
  </p:normalViewPr>
  <p:slideViewPr>
    <p:cSldViewPr snapToGrid="0">
      <p:cViewPr varScale="1">
        <p:scale>
          <a:sx n="69" d="100"/>
          <a:sy n="69" d="100"/>
        </p:scale>
        <p:origin x="759" y="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D59BB5-9ECB-47BE-98D6-520C963CC7C7}" type="datetimeFigureOut">
              <a:rPr lang="en-US" smtClean="0"/>
              <a:t>4/23/2026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ACDCF0-FAFE-4EB2-BA95-86AA18377420}" type="slidenum">
              <a:rPr lang="en-US" smtClean="0"/>
              <a:t>‹#›</a:t>
            </a:fld>
            <a:endParaRPr lang="en-US"/>
          </a:p>
        </p:txBody>
      </p:sp>
    </p:spTree>
    <p:extLst>
      <p:ext uri="{BB962C8B-B14F-4D97-AF65-F5344CB8AC3E}">
        <p14:creationId xmlns:p14="http://schemas.microsoft.com/office/powerpoint/2010/main" val="4163654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ECECEC"/>
                </a:solidFill>
                <a:effectLst/>
                <a:latin typeface="Söhne"/>
              </a:rPr>
              <a:t>If the number is wrong… Everything is Wrong.</a:t>
            </a:r>
          </a:p>
          <a:p>
            <a:pPr algn="l"/>
            <a:endParaRPr lang="en-US" b="0" i="0" dirty="0">
              <a:solidFill>
                <a:srgbClr val="ECECEC"/>
              </a:solidFill>
              <a:effectLst/>
              <a:latin typeface="Söhne"/>
            </a:endParaRPr>
          </a:p>
          <a:p>
            <a:pPr algn="l"/>
            <a:r>
              <a:rPr lang="en-US" b="0" i="0" dirty="0">
                <a:solidFill>
                  <a:srgbClr val="ECECEC"/>
                </a:solidFill>
                <a:effectLst/>
                <a:latin typeface="Söhne"/>
              </a:rPr>
              <a:t>In natural gas measurement… we’re not measuring gas. We’re measuring money.</a:t>
            </a:r>
          </a:p>
          <a:p>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1</a:t>
            </a:fld>
            <a:endParaRPr lang="en-US"/>
          </a:p>
        </p:txBody>
      </p:sp>
    </p:spTree>
    <p:extLst>
      <p:ext uri="{BB962C8B-B14F-4D97-AF65-F5344CB8AC3E}">
        <p14:creationId xmlns:p14="http://schemas.microsoft.com/office/powerpoint/2010/main" val="20025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CPU can be referred to as the brains of the system, this component processes all incoming signal data. It processes all the instruction sets contained in the firmware and handles all the data exchange between systems.</a:t>
            </a:r>
          </a:p>
        </p:txBody>
      </p:sp>
      <p:sp>
        <p:nvSpPr>
          <p:cNvPr id="4" name="Slide Number Placeholder 3"/>
          <p:cNvSpPr>
            <a:spLocks noGrp="1"/>
          </p:cNvSpPr>
          <p:nvPr>
            <p:ph type="sldNum" sz="quarter" idx="5"/>
          </p:nvPr>
        </p:nvSpPr>
        <p:spPr/>
        <p:txBody>
          <a:bodyPr/>
          <a:lstStyle/>
          <a:p>
            <a:fld id="{E7ACDCF0-FAFE-4EB2-BA95-86AA18377420}" type="slidenum">
              <a:rPr lang="en-US" smtClean="0"/>
              <a:t>10</a:t>
            </a:fld>
            <a:endParaRPr lang="en-US"/>
          </a:p>
        </p:txBody>
      </p:sp>
    </p:spTree>
    <p:extLst>
      <p:ext uri="{BB962C8B-B14F-4D97-AF65-F5344CB8AC3E}">
        <p14:creationId xmlns:p14="http://schemas.microsoft.com/office/powerpoint/2010/main" val="2957113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motherboard acts as the foundational component of the system,  integrating the main electronics board, the processor and the interfaces for both primary and secondary devices. </a:t>
            </a:r>
          </a:p>
        </p:txBody>
      </p:sp>
      <p:sp>
        <p:nvSpPr>
          <p:cNvPr id="4" name="Slide Number Placeholder 3"/>
          <p:cNvSpPr>
            <a:spLocks noGrp="1"/>
          </p:cNvSpPr>
          <p:nvPr>
            <p:ph type="sldNum" sz="quarter" idx="5"/>
          </p:nvPr>
        </p:nvSpPr>
        <p:spPr/>
        <p:txBody>
          <a:bodyPr/>
          <a:lstStyle/>
          <a:p>
            <a:fld id="{E7ACDCF0-FAFE-4EB2-BA95-86AA18377420}" type="slidenum">
              <a:rPr lang="en-US" smtClean="0"/>
              <a:t>11</a:t>
            </a:fld>
            <a:endParaRPr lang="en-US"/>
          </a:p>
        </p:txBody>
      </p:sp>
    </p:spTree>
    <p:extLst>
      <p:ext uri="{BB962C8B-B14F-4D97-AF65-F5344CB8AC3E}">
        <p14:creationId xmlns:p14="http://schemas.microsoft.com/office/powerpoint/2010/main" val="170389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software provides the foundation system necessary for running the software libraries and code base that the firmware relies on. </a:t>
            </a:r>
          </a:p>
          <a:p>
            <a:r>
              <a:rPr lang="en-US" dirty="0"/>
              <a:t>	The firmware is a specific set of instructions that turn calculation represented in the slide from the AGA Report No 3 into machine readable code for the basic measurement of an orifice meter.  </a:t>
            </a:r>
          </a:p>
        </p:txBody>
      </p:sp>
      <p:sp>
        <p:nvSpPr>
          <p:cNvPr id="4" name="Slide Number Placeholder 3"/>
          <p:cNvSpPr>
            <a:spLocks noGrp="1"/>
          </p:cNvSpPr>
          <p:nvPr>
            <p:ph type="sldNum" sz="quarter" idx="5"/>
          </p:nvPr>
        </p:nvSpPr>
        <p:spPr/>
        <p:txBody>
          <a:bodyPr/>
          <a:lstStyle/>
          <a:p>
            <a:fld id="{E7ACDCF0-FAFE-4EB2-BA95-86AA18377420}" type="slidenum">
              <a:rPr lang="en-US" smtClean="0"/>
              <a:t>12</a:t>
            </a:fld>
            <a:endParaRPr lang="en-US"/>
          </a:p>
        </p:txBody>
      </p:sp>
    </p:spTree>
    <p:extLst>
      <p:ext uri="{BB962C8B-B14F-4D97-AF65-F5344CB8AC3E}">
        <p14:creationId xmlns:p14="http://schemas.microsoft.com/office/powerpoint/2010/main" val="38254325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Modern flow computer have several options when it comes to retrieving the data. </a:t>
            </a:r>
          </a:p>
          <a:p>
            <a:endParaRPr lang="en-US" dirty="0"/>
          </a:p>
          <a:p>
            <a:r>
              <a:rPr lang="en-US" dirty="0"/>
              <a:t>Common communication types are RS-232, 422, 485, Universal Serial Bus (USB) “Local”, Ethernet (TCP), Bluetooth</a:t>
            </a:r>
          </a:p>
          <a:p>
            <a:endParaRPr lang="en-US" dirty="0"/>
          </a:p>
          <a:p>
            <a:r>
              <a:rPr lang="en-US" b="0" i="0" dirty="0">
                <a:solidFill>
                  <a:srgbClr val="ECECEC"/>
                </a:solidFill>
                <a:effectLst/>
                <a:latin typeface="Söhne"/>
              </a:rPr>
              <a:t>Flow computers may employ various protocols such as Modbus, HART, Profibus, Fieldbus, and, more recently, MQTT.</a:t>
            </a:r>
          </a:p>
          <a:p>
            <a:r>
              <a:rPr lang="en-US" dirty="0"/>
              <a:t>	</a:t>
            </a:r>
          </a:p>
          <a:p>
            <a:r>
              <a:rPr lang="en-US" b="0" i="0" dirty="0">
                <a:solidFill>
                  <a:srgbClr val="ECECEC"/>
                </a:solidFill>
                <a:effectLst/>
                <a:latin typeface="Söhne"/>
              </a:rPr>
              <a:t>Although remote communication employs many of the same methods as local connections, the transmission of data back to servers or SCADA systems typically utilizes radio, cellular, CDMA modems, or satellite links.</a:t>
            </a:r>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13</a:t>
            </a:fld>
            <a:endParaRPr lang="en-US"/>
          </a:p>
        </p:txBody>
      </p:sp>
    </p:spTree>
    <p:extLst>
      <p:ext uri="{BB962C8B-B14F-4D97-AF65-F5344CB8AC3E}">
        <p14:creationId xmlns:p14="http://schemas.microsoft.com/office/powerpoint/2010/main" val="93882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electronic measurement systems, the secondary devices are often electromechanical in nature. </a:t>
            </a:r>
          </a:p>
          <a:p>
            <a:endParaRPr lang="en-US" dirty="0"/>
          </a:p>
          <a:p>
            <a:r>
              <a:rPr lang="en-US" dirty="0"/>
              <a:t>They respond to various inputs from the pipeline such as pressures, temperatures, frequency, relative density.</a:t>
            </a:r>
          </a:p>
          <a:p>
            <a:endParaRPr lang="en-US" dirty="0"/>
          </a:p>
          <a:p>
            <a:r>
              <a:rPr lang="en-US" dirty="0"/>
              <a:t>They do this by changing their electrical output in response to these inputs.  When we fit these devices with special circuits, they become transmitters. These added circuits transform the transducers outputs into a standard signal, which might be analog, digital, or frequency based. </a:t>
            </a:r>
          </a:p>
          <a:p>
            <a:endParaRPr lang="en-US" dirty="0"/>
          </a:p>
          <a:p>
            <a:r>
              <a:rPr lang="en-US" dirty="0"/>
              <a:t>The ABB 266 transmitter pictured above uses Modbus tables to transmit it’s data to the flow computer. </a:t>
            </a:r>
          </a:p>
        </p:txBody>
      </p:sp>
      <p:sp>
        <p:nvSpPr>
          <p:cNvPr id="4" name="Slide Number Placeholder 3"/>
          <p:cNvSpPr>
            <a:spLocks noGrp="1"/>
          </p:cNvSpPr>
          <p:nvPr>
            <p:ph type="sldNum" sz="quarter" idx="5"/>
          </p:nvPr>
        </p:nvSpPr>
        <p:spPr/>
        <p:txBody>
          <a:bodyPr/>
          <a:lstStyle/>
          <a:p>
            <a:fld id="{E7ACDCF0-FAFE-4EB2-BA95-86AA18377420}" type="slidenum">
              <a:rPr lang="en-US" smtClean="0"/>
              <a:t>14</a:t>
            </a:fld>
            <a:endParaRPr lang="en-US"/>
          </a:p>
        </p:txBody>
      </p:sp>
    </p:spTree>
    <p:extLst>
      <p:ext uri="{BB962C8B-B14F-4D97-AF65-F5344CB8AC3E}">
        <p14:creationId xmlns:p14="http://schemas.microsoft.com/office/powerpoint/2010/main" val="337460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C28C4-639C-83DC-7A93-4E91AD9107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E202B-C023-5741-B65B-8FDE76F8C5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B286-A619-B634-9593-FF8020E2F898}"/>
              </a:ext>
            </a:extLst>
          </p:cNvPr>
          <p:cNvSpPr>
            <a:spLocks noGrp="1"/>
          </p:cNvSpPr>
          <p:nvPr>
            <p:ph type="body" idx="1"/>
          </p:nvPr>
        </p:nvSpPr>
        <p:spPr/>
        <p:txBody>
          <a:bodyPr/>
          <a:lstStyle/>
          <a:p>
            <a:r>
              <a:rPr lang="en-US" b="1" dirty="0"/>
              <a:t>Reality Check:</a:t>
            </a:r>
            <a:endParaRPr lang="en-US" dirty="0"/>
          </a:p>
          <a:p>
            <a:r>
              <a:rPr lang="en-US" dirty="0"/>
              <a:t>2× ΔP ≠ 2× Flow </a:t>
            </a:r>
          </a:p>
          <a:p>
            <a:r>
              <a:rPr lang="en-US" dirty="0"/>
              <a:t>Errors in ΔP → amplified in flow </a:t>
            </a:r>
          </a:p>
          <a:p>
            <a:endParaRPr lang="en-US" dirty="0"/>
          </a:p>
          <a:p>
            <a:r>
              <a:rPr lang="en-US" b="1" dirty="0"/>
              <a:t>Notes:</a:t>
            </a:r>
          </a:p>
          <a:p>
            <a:r>
              <a:rPr lang="en-US" dirty="0"/>
              <a:t>“We’re not measuring flow directly—we’re measuring </a:t>
            </a:r>
            <a:r>
              <a:rPr lang="en-US" b="1" dirty="0"/>
              <a:t>pressure loss</a:t>
            </a:r>
            <a:r>
              <a:rPr lang="en-US" dirty="0"/>
              <a:t>.” </a:t>
            </a:r>
          </a:p>
          <a:p>
            <a:r>
              <a:rPr lang="en-US" dirty="0"/>
              <a:t>“That loss happens because we force the gas through a restriction.” </a:t>
            </a:r>
          </a:p>
          <a:p>
            <a:r>
              <a:rPr lang="en-US" dirty="0"/>
              <a:t>“Here’s the key: flow is proportional to the </a:t>
            </a:r>
            <a:r>
              <a:rPr lang="en-US" b="1" dirty="0"/>
              <a:t>square root of ΔP</a:t>
            </a:r>
            <a:r>
              <a:rPr lang="en-US" dirty="0"/>
              <a:t>.” </a:t>
            </a:r>
          </a:p>
          <a:p>
            <a:r>
              <a:rPr lang="en-US" dirty="0"/>
              <a:t>“So if ΔP goes up by 4… flow only doubles.” </a:t>
            </a:r>
          </a:p>
          <a:p>
            <a:r>
              <a:rPr lang="en-US" i="1" dirty="0"/>
              <a:t>(Pause here—this is where most people get it wrong)</a:t>
            </a:r>
            <a:r>
              <a:rPr lang="en-US" dirty="0"/>
              <a:t> </a:t>
            </a:r>
          </a:p>
          <a:p>
            <a:r>
              <a:rPr lang="en-US" dirty="0"/>
              <a:t>“If your DP doubles and your flow doubles, something is broken.” </a:t>
            </a:r>
          </a:p>
          <a:p>
            <a:br>
              <a:rPr lang="en-US" dirty="0"/>
            </a:br>
            <a:r>
              <a:rPr lang="en-US" b="1" dirty="0"/>
              <a:t>PRO TIP </a:t>
            </a:r>
          </a:p>
          <a:p>
            <a:r>
              <a:rPr lang="en-US" dirty="0"/>
              <a:t>“Most bad measurements come from the basics: </a:t>
            </a:r>
          </a:p>
          <a:p>
            <a:pPr lvl="1"/>
            <a:r>
              <a:rPr lang="en-US" dirty="0"/>
              <a:t>Wrong orifice plate size </a:t>
            </a:r>
          </a:p>
          <a:p>
            <a:pPr lvl="1"/>
            <a:r>
              <a:rPr lang="en-US" dirty="0"/>
              <a:t>Plugged impulse lines </a:t>
            </a:r>
          </a:p>
          <a:p>
            <a:pPr lvl="1"/>
            <a:r>
              <a:rPr lang="en-US" dirty="0"/>
              <a:t>Wet gas / liquids on the plate </a:t>
            </a:r>
          </a:p>
          <a:p>
            <a:pPr lvl="1"/>
            <a:r>
              <a:rPr lang="en-US" dirty="0"/>
              <a:t>Bad DP calibration”</a:t>
            </a:r>
          </a:p>
        </p:txBody>
      </p:sp>
      <p:sp>
        <p:nvSpPr>
          <p:cNvPr id="4" name="Slide Number Placeholder 3">
            <a:extLst>
              <a:ext uri="{FF2B5EF4-FFF2-40B4-BE49-F238E27FC236}">
                <a16:creationId xmlns:a16="http://schemas.microsoft.com/office/drawing/2014/main" id="{4FE3E0B1-B1EC-6DB1-E77F-06F1CBBA0BBC}"/>
              </a:ext>
            </a:extLst>
          </p:cNvPr>
          <p:cNvSpPr>
            <a:spLocks noGrp="1"/>
          </p:cNvSpPr>
          <p:nvPr>
            <p:ph type="sldNum" sz="quarter" idx="5"/>
          </p:nvPr>
        </p:nvSpPr>
        <p:spPr/>
        <p:txBody>
          <a:bodyPr/>
          <a:lstStyle/>
          <a:p>
            <a:fld id="{E7ACDCF0-FAFE-4EB2-BA95-86AA18377420}" type="slidenum">
              <a:rPr lang="en-US" smtClean="0"/>
              <a:t>15</a:t>
            </a:fld>
            <a:endParaRPr lang="en-US"/>
          </a:p>
        </p:txBody>
      </p:sp>
    </p:spTree>
    <p:extLst>
      <p:ext uri="{BB962C8B-B14F-4D97-AF65-F5344CB8AC3E}">
        <p14:creationId xmlns:p14="http://schemas.microsoft.com/office/powerpoint/2010/main" val="919131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Core Points</a:t>
            </a:r>
          </a:p>
          <a:p>
            <a:pPr lvl="1"/>
            <a:r>
              <a:rPr lang="en-US" dirty="0"/>
              <a:t>4–20 mA = </a:t>
            </a:r>
            <a:r>
              <a:rPr lang="en-US" b="1" dirty="0"/>
              <a:t>current represents measurement</a:t>
            </a:r>
            <a:r>
              <a:rPr lang="en-US" dirty="0"/>
              <a:t> </a:t>
            </a:r>
          </a:p>
          <a:p>
            <a:pPr lvl="1"/>
            <a:r>
              <a:rPr lang="en-US" dirty="0"/>
              <a:t>Current &gt; voltage for distance + noise immunity </a:t>
            </a:r>
          </a:p>
          <a:p>
            <a:pPr lvl="1"/>
            <a:r>
              <a:rPr lang="en-US" dirty="0"/>
              <a:t>4 mA = </a:t>
            </a:r>
            <a:r>
              <a:rPr lang="en-US" b="1" dirty="0"/>
              <a:t>live zero (fault detection)</a:t>
            </a:r>
            <a:r>
              <a:rPr lang="en-US" dirty="0"/>
              <a:t> </a:t>
            </a:r>
          </a:p>
          <a:p>
            <a:pPr lvl="1"/>
            <a:r>
              <a:rPr lang="en-US" dirty="0"/>
              <a:t>Loop needs </a:t>
            </a:r>
            <a:r>
              <a:rPr lang="en-US" b="1" dirty="0"/>
              <a:t>power source</a:t>
            </a:r>
            <a:r>
              <a:rPr lang="en-US" dirty="0"/>
              <a:t> </a:t>
            </a:r>
          </a:p>
          <a:p>
            <a:pPr lvl="1"/>
            <a:r>
              <a:rPr lang="en-US" dirty="0"/>
              <a:t>Shield = </a:t>
            </a:r>
            <a:r>
              <a:rPr lang="en-US" b="1" dirty="0"/>
              <a:t>noise protection</a:t>
            </a:r>
            <a:r>
              <a:rPr lang="en-US" dirty="0"/>
              <a:t> </a:t>
            </a:r>
          </a:p>
          <a:p>
            <a:pPr lvl="1"/>
            <a:r>
              <a:rPr lang="en-US" dirty="0"/>
              <a:t>Ground </a:t>
            </a:r>
            <a:r>
              <a:rPr lang="en-US" b="1" dirty="0"/>
              <a:t>ONE SIDE ONLY (flow computer side)</a:t>
            </a:r>
            <a:r>
              <a:rPr lang="en-US" dirty="0"/>
              <a:t> </a:t>
            </a:r>
          </a:p>
          <a:p>
            <a:r>
              <a:rPr lang="en-US" b="1" dirty="0"/>
              <a:t>One Key Teaching Moment</a:t>
            </a:r>
          </a:p>
          <a:p>
            <a:pPr lvl="1"/>
            <a:r>
              <a:rPr lang="en-US" dirty="0"/>
              <a:t>👉 “If you ground both ends → you create a loop → loop creates noise”</a:t>
            </a:r>
          </a:p>
          <a:p>
            <a:r>
              <a:rPr lang="en-US" b="1" dirty="0"/>
              <a:t>Keywords to Hit (don’t miss these)</a:t>
            </a:r>
          </a:p>
          <a:p>
            <a:pPr lvl="1"/>
            <a:r>
              <a:rPr lang="en-US" dirty="0"/>
              <a:t>“live zero” </a:t>
            </a:r>
          </a:p>
          <a:p>
            <a:pPr lvl="1"/>
            <a:r>
              <a:rPr lang="en-US" dirty="0"/>
              <a:t>“immune to voltage drop” </a:t>
            </a:r>
          </a:p>
          <a:p>
            <a:pPr lvl="1"/>
            <a:r>
              <a:rPr lang="en-US" dirty="0"/>
              <a:t>“ground loop” </a:t>
            </a:r>
          </a:p>
          <a:p>
            <a:pPr lvl="1"/>
            <a:r>
              <a:rPr lang="en-US" dirty="0"/>
              <a:t>“signal integrity”</a:t>
            </a:r>
          </a:p>
          <a:p>
            <a:pPr lvl="1"/>
            <a:endParaRPr lang="en-US" dirty="0"/>
          </a:p>
          <a:p>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16</a:t>
            </a:fld>
            <a:endParaRPr lang="en-US"/>
          </a:p>
        </p:txBody>
      </p:sp>
    </p:spTree>
    <p:extLst>
      <p:ext uri="{BB962C8B-B14F-4D97-AF65-F5344CB8AC3E}">
        <p14:creationId xmlns:p14="http://schemas.microsoft.com/office/powerpoint/2010/main" val="2713210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Principle: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Converts analog signals, which vary continuously, into digital signals, representing values at discrete intervals.</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Calibration: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involves adjusting device settings for zero reference (offset) and accurate scaling (gain) to ensure precise measurements from 0 volts across its input range. </a:t>
            </a: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Strengths: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Enables precise, high-resolution measurement of analog signals, facilitating digital processing and analysis.</a:t>
            </a: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Weaknesses: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Sampling rate and resolution limitations may not capture rapid signal changes, leading to potential data loss (aliasing).</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17</a:t>
            </a:fld>
            <a:endParaRPr lang="en-US"/>
          </a:p>
        </p:txBody>
      </p:sp>
    </p:spTree>
    <p:extLst>
      <p:ext uri="{BB962C8B-B14F-4D97-AF65-F5344CB8AC3E}">
        <p14:creationId xmlns:p14="http://schemas.microsoft.com/office/powerpoint/2010/main" val="41898701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800" b="1" i="0" dirty="0">
                <a:solidFill>
                  <a:srgbClr val="ECECEC"/>
                </a:solidFill>
                <a:effectLst/>
                <a:latin typeface="Söhne"/>
              </a:rPr>
              <a:t>Principle:</a:t>
            </a:r>
            <a:endParaRPr lang="en-US" sz="2800" b="0" i="0" dirty="0">
              <a:solidFill>
                <a:srgbClr val="ECECEC"/>
              </a:solidFill>
              <a:effectLst/>
              <a:latin typeface="Söhne"/>
            </a:endParaRPr>
          </a:p>
          <a:p>
            <a:pPr algn="l">
              <a:buFont typeface="Arial" panose="020B0604020202020204" pitchFamily="34" charset="0"/>
              <a:buChar char="•"/>
            </a:pPr>
            <a:r>
              <a:rPr lang="en-US" sz="2800" b="0" i="0" dirty="0">
                <a:solidFill>
                  <a:srgbClr val="ECECEC"/>
                </a:solidFill>
                <a:effectLst/>
                <a:latin typeface="Söhne"/>
              </a:rPr>
              <a:t>Pulse measurement is a technique used to determine the volume of gas passing through a system.</a:t>
            </a:r>
          </a:p>
          <a:p>
            <a:pPr algn="l">
              <a:buFont typeface="Arial" panose="020B0604020202020204" pitchFamily="34" charset="0"/>
              <a:buChar char="•"/>
            </a:pPr>
            <a:endParaRPr lang="en-US" sz="2800" b="0" i="0" dirty="0">
              <a:solidFill>
                <a:srgbClr val="ECECEC"/>
              </a:solidFill>
              <a:effectLst/>
              <a:latin typeface="Söhne"/>
            </a:endParaRPr>
          </a:p>
          <a:p>
            <a:pPr algn="l">
              <a:buFont typeface="Arial" panose="020B0604020202020204" pitchFamily="34" charset="0"/>
              <a:buChar char="•"/>
            </a:pPr>
            <a:r>
              <a:rPr lang="en-US" sz="2800" b="0" i="0" dirty="0">
                <a:solidFill>
                  <a:srgbClr val="ECECEC"/>
                </a:solidFill>
                <a:effectLst/>
                <a:latin typeface="Söhne"/>
              </a:rPr>
              <a:t>A flow meter generates electrical pulses, where each pulse represents a fixed volume of gas.</a:t>
            </a:r>
          </a:p>
          <a:p>
            <a:pPr algn="l">
              <a:buFont typeface="Arial" panose="020B0604020202020204" pitchFamily="34" charset="0"/>
              <a:buChar char="•"/>
            </a:pPr>
            <a:endParaRPr lang="en-US" sz="2800" b="0" i="0" dirty="0">
              <a:solidFill>
                <a:srgbClr val="ECECEC"/>
              </a:solidFill>
              <a:effectLst/>
              <a:latin typeface="Söhne"/>
            </a:endParaRPr>
          </a:p>
          <a:p>
            <a:pPr algn="l">
              <a:buFont typeface="Arial" panose="020B0604020202020204" pitchFamily="34" charset="0"/>
              <a:buChar char="•"/>
            </a:pPr>
            <a:r>
              <a:rPr lang="en-US" sz="2800" b="0" i="0" dirty="0">
                <a:solidFill>
                  <a:srgbClr val="ECECEC"/>
                </a:solidFill>
                <a:effectLst/>
                <a:latin typeface="Söhne"/>
              </a:rPr>
              <a:t>The total number of pulses over a time period is counted to calculate the total flow volume.</a:t>
            </a:r>
          </a:p>
          <a:p>
            <a:pPr algn="l"/>
            <a:endParaRPr lang="en-US" sz="2800" b="1" i="0" dirty="0">
              <a:solidFill>
                <a:srgbClr val="ECECEC"/>
              </a:solidFill>
              <a:effectLst/>
              <a:latin typeface="Söhne"/>
            </a:endParaRPr>
          </a:p>
          <a:p>
            <a:pPr algn="l"/>
            <a:r>
              <a:rPr lang="en-US" sz="2800" b="1" i="0" dirty="0">
                <a:solidFill>
                  <a:srgbClr val="ECECEC"/>
                </a:solidFill>
                <a:effectLst/>
                <a:latin typeface="Söhne"/>
              </a:rPr>
              <a:t>Calibrations:</a:t>
            </a:r>
          </a:p>
          <a:p>
            <a:pPr algn="l"/>
            <a:endParaRPr lang="en-US" sz="2800" b="0" i="0" dirty="0">
              <a:solidFill>
                <a:srgbClr val="ECECEC"/>
              </a:solidFill>
              <a:effectLst/>
              <a:latin typeface="Söhne"/>
            </a:endParaRPr>
          </a:p>
          <a:p>
            <a:pPr algn="l">
              <a:buFont typeface="Arial" panose="020B0604020202020204" pitchFamily="34" charset="0"/>
              <a:buChar char="•"/>
            </a:pPr>
            <a:r>
              <a:rPr lang="en-US" sz="2800" b="0" i="0" dirty="0">
                <a:solidFill>
                  <a:srgbClr val="ECECEC"/>
                </a:solidFill>
                <a:effectLst/>
                <a:latin typeface="Söhne"/>
              </a:rPr>
              <a:t>Calibration involves setting the pulse output to match the known volume of gas.</a:t>
            </a:r>
          </a:p>
          <a:p>
            <a:pPr algn="l">
              <a:buFont typeface="Arial" panose="020B0604020202020204" pitchFamily="34" charset="0"/>
              <a:buChar char="•"/>
            </a:pPr>
            <a:endParaRPr lang="en-US" sz="2800" b="0" i="0" dirty="0">
              <a:solidFill>
                <a:srgbClr val="ECECEC"/>
              </a:solidFill>
              <a:effectLst/>
              <a:latin typeface="Söhne"/>
            </a:endParaRPr>
          </a:p>
          <a:p>
            <a:pPr algn="l"/>
            <a:r>
              <a:rPr lang="en-US" sz="2800" b="1" i="0" dirty="0">
                <a:solidFill>
                  <a:srgbClr val="ECECEC"/>
                </a:solidFill>
                <a:effectLst/>
                <a:latin typeface="Söhne"/>
              </a:rPr>
              <a:t>Strengths:</a:t>
            </a:r>
          </a:p>
          <a:p>
            <a:pPr algn="l"/>
            <a:endParaRPr lang="en-US" sz="2800" b="0" i="0" dirty="0">
              <a:solidFill>
                <a:srgbClr val="ECECEC"/>
              </a:solidFill>
              <a:effectLst/>
              <a:latin typeface="Söhne"/>
            </a:endParaRPr>
          </a:p>
          <a:p>
            <a:pPr algn="l">
              <a:buFont typeface="Arial" panose="020B0604020202020204" pitchFamily="34" charset="0"/>
              <a:buChar char="•"/>
            </a:pPr>
            <a:r>
              <a:rPr lang="en-US" sz="2800" b="0" i="0" dirty="0">
                <a:solidFill>
                  <a:srgbClr val="ECECEC"/>
                </a:solidFill>
                <a:effectLst/>
                <a:latin typeface="Söhne"/>
              </a:rPr>
              <a:t>High accuracy: Provides precise volumetric flow measurements.</a:t>
            </a:r>
          </a:p>
          <a:p>
            <a:pPr algn="l">
              <a:buFont typeface="Arial" panose="020B0604020202020204" pitchFamily="34" charset="0"/>
              <a:buChar char="•"/>
            </a:pPr>
            <a:endParaRPr lang="en-US" sz="2800" b="0" i="0" dirty="0">
              <a:solidFill>
                <a:srgbClr val="ECECEC"/>
              </a:solidFill>
              <a:effectLst/>
              <a:latin typeface="Söhne"/>
            </a:endParaRPr>
          </a:p>
          <a:p>
            <a:pPr algn="l">
              <a:buFont typeface="Arial" panose="020B0604020202020204" pitchFamily="34" charset="0"/>
              <a:buChar char="•"/>
            </a:pPr>
            <a:r>
              <a:rPr lang="en-US" sz="2800" b="0" i="0" dirty="0">
                <a:solidFill>
                  <a:srgbClr val="ECECEC"/>
                </a:solidFill>
                <a:effectLst/>
                <a:latin typeface="Söhne"/>
              </a:rPr>
              <a:t>Direct digital output: Facilitates easier integration with digital systems and EFCs without needing analog-to-digital conversion.</a:t>
            </a:r>
          </a:p>
          <a:p>
            <a:pPr algn="l">
              <a:buFont typeface="Arial" panose="020B0604020202020204" pitchFamily="34" charset="0"/>
              <a:buChar char="•"/>
            </a:pPr>
            <a:endParaRPr lang="en-US" sz="2800" b="0" i="0" dirty="0">
              <a:solidFill>
                <a:srgbClr val="ECECEC"/>
              </a:solidFill>
              <a:effectLst/>
              <a:latin typeface="Söhne"/>
            </a:endParaRPr>
          </a:p>
          <a:p>
            <a:pPr algn="l">
              <a:buFont typeface="Arial" panose="020B0604020202020204" pitchFamily="34" charset="0"/>
              <a:buNone/>
            </a:pPr>
            <a:endParaRPr lang="en-US" sz="2800" b="0" i="0" dirty="0">
              <a:solidFill>
                <a:srgbClr val="ECECEC"/>
              </a:solidFill>
              <a:effectLst/>
              <a:latin typeface="Söhne"/>
            </a:endParaRPr>
          </a:p>
          <a:p>
            <a:pPr marL="0" marR="0" lvl="0" indent="0">
              <a:lnSpc>
                <a:spcPct val="107000"/>
              </a:lnSpc>
              <a:spcBef>
                <a:spcPts val="0"/>
              </a:spcBef>
              <a:spcAft>
                <a:spcPts val="800"/>
              </a:spcAft>
              <a:buSzPts val="1000"/>
              <a:buFont typeface="Symbol" panose="05050102010706020507" pitchFamily="18" charset="2"/>
              <a:buNone/>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18</a:t>
            </a:fld>
            <a:endParaRPr lang="en-US"/>
          </a:p>
        </p:txBody>
      </p:sp>
    </p:spTree>
    <p:extLst>
      <p:ext uri="{BB962C8B-B14F-4D97-AF65-F5344CB8AC3E}">
        <p14:creationId xmlns:p14="http://schemas.microsoft.com/office/powerpoint/2010/main" val="2211865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r>
                  <a:rPr lang="en-US" dirty="0"/>
                  <a:t>The system doesn’t care about voltage level—it cares about the </a:t>
                </a:r>
                <a:r>
                  <a:rPr lang="en-US" b="1" dirty="0"/>
                  <a:t>moment the signal crosses a threshold</a:t>
                </a:r>
                <a:r>
                  <a:rPr lang="en-US" dirty="0"/>
                  <a:t>.</a:t>
                </a:r>
              </a:p>
              <a:p>
                <a:r>
                  <a:rPr lang="en-US" dirty="0"/>
                  <a:t>That moment is your </a:t>
                </a:r>
                <a:r>
                  <a:rPr lang="en-US" b="1" dirty="0"/>
                  <a:t>edge</a:t>
                </a:r>
                <a:r>
                  <a:rPr lang="en-US" dirty="0"/>
                  <a:t>—that’s what gets counted.</a:t>
                </a:r>
              </a:p>
              <a:p>
                <a:r>
                  <a:rPr lang="en-US" dirty="0"/>
                  <a:t>If you count both edges, you just doubled your flow… incorrectly.</a:t>
                </a:r>
              </a:p>
              <a:p>
                <a:r>
                  <a:rPr lang="en-US" dirty="0"/>
                  <a:t>Pulse width matters—too fast, and your flow computer won’t even see it.</a:t>
                </a:r>
              </a:p>
              <a:p>
                <a:r>
                  <a:rPr lang="en-US" dirty="0"/>
                  <a:t>Unlike analog… if you miss it, it’s gone. No averaging. No recovery.”</a:t>
                </a:r>
                <a:endParaRPr lang="en-US" b="1" dirty="0"/>
              </a:p>
              <a:p>
                <a:endParaRPr lang="en-US" b="1" dirty="0"/>
              </a:p>
              <a:p>
                <a:r>
                  <a:rPr lang="en-US" b="1" dirty="0"/>
                  <a:t>Principle:</a:t>
                </a:r>
              </a:p>
              <a:p>
                <a:r>
                  <a:rPr lang="en-US" dirty="0"/>
                  <a:t>Pulse measurement is a discrete (digital) method where each pulse represents a fixed quantity (volume, energy, or counts).</a:t>
                </a:r>
              </a:p>
              <a:p>
                <a:r>
                  <a:rPr lang="en-US" dirty="0"/>
                  <a:t>A pulse is defined by a transition across a voltage threshold (typically LOW → HIGH or HIGH → LOW). </a:t>
                </a:r>
              </a:p>
              <a:p>
                <a:r>
                  <a:rPr lang="en-US" b="1" dirty="0"/>
                  <a:t>Rising Edge:</a:t>
                </a:r>
                <a:r>
                  <a:rPr lang="en-US" dirty="0"/>
                  <a:t> Transition from LOW to HIGH (0 → 1). </a:t>
                </a:r>
              </a:p>
              <a:p>
                <a:r>
                  <a:rPr lang="en-US" b="1" dirty="0"/>
                  <a:t>Falling Edge:</a:t>
                </a:r>
                <a:r>
                  <a:rPr lang="en-US" dirty="0"/>
                  <a:t> Transition from HIGH to LOW (1 → 0). </a:t>
                </a:r>
              </a:p>
              <a:p>
                <a:r>
                  <a:rPr lang="en-US" dirty="0"/>
                  <a:t>Measurement systems count </a:t>
                </a:r>
                <a:r>
                  <a:rPr lang="en-US" b="1" dirty="0"/>
                  <a:t>edges</a:t>
                </a:r>
                <a:r>
                  <a:rPr lang="en-US" dirty="0"/>
                  <a:t>, not voltage levels. </a:t>
                </a:r>
              </a:p>
              <a:p>
                <a:r>
                  <a:rPr lang="en-US" b="1" dirty="0"/>
                  <a:t>Pulse Width:</a:t>
                </a:r>
                <a:r>
                  <a:rPr lang="en-US" dirty="0"/>
                  <a:t> Duration the signal remains in one state (typically HIGH). </a:t>
                </a:r>
              </a:p>
              <a:p>
                <a:r>
                  <a:rPr lang="en-US" b="1" dirty="0"/>
                  <a:t>Duty Cycle:</a:t>
                </a:r>
                <a:r>
                  <a:rPr lang="en-US" dirty="0"/>
                  <a:t> Ratio of ON time to total cycle time (%).</a:t>
                </a:r>
              </a:p>
              <a:p>
                <a14:m>
                  <m:oMathPara xmlns:m="http://schemas.openxmlformats.org/officeDocument/2006/math">
                    <m:oMathParaPr>
                      <m:jc m:val="centerGroup"/>
                    </m:oMathParaPr>
                    <m:oMath xmlns:m="http://schemas.openxmlformats.org/officeDocument/2006/math">
                      <m:r>
                        <m:rPr>
                          <m:nor/>
                        </m:rPr>
                        <a:rPr lang="en-US" b="0"/>
                        <m:t>Duty</m:t>
                      </m:r>
                      <m:r>
                        <m:rPr>
                          <m:nor/>
                        </m:rPr>
                        <a:rPr lang="en-US" b="0" i="1"/>
                        <m:t> </m:t>
                      </m:r>
                      <m:r>
                        <m:rPr>
                          <m:nor/>
                        </m:rPr>
                        <a:rPr lang="en-US" b="0" i="1"/>
                        <m:t>Cycle</m:t>
                      </m:r>
                      <m:r>
                        <a:rPr lang="en-US" sz="1200" b="0" i="0" kern="1200">
                          <a:solidFill>
                            <a:schemeClr val="tx1"/>
                          </a:solidFill>
                          <a:latin typeface="+mn-lt"/>
                          <a:ea typeface="+mn-ea"/>
                          <a:cs typeface="+mn-cs"/>
                        </a:rPr>
                        <m:t>=</m:t>
                      </m:r>
                      <m:f>
                        <m:fPr>
                          <m:ctrlPr>
                            <a:rPr lang="ar-AE" sz="1200" b="0" i="1" kern="1200">
                              <a:solidFill>
                                <a:schemeClr val="tx1"/>
                              </a:solidFill>
                              <a:latin typeface="+mn-lt"/>
                              <a:ea typeface="+mn-ea"/>
                              <a:cs typeface="+mn-cs"/>
                            </a:rPr>
                          </m:ctrlPr>
                        </m:fPr>
                        <m:num>
                          <m:sSub>
                            <m:sSubPr>
                              <m:ctrlPr>
                                <a:rPr lang="ar-AE" sz="1200" b="0" i="1" kern="1200">
                                  <a:solidFill>
                                    <a:schemeClr val="tx1"/>
                                  </a:solidFill>
                                  <a:latin typeface="+mn-lt"/>
                                  <a:ea typeface="+mn-ea"/>
                                  <a:cs typeface="+mn-cs"/>
                                </a:rPr>
                              </m:ctrlPr>
                            </m:sSubPr>
                            <m:e>
                              <m:r>
                                <a:rPr lang="ar-AE" sz="1200" b="0" i="1" kern="1200">
                                  <a:solidFill>
                                    <a:schemeClr val="tx1"/>
                                  </a:solidFill>
                                  <a:latin typeface="+mn-lt"/>
                                  <a:ea typeface="+mn-ea"/>
                                  <a:cs typeface="+mn-cs"/>
                                </a:rPr>
                                <m:t>𝑇</m:t>
                              </m:r>
                            </m:e>
                            <m:sub>
                              <m:r>
                                <a:rPr lang="ar-AE" sz="1200" b="0" i="1" kern="1200">
                                  <a:solidFill>
                                    <a:schemeClr val="tx1"/>
                                  </a:solidFill>
                                  <a:latin typeface="+mn-lt"/>
                                  <a:ea typeface="+mn-ea"/>
                                  <a:cs typeface="+mn-cs"/>
                                </a:rPr>
                                <m:t>𝑂𝑁</m:t>
                              </m:r>
                            </m:sub>
                          </m:sSub>
                        </m:num>
                        <m:den>
                          <m:sSub>
                            <m:sSubPr>
                              <m:ctrlPr>
                                <a:rPr lang="ar-AE" sz="1200" b="0" i="1" kern="1200">
                                  <a:solidFill>
                                    <a:schemeClr val="tx1"/>
                                  </a:solidFill>
                                  <a:latin typeface="+mn-lt"/>
                                  <a:ea typeface="+mn-ea"/>
                                  <a:cs typeface="+mn-cs"/>
                                </a:rPr>
                              </m:ctrlPr>
                            </m:sSubPr>
                            <m:e>
                              <m:r>
                                <a:rPr lang="ar-AE" sz="1200" b="0" i="1" kern="1200">
                                  <a:solidFill>
                                    <a:schemeClr val="tx1"/>
                                  </a:solidFill>
                                  <a:latin typeface="+mn-lt"/>
                                  <a:ea typeface="+mn-ea"/>
                                  <a:cs typeface="+mn-cs"/>
                                </a:rPr>
                                <m:t>𝑇</m:t>
                              </m:r>
                            </m:e>
                            <m:sub>
                              <m:r>
                                <a:rPr lang="ar-AE" sz="1200" b="0" i="1" kern="1200">
                                  <a:solidFill>
                                    <a:schemeClr val="tx1"/>
                                  </a:solidFill>
                                  <a:latin typeface="+mn-lt"/>
                                  <a:ea typeface="+mn-ea"/>
                                  <a:cs typeface="+mn-cs"/>
                                </a:rPr>
                                <m:t>𝑇𝑂𝑇𝐴𝐿</m:t>
                              </m:r>
                            </m:sub>
                          </m:sSub>
                        </m:den>
                      </m:f>
                      <m:r>
                        <a:rPr lang="ar-AE" sz="1200" b="0" i="0" kern="1200">
                          <a:solidFill>
                            <a:schemeClr val="tx1"/>
                          </a:solidFill>
                          <a:latin typeface="+mn-lt"/>
                          <a:ea typeface="+mn-ea"/>
                          <a:cs typeface="+mn-cs"/>
                        </a:rPr>
                        <m:t>×</m:t>
                      </m:r>
                      <m:r>
                        <a:rPr lang="ar-AE" sz="1200" b="0" i="0" kern="1200">
                          <a:solidFill>
                            <a:schemeClr val="tx1"/>
                          </a:solidFill>
                          <a:latin typeface="+mn-lt"/>
                          <a:ea typeface="+mn-ea"/>
                          <a:cs typeface="+mn-cs"/>
                        </a:rPr>
                        <m:t>100</m:t>
                      </m:r>
                      <m:r>
                        <a:rPr lang="ar-AE" sz="1200" b="0" i="0" kern="1200">
                          <a:solidFill>
                            <a:schemeClr val="tx1"/>
                          </a:solidFill>
                          <a:latin typeface="+mn-lt"/>
                          <a:ea typeface="+mn-ea"/>
                          <a:cs typeface="+mn-cs"/>
                        </a:rPr>
                        <m:t>%</m:t>
                      </m:r>
                    </m:oMath>
                  </m:oMathPara>
                </a14:m>
                <a:endParaRPr lang="ar-AE" b="0" dirty="0"/>
              </a:p>
              <a:p>
                <a:r>
                  <a:rPr lang="en-US" dirty="0"/>
                  <a:t>Frequency (pulses per second) determines rate; total pulse count determines accumulated volume. </a:t>
                </a:r>
              </a:p>
              <a:p>
                <a:r>
                  <a:rPr lang="en-US" b="1" dirty="0"/>
                  <a:t>Edge Selection (Critical):</a:t>
                </a:r>
                <a:endParaRPr lang="en-US" dirty="0"/>
              </a:p>
              <a:p>
                <a:r>
                  <a:rPr lang="en-US" dirty="0"/>
                  <a:t>You configure systems to count either </a:t>
                </a:r>
                <a:r>
                  <a:rPr lang="en-US" b="1" dirty="0"/>
                  <a:t>rising</a:t>
                </a:r>
                <a:r>
                  <a:rPr lang="en-US" dirty="0"/>
                  <a:t> OR </a:t>
                </a:r>
                <a:r>
                  <a:rPr lang="en-US" b="1" dirty="0"/>
                  <a:t>falling</a:t>
                </a:r>
                <a:r>
                  <a:rPr lang="en-US" dirty="0"/>
                  <a:t> edges to avoid double counting. </a:t>
                </a:r>
              </a:p>
              <a:p>
                <a:r>
                  <a:rPr lang="en-US" dirty="0"/>
                  <a:t>Selection is based on: </a:t>
                </a:r>
              </a:p>
              <a:p>
                <a:pPr lvl="1"/>
                <a:r>
                  <a:rPr lang="en-US" dirty="0"/>
                  <a:t>Signal stability (cleaner edge = better choice) </a:t>
                </a:r>
              </a:p>
              <a:p>
                <a:pPr lvl="1"/>
                <a:r>
                  <a:rPr lang="en-US" dirty="0"/>
                  <a:t>Device specification (manufacturer-defined output behavior) </a:t>
                </a:r>
              </a:p>
              <a:p>
                <a:pPr lvl="1"/>
                <a:r>
                  <a:rPr lang="en-US" dirty="0"/>
                  <a:t>Noise characteristics (one edge is often less susceptible to bounce or ringing) </a:t>
                </a:r>
              </a:p>
              <a:p>
                <a:endParaRPr lang="en-US" dirty="0"/>
              </a:p>
            </p:txBody>
          </p:sp>
        </mc:Choice>
        <mc:Fallback>
          <p:sp>
            <p:nvSpPr>
              <p:cNvPr id="3" name="Notes Placeholder 2"/>
              <p:cNvSpPr>
                <a:spLocks noGrp="1"/>
              </p:cNvSpPr>
              <p:nvPr>
                <p:ph type="body" idx="1"/>
              </p:nvPr>
            </p:nvSpPr>
            <p:spPr/>
            <p:txBody>
              <a:bodyPr/>
              <a:lstStyle/>
              <a:p>
                <a:r>
                  <a:rPr lang="en-US" dirty="0"/>
                  <a:t>The system doesn’t care about voltage level—it cares about the </a:t>
                </a:r>
                <a:r>
                  <a:rPr lang="en-US" b="1" dirty="0"/>
                  <a:t>moment the signal crosses a threshold</a:t>
                </a:r>
                <a:r>
                  <a:rPr lang="en-US" dirty="0"/>
                  <a:t>.</a:t>
                </a:r>
              </a:p>
              <a:p>
                <a:r>
                  <a:rPr lang="en-US" dirty="0"/>
                  <a:t>That moment is your </a:t>
                </a:r>
                <a:r>
                  <a:rPr lang="en-US" b="1" dirty="0"/>
                  <a:t>edge</a:t>
                </a:r>
                <a:r>
                  <a:rPr lang="en-US" dirty="0"/>
                  <a:t>—that’s what gets counted.</a:t>
                </a:r>
              </a:p>
              <a:p>
                <a:r>
                  <a:rPr lang="en-US" dirty="0"/>
                  <a:t>If you count both edges, you just doubled your flow… incorrectly.</a:t>
                </a:r>
              </a:p>
              <a:p>
                <a:r>
                  <a:rPr lang="en-US" dirty="0"/>
                  <a:t>Pulse width matters—too fast, and your flow computer won’t even see it.</a:t>
                </a:r>
              </a:p>
              <a:p>
                <a:r>
                  <a:rPr lang="en-US" dirty="0"/>
                  <a:t>Unlike analog… if you miss it, it’s gone. No averaging. No recovery.”</a:t>
                </a:r>
                <a:endParaRPr lang="en-US" b="1" dirty="0"/>
              </a:p>
              <a:p>
                <a:endParaRPr lang="en-US" b="1" dirty="0"/>
              </a:p>
              <a:p>
                <a:r>
                  <a:rPr lang="en-US" b="1" dirty="0"/>
                  <a:t>Principle:</a:t>
                </a:r>
              </a:p>
              <a:p>
                <a:r>
                  <a:rPr lang="en-US" dirty="0"/>
                  <a:t>Pulse measurement is a discrete (digital) method where each pulse represents a fixed quantity (volume, energy, or counts).</a:t>
                </a:r>
              </a:p>
              <a:p>
                <a:r>
                  <a:rPr lang="en-US" dirty="0"/>
                  <a:t>A pulse is defined by a transition across a voltage threshold (typically LOW → HIGH or HIGH → LOW). </a:t>
                </a:r>
              </a:p>
              <a:p>
                <a:r>
                  <a:rPr lang="en-US" b="1" dirty="0"/>
                  <a:t>Rising Edge:</a:t>
                </a:r>
                <a:r>
                  <a:rPr lang="en-US" dirty="0"/>
                  <a:t> Transition from LOW to HIGH (0 → 1). </a:t>
                </a:r>
              </a:p>
              <a:p>
                <a:r>
                  <a:rPr lang="en-US" b="1" dirty="0"/>
                  <a:t>Falling Edge:</a:t>
                </a:r>
                <a:r>
                  <a:rPr lang="en-US" dirty="0"/>
                  <a:t> Transition from HIGH to LOW (1 → 0). </a:t>
                </a:r>
              </a:p>
              <a:p>
                <a:r>
                  <a:rPr lang="en-US" dirty="0"/>
                  <a:t>Measurement systems count </a:t>
                </a:r>
                <a:r>
                  <a:rPr lang="en-US" b="1" dirty="0"/>
                  <a:t>edges</a:t>
                </a:r>
                <a:r>
                  <a:rPr lang="en-US" dirty="0"/>
                  <a:t>, not voltage levels. </a:t>
                </a:r>
              </a:p>
              <a:p>
                <a:r>
                  <a:rPr lang="en-US" b="1" dirty="0"/>
                  <a:t>Pulse Width:</a:t>
                </a:r>
                <a:r>
                  <a:rPr lang="en-US" dirty="0"/>
                  <a:t> Duration the signal remains in one state (typically HIGH). </a:t>
                </a:r>
              </a:p>
              <a:p>
                <a:r>
                  <a:rPr lang="en-US" b="1" dirty="0"/>
                  <a:t>Duty Cycle:</a:t>
                </a:r>
                <a:r>
                  <a:rPr lang="en-US" dirty="0"/>
                  <a:t> Ratio of ON time to total cycle time (%).</a:t>
                </a:r>
              </a:p>
              <a:p>
                <a:r>
                  <a:rPr lang="en-US" b="0" i="0">
                    <a:latin typeface="Cambria Math" panose="02040503050406030204" pitchFamily="18" charset="0"/>
                  </a:rPr>
                  <a:t>"Duty Cycle</a:t>
                </a:r>
                <a:r>
                  <a:rPr lang="en-US" sz="1200" b="0" i="0" kern="1200">
                    <a:solidFill>
                      <a:schemeClr val="tx1"/>
                    </a:solidFill>
                    <a:latin typeface="+mn-lt"/>
                    <a:ea typeface="+mn-ea"/>
                    <a:cs typeface="+mn-cs"/>
                  </a:rPr>
                  <a:t>"=</a:t>
                </a:r>
                <a:r>
                  <a:rPr lang="ar-AE" sz="1200" b="0" i="0" kern="1200">
                    <a:solidFill>
                      <a:schemeClr val="tx1"/>
                    </a:solidFill>
                    <a:latin typeface="+mn-lt"/>
                    <a:ea typeface="+mn-ea"/>
                    <a:cs typeface="+mn-cs"/>
                  </a:rPr>
                  <a:t>𝑇_𝑂𝑁/𝑇_𝑇𝑂𝑇𝐴𝐿 ×100%</a:t>
                </a:r>
                <a:endParaRPr lang="ar-AE" b="0" dirty="0"/>
              </a:p>
              <a:p>
                <a:r>
                  <a:rPr lang="en-US" dirty="0"/>
                  <a:t>Frequency (pulses per second) determines rate; total pulse count determines accumulated volume. </a:t>
                </a:r>
              </a:p>
              <a:p>
                <a:r>
                  <a:rPr lang="en-US" b="1" dirty="0"/>
                  <a:t>Edge Selection (Critical):</a:t>
                </a:r>
                <a:endParaRPr lang="en-US" dirty="0"/>
              </a:p>
              <a:p>
                <a:r>
                  <a:rPr lang="en-US" dirty="0"/>
                  <a:t>You configure systems to count either </a:t>
                </a:r>
                <a:r>
                  <a:rPr lang="en-US" b="1" dirty="0"/>
                  <a:t>rising</a:t>
                </a:r>
                <a:r>
                  <a:rPr lang="en-US" dirty="0"/>
                  <a:t> OR </a:t>
                </a:r>
                <a:r>
                  <a:rPr lang="en-US" b="1" dirty="0"/>
                  <a:t>falling</a:t>
                </a:r>
                <a:r>
                  <a:rPr lang="en-US" dirty="0"/>
                  <a:t> edges to avoid double counting. </a:t>
                </a:r>
              </a:p>
              <a:p>
                <a:r>
                  <a:rPr lang="en-US" dirty="0"/>
                  <a:t>Selection is based on: </a:t>
                </a:r>
              </a:p>
              <a:p>
                <a:pPr lvl="1"/>
                <a:r>
                  <a:rPr lang="en-US" dirty="0"/>
                  <a:t>Signal stability (cleaner edge = better choice) </a:t>
                </a:r>
              </a:p>
              <a:p>
                <a:pPr lvl="1"/>
                <a:r>
                  <a:rPr lang="en-US" dirty="0"/>
                  <a:t>Device specification (manufacturer-defined output behavior) </a:t>
                </a:r>
              </a:p>
              <a:p>
                <a:pPr lvl="1"/>
                <a:r>
                  <a:rPr lang="en-US" dirty="0"/>
                  <a:t>Noise characteristics (one edge is often less susceptible to bounce or ringing) </a:t>
                </a:r>
              </a:p>
              <a:p>
                <a:endParaRPr lang="en-US" dirty="0"/>
              </a:p>
            </p:txBody>
          </p:sp>
        </mc:Fallback>
      </mc:AlternateContent>
      <p:sp>
        <p:nvSpPr>
          <p:cNvPr id="4" name="Slide Number Placeholder 3"/>
          <p:cNvSpPr>
            <a:spLocks noGrp="1"/>
          </p:cNvSpPr>
          <p:nvPr>
            <p:ph type="sldNum" sz="quarter" idx="5"/>
          </p:nvPr>
        </p:nvSpPr>
        <p:spPr/>
        <p:txBody>
          <a:bodyPr/>
          <a:lstStyle/>
          <a:p>
            <a:fld id="{E7ACDCF0-FAFE-4EB2-BA95-86AA18377420}" type="slidenum">
              <a:rPr lang="en-US" smtClean="0"/>
              <a:t>19</a:t>
            </a:fld>
            <a:endParaRPr lang="en-US"/>
          </a:p>
        </p:txBody>
      </p:sp>
    </p:spTree>
    <p:extLst>
      <p:ext uri="{BB962C8B-B14F-4D97-AF65-F5344CB8AC3E}">
        <p14:creationId xmlns:p14="http://schemas.microsoft.com/office/powerpoint/2010/main" val="4143455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To fully appreciate the role of a flow computer, lets start by defining it. </a:t>
            </a:r>
          </a:p>
          <a:p>
            <a:r>
              <a:rPr lang="en-US" sz="1600" dirty="0"/>
              <a:t>	</a:t>
            </a:r>
          </a:p>
          <a:p>
            <a:r>
              <a:rPr lang="en-US" sz="2400" b="0" i="0" dirty="0">
                <a:solidFill>
                  <a:srgbClr val="ECECEC"/>
                </a:solidFill>
                <a:effectLst/>
                <a:latin typeface="Söhne"/>
              </a:rPr>
              <a:t>A basic flow computer is not just any device; it's an integrated system engineered to record, quantify, and calculate the volume of gas or hydrocarbons with high accuracy.</a:t>
            </a:r>
          </a:p>
          <a:p>
            <a:endParaRPr lang="en-US" sz="2400" b="0" i="0" dirty="0">
              <a:solidFill>
                <a:srgbClr val="ECECEC"/>
              </a:solidFill>
              <a:effectLst/>
              <a:latin typeface="Söhne"/>
            </a:endParaRPr>
          </a:p>
          <a:p>
            <a:r>
              <a:rPr lang="en-US" sz="2400" b="0" i="0" dirty="0">
                <a:solidFill>
                  <a:srgbClr val="ECECEC"/>
                </a:solidFill>
                <a:effectLst/>
                <a:latin typeface="Söhne"/>
              </a:rPr>
              <a:t>But modern flow computers, like the ABB model shown, go beyond mere measurement. </a:t>
            </a:r>
          </a:p>
          <a:p>
            <a:endParaRPr lang="en-US" sz="2400" b="0" i="0" dirty="0">
              <a:solidFill>
                <a:srgbClr val="ECECEC"/>
              </a:solidFill>
              <a:effectLst/>
              <a:latin typeface="Söhne"/>
            </a:endParaRPr>
          </a:p>
          <a:p>
            <a:r>
              <a:rPr lang="en-US" sz="2400" b="0" i="0" dirty="0">
                <a:solidFill>
                  <a:srgbClr val="ECECEC"/>
                </a:solidFill>
                <a:effectLst/>
                <a:latin typeface="Söhne"/>
              </a:rPr>
              <a:t>They are the brains behind the automation of complex processes such as valve control, gas lift operations, and safety shutdown systems, among others. </a:t>
            </a:r>
          </a:p>
          <a:p>
            <a:endParaRPr lang="en-US" sz="2400" b="0" i="0" dirty="0">
              <a:solidFill>
                <a:srgbClr val="ECECEC"/>
              </a:solidFill>
              <a:effectLst/>
              <a:latin typeface="Söhne"/>
            </a:endParaRPr>
          </a:p>
          <a:p>
            <a:r>
              <a:rPr lang="en-US" sz="2400" b="0" i="0" dirty="0">
                <a:solidFill>
                  <a:srgbClr val="ECECEC"/>
                </a:solidFill>
                <a:effectLst/>
                <a:latin typeface="Söhne"/>
              </a:rPr>
              <a:t>These capabilities are just the tip of the iceberg in what these sophisticated instruments can achieve."</a:t>
            </a:r>
            <a:endParaRPr lang="en-US" sz="1600" dirty="0"/>
          </a:p>
        </p:txBody>
      </p:sp>
      <p:sp>
        <p:nvSpPr>
          <p:cNvPr id="4" name="Slide Number Placeholder 3"/>
          <p:cNvSpPr>
            <a:spLocks noGrp="1"/>
          </p:cNvSpPr>
          <p:nvPr>
            <p:ph type="sldNum" sz="quarter" idx="5"/>
          </p:nvPr>
        </p:nvSpPr>
        <p:spPr/>
        <p:txBody>
          <a:bodyPr/>
          <a:lstStyle/>
          <a:p>
            <a:fld id="{E7ACDCF0-FAFE-4EB2-BA95-86AA18377420}" type="slidenum">
              <a:rPr lang="en-US" smtClean="0"/>
              <a:t>2</a:t>
            </a:fld>
            <a:endParaRPr lang="en-US"/>
          </a:p>
        </p:txBody>
      </p:sp>
    </p:spTree>
    <p:extLst>
      <p:ext uri="{BB962C8B-B14F-4D97-AF65-F5344CB8AC3E}">
        <p14:creationId xmlns:p14="http://schemas.microsoft.com/office/powerpoint/2010/main" val="24857431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062AA-C069-76B2-D1EB-383003278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5528E-AEFB-DA31-9BFE-1B52FC7FC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B1FB56-2463-CCBC-F17B-1756FD49F796}"/>
              </a:ext>
            </a:extLst>
          </p:cNvPr>
          <p:cNvSpPr>
            <a:spLocks noGrp="1"/>
          </p:cNvSpPr>
          <p:nvPr>
            <p:ph type="body" idx="1"/>
          </p:nvPr>
        </p:nvSpPr>
        <p:spPr/>
        <p:txBody>
          <a:bodyPr/>
          <a:lstStyle/>
          <a:p>
            <a:pPr algn="l"/>
            <a:r>
              <a:rPr lang="en-US" sz="2800" b="1" i="0" dirty="0">
                <a:solidFill>
                  <a:srgbClr val="ECECEC"/>
                </a:solidFill>
                <a:effectLst/>
                <a:latin typeface="Söhne"/>
              </a:rPr>
              <a:t>Principle:</a:t>
            </a:r>
            <a:endParaRPr lang="en-US" sz="2800" b="0" i="0" dirty="0">
              <a:solidFill>
                <a:srgbClr val="ECECEC"/>
              </a:solidFill>
              <a:effectLst/>
              <a:latin typeface="Söhne"/>
            </a:endParaRPr>
          </a:p>
          <a:p>
            <a:pPr algn="l">
              <a:buFont typeface="Arial" panose="020B0604020202020204" pitchFamily="34" charset="0"/>
              <a:buChar char="•"/>
            </a:pPr>
            <a:r>
              <a:rPr lang="en-US" sz="2800" dirty="0"/>
              <a:t>Ultrasonic measurement uses </a:t>
            </a:r>
            <a:r>
              <a:rPr lang="en-US" sz="2800" b="1" dirty="0"/>
              <a:t>sound waves</a:t>
            </a:r>
            <a:r>
              <a:rPr lang="en-US" sz="2800" dirty="0"/>
              <a:t> to determine the flow of gas through a pipe.</a:t>
            </a:r>
            <a:endParaRPr lang="en-US" sz="2800" b="0" i="0" dirty="0">
              <a:solidFill>
                <a:srgbClr val="ECECEC"/>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t>Transducers send signals </a:t>
            </a:r>
            <a:r>
              <a:rPr lang="en-US" sz="2800" b="1" dirty="0"/>
              <a:t>with and against the flow direction</a:t>
            </a:r>
            <a:r>
              <a:rPr lang="en-US" sz="2800" dirty="0"/>
              <a:t>.</a:t>
            </a:r>
            <a:endParaRPr lang="en-US" sz="2800" b="0" i="0" dirty="0">
              <a:solidFill>
                <a:srgbClr val="ECECEC"/>
              </a:solidFill>
              <a:effectLst/>
              <a:latin typeface="Söhne"/>
            </a:endParaRPr>
          </a:p>
          <a:p>
            <a:pPr algn="l">
              <a:buFont typeface="Arial" panose="020B0604020202020204" pitchFamily="34" charset="0"/>
              <a:buChar char="•"/>
            </a:pPr>
            <a:r>
              <a:rPr lang="en-US" sz="2800" dirty="0"/>
              <a:t>The difference in </a:t>
            </a:r>
            <a:r>
              <a:rPr lang="en-US" sz="2800" b="1" dirty="0"/>
              <a:t>travel time</a:t>
            </a:r>
            <a:r>
              <a:rPr lang="en-US" sz="2800" dirty="0"/>
              <a:t> between upstream and downstream signals is used to calculate gas velocity.</a:t>
            </a:r>
          </a:p>
          <a:p>
            <a:pPr algn="l">
              <a:buFont typeface="Arial" panose="020B0604020202020204" pitchFamily="34" charset="0"/>
              <a:buChar char="•"/>
            </a:pPr>
            <a:endParaRPr lang="en-US" sz="2800" b="1" i="0" dirty="0">
              <a:solidFill>
                <a:srgbClr val="ECECEC"/>
              </a:solidFill>
              <a:effectLst/>
              <a:latin typeface="Söhne"/>
            </a:endParaRPr>
          </a:p>
          <a:p>
            <a:pPr algn="l"/>
            <a:r>
              <a:rPr lang="en-US" sz="2800" b="1" i="0" dirty="0">
                <a:solidFill>
                  <a:srgbClr val="ECECEC"/>
                </a:solidFill>
                <a:effectLst/>
                <a:latin typeface="Söhne"/>
              </a:rPr>
              <a:t>Calibrations:</a:t>
            </a:r>
          </a:p>
          <a:p>
            <a:pPr algn="l"/>
            <a:endParaRPr lang="en-US" sz="2800" b="0" i="0" dirty="0">
              <a:solidFill>
                <a:srgbClr val="ECECEC"/>
              </a:solidFill>
              <a:effectLst/>
              <a:latin typeface="Söhne"/>
            </a:endParaRPr>
          </a:p>
          <a:p>
            <a:pPr algn="l">
              <a:buFont typeface="Arial" panose="020B0604020202020204" pitchFamily="34" charset="0"/>
              <a:buChar char="•"/>
            </a:pPr>
            <a:r>
              <a:rPr lang="en-US" sz="2800" dirty="0"/>
              <a:t>Calibration involves verifying </a:t>
            </a:r>
            <a:r>
              <a:rPr lang="en-US" sz="2800" b="1" dirty="0"/>
              <a:t>transducer spacing, timing accuracy, and flow profile assumptions</a:t>
            </a:r>
            <a:r>
              <a:rPr lang="en-US" sz="2800" dirty="0"/>
              <a:t>.</a:t>
            </a:r>
          </a:p>
          <a:p>
            <a:pPr algn="l">
              <a:buFont typeface="Arial" panose="020B0604020202020204" pitchFamily="34" charset="0"/>
              <a:buChar char="•"/>
            </a:pPr>
            <a:r>
              <a:rPr lang="en-US" sz="2800" dirty="0"/>
              <a:t>Typically validated using </a:t>
            </a:r>
            <a:r>
              <a:rPr lang="en-US" sz="2800" b="1" dirty="0"/>
              <a:t>reference meters or known flow conditions under laboratory conditions.</a:t>
            </a:r>
          </a:p>
          <a:p>
            <a:pPr algn="l">
              <a:buFont typeface="Arial" panose="020B0604020202020204" pitchFamily="34" charset="0"/>
              <a:buChar char="•"/>
            </a:pPr>
            <a:endParaRPr lang="en-US" sz="2800" b="0" i="0" dirty="0">
              <a:solidFill>
                <a:srgbClr val="ECECEC"/>
              </a:solidFill>
              <a:effectLst/>
              <a:latin typeface="Söhne"/>
            </a:endParaRPr>
          </a:p>
          <a:p>
            <a:pPr algn="l"/>
            <a:r>
              <a:rPr lang="en-US" sz="2800" b="1" i="0" dirty="0">
                <a:solidFill>
                  <a:srgbClr val="ECECEC"/>
                </a:solidFill>
                <a:effectLst/>
                <a:latin typeface="Söhne"/>
              </a:rPr>
              <a:t>Strengths:</a:t>
            </a:r>
          </a:p>
          <a:p>
            <a:pPr algn="l"/>
            <a:endParaRPr lang="en-US" sz="2800" b="0" i="0" dirty="0">
              <a:solidFill>
                <a:srgbClr val="ECECEC"/>
              </a:solidFill>
              <a:effectLst/>
              <a:latin typeface="Söhne"/>
            </a:endParaRPr>
          </a:p>
          <a:p>
            <a:pPr algn="l">
              <a:buFont typeface="Arial" panose="020B0604020202020204" pitchFamily="34" charset="0"/>
              <a:buChar char="•"/>
            </a:pPr>
            <a:r>
              <a:rPr lang="en-US" sz="2800" b="0" i="0" dirty="0">
                <a:solidFill>
                  <a:srgbClr val="ECECEC"/>
                </a:solidFill>
                <a:effectLst/>
                <a:latin typeface="Söhne"/>
              </a:rPr>
              <a:t>High accuracy: Provides precise volumetric flow measurements.</a:t>
            </a:r>
          </a:p>
          <a:p>
            <a:pPr algn="l">
              <a:buFont typeface="Arial" panose="020B0604020202020204" pitchFamily="34" charset="0"/>
              <a:buChar char="•"/>
            </a:pPr>
            <a:r>
              <a:rPr lang="en-US" sz="2800" b="0" i="0" dirty="0">
                <a:solidFill>
                  <a:srgbClr val="ECECEC"/>
                </a:solidFill>
                <a:effectLst/>
                <a:latin typeface="Söhne"/>
              </a:rPr>
              <a:t>Direct digital output: Facilitates easier integration with digital systems and EFCs without needing analog-to-digital conversion.</a:t>
            </a:r>
          </a:p>
          <a:p>
            <a:pPr algn="l">
              <a:buFont typeface="Arial" panose="020B0604020202020204" pitchFamily="34" charset="0"/>
              <a:buChar char="•"/>
            </a:pPr>
            <a:endParaRPr lang="en-US" sz="2800" b="0" i="0" dirty="0">
              <a:solidFill>
                <a:srgbClr val="ECECEC"/>
              </a:solidFill>
              <a:effectLst/>
              <a:latin typeface="Söhne"/>
            </a:endParaRPr>
          </a:p>
          <a:p>
            <a:pPr algn="l">
              <a:buFont typeface="Arial" panose="020B0604020202020204" pitchFamily="34" charset="0"/>
              <a:buNone/>
            </a:pPr>
            <a:r>
              <a:rPr lang="en-US" sz="2800" b="1" i="0" dirty="0">
                <a:solidFill>
                  <a:srgbClr val="ECECEC"/>
                </a:solidFill>
                <a:effectLst/>
                <a:latin typeface="Söhne"/>
              </a:rPr>
              <a:t>Weakness:</a:t>
            </a:r>
          </a:p>
          <a:p>
            <a:pPr algn="l">
              <a:buFont typeface="Arial" panose="020B0604020202020204" pitchFamily="34" charset="0"/>
              <a:buNone/>
            </a:pPr>
            <a:endParaRPr lang="en-US" sz="2800" b="1" i="0" dirty="0">
              <a:solidFill>
                <a:srgbClr val="ECECEC"/>
              </a:solidFill>
              <a:effectLst/>
              <a:latin typeface="Söhne"/>
            </a:endParaRPr>
          </a:p>
          <a:p>
            <a:pPr algn="l">
              <a:buFont typeface="Arial" panose="020B0604020202020204" pitchFamily="34" charset="0"/>
              <a:buNone/>
            </a:pPr>
            <a:r>
              <a:rPr lang="en-US" sz="2800" dirty="0"/>
              <a:t>• Sensitive to </a:t>
            </a:r>
            <a:r>
              <a:rPr lang="en-US" sz="2800" b="1" dirty="0"/>
              <a:t>flow profile disturbances</a:t>
            </a:r>
            <a:r>
              <a:rPr lang="en-US" sz="2800" dirty="0"/>
              <a:t> (elbows, fittings, poor installation)</a:t>
            </a:r>
          </a:p>
          <a:p>
            <a:pPr algn="l">
              <a:buFont typeface="Arial" panose="020B0604020202020204" pitchFamily="34" charset="0"/>
              <a:buNone/>
            </a:pPr>
            <a:r>
              <a:rPr lang="en-US" sz="2800"/>
              <a:t>• Requires </a:t>
            </a:r>
            <a:r>
              <a:rPr lang="en-US" sz="2800" b="1"/>
              <a:t>proper installation and straight pipe runs</a:t>
            </a:r>
            <a:endParaRPr lang="en-US" sz="2800" b="1" i="0" dirty="0">
              <a:solidFill>
                <a:srgbClr val="ECECEC"/>
              </a:solidFill>
              <a:effectLst/>
              <a:latin typeface="Söhne"/>
            </a:endParaRPr>
          </a:p>
          <a:p>
            <a:pPr algn="l">
              <a:buFont typeface="Arial" panose="020B0604020202020204" pitchFamily="34" charset="0"/>
              <a:buChar char="•"/>
            </a:pPr>
            <a:endParaRPr lang="en-US" sz="2800" b="0" i="0" dirty="0">
              <a:solidFill>
                <a:srgbClr val="ECECEC"/>
              </a:solidFill>
              <a:effectLst/>
              <a:latin typeface="Söhne"/>
            </a:endParaRPr>
          </a:p>
          <a:p>
            <a:pPr algn="l">
              <a:buFont typeface="Arial" panose="020B0604020202020204" pitchFamily="34" charset="0"/>
              <a:buNone/>
            </a:pPr>
            <a:endParaRPr lang="en-US" sz="2800" b="0" i="0" dirty="0">
              <a:solidFill>
                <a:srgbClr val="ECECEC"/>
              </a:solidFill>
              <a:effectLst/>
              <a:latin typeface="Söhne"/>
            </a:endParaRPr>
          </a:p>
          <a:p>
            <a:pPr marL="0" marR="0" lvl="0" indent="0">
              <a:lnSpc>
                <a:spcPct val="107000"/>
              </a:lnSpc>
              <a:spcBef>
                <a:spcPts val="0"/>
              </a:spcBef>
              <a:spcAft>
                <a:spcPts val="800"/>
              </a:spcAft>
              <a:buSzPts val="1000"/>
              <a:buFont typeface="Symbol" panose="05050102010706020507" pitchFamily="18" charset="2"/>
              <a:buNone/>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6FC8F9FD-AD79-3E96-D4EF-71AA46D1D486}"/>
              </a:ext>
            </a:extLst>
          </p:cNvPr>
          <p:cNvSpPr>
            <a:spLocks noGrp="1"/>
          </p:cNvSpPr>
          <p:nvPr>
            <p:ph type="sldNum" sz="quarter" idx="5"/>
          </p:nvPr>
        </p:nvSpPr>
        <p:spPr/>
        <p:txBody>
          <a:bodyPr/>
          <a:lstStyle/>
          <a:p>
            <a:fld id="{E7ACDCF0-FAFE-4EB2-BA95-86AA18377420}" type="slidenum">
              <a:rPr lang="en-US" smtClean="0"/>
              <a:t>20</a:t>
            </a:fld>
            <a:endParaRPr lang="en-US"/>
          </a:p>
        </p:txBody>
      </p:sp>
    </p:spTree>
    <p:extLst>
      <p:ext uri="{BB962C8B-B14F-4D97-AF65-F5344CB8AC3E}">
        <p14:creationId xmlns:p14="http://schemas.microsoft.com/office/powerpoint/2010/main" val="11100397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latin typeface="Söhne"/>
              </a:rPr>
              <a:t>Two prevalent methods for determining temperature are Resistance Temperature Detectors (RTD) and Thermocouples (TC).</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ECECEC"/>
                </a:solidFill>
                <a:effectLst/>
                <a:latin typeface="Söhne"/>
              </a:rPr>
              <a:t>Resistance Temperature Detectors (RTD)</a:t>
            </a:r>
            <a:r>
              <a:rPr lang="en-US" b="0" i="0" dirty="0">
                <a:solidFill>
                  <a:srgbClr val="ECECEC"/>
                </a:solidFill>
                <a:effectLst/>
                <a:latin typeface="Söhne"/>
              </a:rPr>
              <a:t>: Measure temperature by correlating the resistance of the RTD element with temperature.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ECECEC"/>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ECECEC"/>
                </a:solidFill>
                <a:effectLst/>
                <a:latin typeface="Söhne"/>
              </a:rPr>
              <a:t>Thermocouples (TC)</a:t>
            </a:r>
            <a:r>
              <a:rPr lang="en-US" b="0" i="0" dirty="0">
                <a:solidFill>
                  <a:srgbClr val="ECECEC"/>
                </a:solidFill>
                <a:effectLst/>
                <a:latin typeface="Söhne"/>
              </a:rPr>
              <a:t>: Use the thermoelectric effect to measure temperature they rely on voltage in the mV range for this measurement.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ECECEC"/>
              </a:solidFill>
              <a:effectLst/>
              <a:latin typeface="Söhne"/>
            </a:endParaRPr>
          </a:p>
          <a:p>
            <a:r>
              <a:rPr lang="en-US" b="0" i="0" dirty="0">
                <a:solidFill>
                  <a:srgbClr val="ECECEC"/>
                </a:solidFill>
                <a:effectLst/>
                <a:latin typeface="Söhne"/>
              </a:rPr>
              <a:t>Both RTDs and TCs can be extracted for calibration or maintenance without depressurizing the pipeline with the incorporation of a thermowell.</a:t>
            </a:r>
          </a:p>
          <a:p>
            <a:endParaRPr lang="en-US" b="0" i="0" dirty="0">
              <a:solidFill>
                <a:srgbClr val="ECECEC"/>
              </a:solidFill>
              <a:effectLst/>
              <a:latin typeface="Söhne"/>
            </a:endParaRPr>
          </a:p>
          <a:p>
            <a:r>
              <a:rPr lang="en-US" b="0" i="0" dirty="0">
                <a:solidFill>
                  <a:srgbClr val="ECECEC"/>
                </a:solidFill>
                <a:effectLst/>
                <a:latin typeface="Söhne"/>
              </a:rPr>
              <a:t>Calibration or testing is performed using a standard multimeter, and manufacturers  provide a chart with expected resistance or voltage readings for various temperatures."</a:t>
            </a:r>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21</a:t>
            </a:fld>
            <a:endParaRPr lang="en-US"/>
          </a:p>
        </p:txBody>
      </p:sp>
    </p:spTree>
    <p:extLst>
      <p:ext uri="{BB962C8B-B14F-4D97-AF65-F5344CB8AC3E}">
        <p14:creationId xmlns:p14="http://schemas.microsoft.com/office/powerpoint/2010/main" val="607953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latin typeface="Söhne"/>
              </a:rPr>
              <a:t>In selecting a flow computer, it's crucial to consider the system's power requirements, especially since many units are deployed in remote locations lacking utility services.</a:t>
            </a:r>
          </a:p>
          <a:p>
            <a:endParaRPr lang="en-US" b="0" i="0" dirty="0">
              <a:solidFill>
                <a:srgbClr val="ECECEC"/>
              </a:solidFill>
              <a:effectLst/>
              <a:latin typeface="Söhne"/>
            </a:endParaRPr>
          </a:p>
          <a:p>
            <a:r>
              <a:rPr lang="en-US" b="0" i="0" dirty="0">
                <a:solidFill>
                  <a:srgbClr val="ECECEC"/>
                </a:solidFill>
                <a:effectLst/>
                <a:latin typeface="Söhne"/>
              </a:rPr>
              <a:t>Key features include the system's ability to operate continuously, which is made possible by battery power. </a:t>
            </a:r>
          </a:p>
          <a:p>
            <a:endParaRPr lang="en-US" b="0" i="0" dirty="0">
              <a:solidFill>
                <a:srgbClr val="ECECEC"/>
              </a:solidFill>
              <a:effectLst/>
              <a:latin typeface="Söhne"/>
            </a:endParaRPr>
          </a:p>
          <a:p>
            <a:r>
              <a:rPr lang="en-US" b="0" i="0" dirty="0">
                <a:solidFill>
                  <a:srgbClr val="ECECEC"/>
                </a:solidFill>
                <a:effectLst/>
                <a:latin typeface="Söhne"/>
              </a:rPr>
              <a:t>For charging options, solar panels are the primary choice in areas with ample sunlight, while an alternative is the use of a (Global Power 10W–550W) thermoelectric generator that harnesses power from the pipeline gas itself</a:t>
            </a:r>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22</a:t>
            </a:fld>
            <a:endParaRPr lang="en-US"/>
          </a:p>
        </p:txBody>
      </p:sp>
    </p:spTree>
    <p:extLst>
      <p:ext uri="{BB962C8B-B14F-4D97-AF65-F5344CB8AC3E}">
        <p14:creationId xmlns:p14="http://schemas.microsoft.com/office/powerpoint/2010/main" val="16536488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API 21.1 3.2.4 mandates that EGM systems must comply with audit trail/audit package requirements</a:t>
            </a:r>
          </a:p>
          <a:p>
            <a:r>
              <a:rPr lang="en-US" dirty="0"/>
              <a:t>	reported volume, mass and/or energy quantities. </a:t>
            </a:r>
          </a:p>
          <a:p>
            <a:r>
              <a:rPr lang="en-US" dirty="0"/>
              <a:t>	All editing of data in the EGM or other systems shall be identified. </a:t>
            </a:r>
          </a:p>
          <a:p>
            <a:r>
              <a:rPr lang="en-US" dirty="0"/>
              <a:t>	Quantity Transaction Records (QTRs) that are modified or corrected by systems, either manual or automatic, must be recorded and maintained as part of the audit trail. </a:t>
            </a:r>
          </a:p>
          <a:p>
            <a:r>
              <a:rPr lang="en-US" dirty="0"/>
              <a:t>	Configurations and system events, in addition field test reports that provide accuracy evidence for primary and secondary devices. </a:t>
            </a:r>
          </a:p>
          <a:p>
            <a:r>
              <a:rPr lang="en-US" dirty="0"/>
              <a:t>The QTR record for Differential and Linear meters are not identical however they both share some common primary fields. </a:t>
            </a:r>
          </a:p>
          <a:p>
            <a:r>
              <a:rPr lang="en-US" dirty="0"/>
              <a:t>	Date and Time or Date Time identifier</a:t>
            </a:r>
          </a:p>
          <a:p>
            <a:r>
              <a:rPr lang="en-US" dirty="0"/>
              <a:t>	quantity (volume, mass and or energy)</a:t>
            </a:r>
          </a:p>
          <a:p>
            <a:r>
              <a:rPr lang="en-US" dirty="0"/>
              <a:t>	Flow time:</a:t>
            </a:r>
          </a:p>
          <a:p>
            <a:r>
              <a:rPr lang="en-US" dirty="0"/>
              <a:t>	Integral value: T</a:t>
            </a:r>
            <a:r>
              <a:rPr lang="en-US" b="0" i="0" dirty="0">
                <a:solidFill>
                  <a:srgbClr val="ECECEC"/>
                </a:solidFill>
                <a:effectLst/>
                <a:latin typeface="Söhne"/>
              </a:rPr>
              <a:t>otal volume of gas reported during a specific period</a:t>
            </a:r>
            <a:endParaRPr lang="en-US" dirty="0"/>
          </a:p>
          <a:p>
            <a:r>
              <a:rPr lang="en-US" dirty="0"/>
              <a:t>	</a:t>
            </a:r>
          </a:p>
        </p:txBody>
      </p:sp>
      <p:sp>
        <p:nvSpPr>
          <p:cNvPr id="4" name="Slide Number Placeholder 3"/>
          <p:cNvSpPr>
            <a:spLocks noGrp="1"/>
          </p:cNvSpPr>
          <p:nvPr>
            <p:ph type="sldNum" sz="quarter" idx="5"/>
          </p:nvPr>
        </p:nvSpPr>
        <p:spPr/>
        <p:txBody>
          <a:bodyPr/>
          <a:lstStyle/>
          <a:p>
            <a:fld id="{E7ACDCF0-FAFE-4EB2-BA95-86AA18377420}" type="slidenum">
              <a:rPr lang="en-US" smtClean="0"/>
              <a:t>23</a:t>
            </a:fld>
            <a:endParaRPr lang="en-US"/>
          </a:p>
        </p:txBody>
      </p:sp>
    </p:spTree>
    <p:extLst>
      <p:ext uri="{BB962C8B-B14F-4D97-AF65-F5344CB8AC3E}">
        <p14:creationId xmlns:p14="http://schemas.microsoft.com/office/powerpoint/2010/main" val="13728701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world of gas measurement and custody transfer, the role of the Electronic Flow Computer (EFC) cannot be overstated. </a:t>
            </a:r>
          </a:p>
          <a:p>
            <a:endParaRPr lang="en-US" dirty="0"/>
          </a:p>
          <a:p>
            <a:r>
              <a:rPr lang="en-US" dirty="0"/>
              <a:t>This paper has only scratched the surface of these sophisticated devices.</a:t>
            </a:r>
          </a:p>
          <a:p>
            <a:endParaRPr lang="en-US" dirty="0"/>
          </a:p>
          <a:p>
            <a:r>
              <a:rPr lang="en-US" b="0" i="0" dirty="0">
                <a:solidFill>
                  <a:srgbClr val="ECECEC"/>
                </a:solidFill>
                <a:effectLst/>
                <a:latin typeface="Söhne"/>
              </a:rPr>
              <a:t>Conclusion: Electronic Flow Computers (EFCs) bridge the gap in what would otherwise be a manual and arduous process of measuring, recording, and verifying accurate values. </a:t>
            </a:r>
          </a:p>
          <a:p>
            <a:endParaRPr lang="en-US" b="0" i="0" dirty="0">
              <a:solidFill>
                <a:srgbClr val="ECECEC"/>
              </a:solidFill>
              <a:effectLst/>
              <a:latin typeface="Söhne"/>
            </a:endParaRPr>
          </a:p>
          <a:p>
            <a:r>
              <a:rPr lang="en-US" b="0" i="0" dirty="0">
                <a:solidFill>
                  <a:srgbClr val="ECECEC"/>
                </a:solidFill>
                <a:effectLst/>
                <a:latin typeface="Söhne"/>
              </a:rPr>
              <a:t>As the industry evolves, the flexibility and expandability of EFCs will continue to be crucial.</a:t>
            </a:r>
          </a:p>
          <a:p>
            <a:endParaRPr lang="en-US" b="0" i="0" dirty="0">
              <a:solidFill>
                <a:srgbClr val="ECECEC"/>
              </a:solidFill>
              <a:effectLst/>
              <a:latin typeface="Söhne"/>
            </a:endParaRPr>
          </a:p>
          <a:p>
            <a:r>
              <a:rPr lang="en-US" b="0" i="0" dirty="0">
                <a:solidFill>
                  <a:srgbClr val="ECECEC"/>
                </a:solidFill>
                <a:effectLst/>
                <a:latin typeface="Söhne"/>
              </a:rPr>
              <a:t>This document stands as a testament to the innovation and collective wisdom of the professionals who have shaped our industry. </a:t>
            </a:r>
          </a:p>
          <a:p>
            <a:endParaRPr lang="en-US" b="0" i="0" dirty="0">
              <a:solidFill>
                <a:srgbClr val="ECECEC"/>
              </a:solidFill>
              <a:effectLst/>
              <a:latin typeface="Söhne"/>
            </a:endParaRPr>
          </a:p>
          <a:p>
            <a:r>
              <a:rPr lang="en-US" b="0" i="0" dirty="0">
                <a:solidFill>
                  <a:srgbClr val="ECECEC"/>
                </a:solidFill>
                <a:effectLst/>
                <a:latin typeface="Söhne"/>
              </a:rPr>
              <a:t>Thank you.</a:t>
            </a:r>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24</a:t>
            </a:fld>
            <a:endParaRPr lang="en-US"/>
          </a:p>
        </p:txBody>
      </p:sp>
    </p:spTree>
    <p:extLst>
      <p:ext uri="{BB962C8B-B14F-4D97-AF65-F5344CB8AC3E}">
        <p14:creationId xmlns:p14="http://schemas.microsoft.com/office/powerpoint/2010/main" val="4270307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latin typeface="Söhne"/>
              </a:rPr>
              <a:t>As the demand for electronic measurement systems grew, the necessity for a unified standard across manufacturers became evident.</a:t>
            </a:r>
          </a:p>
          <a:p>
            <a:endParaRPr lang="en-US" dirty="0"/>
          </a:p>
          <a:p>
            <a:r>
              <a:rPr lang="en-US" dirty="0"/>
              <a:t>The agencies listed    </a:t>
            </a:r>
          </a:p>
          <a:p>
            <a:r>
              <a:rPr lang="en-US" dirty="0"/>
              <a:t>	 all have standards that deal with the Gas industry however for todays topic our primary focus is American Petroleum Institute or (API) and its Chapter 21.1 </a:t>
            </a:r>
          </a:p>
          <a:p>
            <a:endParaRPr lang="en-US" dirty="0"/>
          </a:p>
          <a:p>
            <a:r>
              <a:rPr lang="en-US" dirty="0"/>
              <a:t>Titled “Flow Measurement Using Electronic Metering Systems – Electronic Gas Measurement. </a:t>
            </a:r>
          </a:p>
        </p:txBody>
      </p:sp>
      <p:sp>
        <p:nvSpPr>
          <p:cNvPr id="4" name="Slide Number Placeholder 3"/>
          <p:cNvSpPr>
            <a:spLocks noGrp="1"/>
          </p:cNvSpPr>
          <p:nvPr>
            <p:ph type="sldNum" sz="quarter" idx="5"/>
          </p:nvPr>
        </p:nvSpPr>
        <p:spPr/>
        <p:txBody>
          <a:bodyPr/>
          <a:lstStyle/>
          <a:p>
            <a:fld id="{E7ACDCF0-FAFE-4EB2-BA95-86AA18377420}" type="slidenum">
              <a:rPr lang="en-US" smtClean="0"/>
              <a:t>3</a:t>
            </a:fld>
            <a:endParaRPr lang="en-US"/>
          </a:p>
        </p:txBody>
      </p:sp>
    </p:spTree>
    <p:extLst>
      <p:ext uri="{BB962C8B-B14F-4D97-AF65-F5344CB8AC3E}">
        <p14:creationId xmlns:p14="http://schemas.microsoft.com/office/powerpoint/2010/main" val="2692298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explain the components of a flow computer, its important that we understand why we would need a flow computer. </a:t>
            </a:r>
          </a:p>
          <a:p>
            <a:endParaRPr lang="en-US" dirty="0"/>
          </a:p>
          <a:p>
            <a:r>
              <a:rPr lang="en-US" dirty="0"/>
              <a:t>Several issues highlight the need for such systems.</a:t>
            </a:r>
          </a:p>
          <a:p>
            <a:endParaRPr lang="en-US" dirty="0"/>
          </a:p>
          <a:p>
            <a:r>
              <a:rPr lang="en-US" dirty="0"/>
              <a:t>A prime issue is that, without a volume agreement from both the buyer and the seller, it would be impossible to accurately value gas. </a:t>
            </a:r>
          </a:p>
          <a:p>
            <a:endParaRPr lang="en-US" dirty="0"/>
          </a:p>
          <a:p>
            <a:r>
              <a:rPr lang="en-US" b="0" i="0" dirty="0">
                <a:solidFill>
                  <a:srgbClr val="ECECEC"/>
                </a:solidFill>
                <a:effectLst/>
                <a:latin typeface="Söhne"/>
              </a:rPr>
              <a:t>The buyer is thus obliged to rely on the seller's data for the accurate pricing of gas quantities.</a:t>
            </a:r>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4</a:t>
            </a:fld>
            <a:endParaRPr lang="en-US"/>
          </a:p>
        </p:txBody>
      </p:sp>
    </p:spTree>
    <p:extLst>
      <p:ext uri="{BB962C8B-B14F-4D97-AF65-F5344CB8AC3E}">
        <p14:creationId xmlns:p14="http://schemas.microsoft.com/office/powerpoint/2010/main" val="35701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solution to accurate valuation in a natural gas transaction involves both the seller and buyer using their own meters.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However, simply having two meters does not address the issue known as the diversity of conditions under which gas is measured.</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For instance, gas measured in Actual Cubic Feet (ACF) at different elevations, such as 3000 feet versus sea level, will yield different volume readings due to variations in pressure and temperature. </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Consequently, it's crucial to convert these measurements from Actual Cubic Feet (ACF) to a standardized unit like Standard Cubic Feet (SCF) or British Thermal Units (BTUs)</a:t>
            </a:r>
          </a:p>
          <a:p>
            <a:pPr marL="0" marR="0">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7ACDCF0-FAFE-4EB2-BA95-86AA18377420}" type="slidenum">
              <a:rPr lang="en-US" smtClean="0"/>
              <a:t>5</a:t>
            </a:fld>
            <a:endParaRPr lang="en-US"/>
          </a:p>
        </p:txBody>
      </p:sp>
    </p:spTree>
    <p:extLst>
      <p:ext uri="{BB962C8B-B14F-4D97-AF65-F5344CB8AC3E}">
        <p14:creationId xmlns:p14="http://schemas.microsoft.com/office/powerpoint/2010/main" val="2498244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ECECEC"/>
                </a:solidFill>
                <a:effectLst/>
                <a:latin typeface="Söhne"/>
              </a:rPr>
              <a:t>Natural gas, typically sold in units of therms, with one therm being equivalent to 100,000 British Thermal Units (BTU). The term 'therm' is also used to describe 100 cubic feet of gas by volume, while a BTU represents the heat required to raise the temperature of one pound of water by one degree Fahrenheit.</a:t>
            </a:r>
          </a:p>
          <a:p>
            <a:pPr algn="l"/>
            <a:endParaRPr lang="en-US" b="0" i="0" dirty="0">
              <a:solidFill>
                <a:srgbClr val="ECECEC"/>
              </a:solidFill>
              <a:effectLst/>
              <a:latin typeface="Söhne"/>
            </a:endParaRPr>
          </a:p>
          <a:p>
            <a:pPr algn="l"/>
            <a:r>
              <a:rPr lang="en-US" b="0" i="0" dirty="0">
                <a:solidFill>
                  <a:srgbClr val="ECECEC"/>
                </a:solidFill>
                <a:effectLst/>
                <a:latin typeface="Söhne"/>
              </a:rPr>
              <a:t>To calculate the energy content of natural gas flow in therms, we use the following formula:</a:t>
            </a:r>
          </a:p>
          <a:p>
            <a:pPr algn="l"/>
            <a:endParaRPr lang="en-US" b="0" i="0" dirty="0">
              <a:solidFill>
                <a:srgbClr val="ECECEC"/>
              </a:solidFill>
              <a:effectLst/>
              <a:latin typeface="Söhne"/>
            </a:endParaRPr>
          </a:p>
          <a:p>
            <a:pPr algn="l"/>
            <a:r>
              <a:rPr lang="en-US" b="0" i="0" dirty="0">
                <a:solidFill>
                  <a:srgbClr val="ECECEC"/>
                </a:solidFill>
                <a:effectLst/>
                <a:latin typeface="Söhne"/>
              </a:rPr>
              <a:t>1 therm equals 100,000 BTU.</a:t>
            </a:r>
          </a:p>
          <a:p>
            <a:pPr algn="l"/>
            <a:endParaRPr lang="en-US" b="0" i="0" dirty="0">
              <a:solidFill>
                <a:srgbClr val="ECECEC"/>
              </a:solidFill>
              <a:effectLst/>
              <a:latin typeface="Söhne"/>
            </a:endParaRPr>
          </a:p>
          <a:p>
            <a:pPr algn="l"/>
            <a:r>
              <a:rPr lang="en-US" b="0" i="0" dirty="0">
                <a:solidFill>
                  <a:srgbClr val="ECECEC"/>
                </a:solidFill>
                <a:effectLst/>
                <a:latin typeface="Söhne"/>
              </a:rPr>
              <a:t>The number of therms per hour is calculated by multiplying the gas flow in Standard Cubic Feet per Hour (SCF/Hr) by the energy content in BTU per Standard Cubic Foot (BTU/SCF) and then dividing by 100,000 BTU.</a:t>
            </a:r>
          </a:p>
          <a:p>
            <a:pPr algn="l"/>
            <a:endParaRPr lang="en-US" b="0" i="0" dirty="0">
              <a:solidFill>
                <a:srgbClr val="ECECEC"/>
              </a:solidFill>
              <a:effectLst/>
              <a:latin typeface="Söhne"/>
            </a:endParaRPr>
          </a:p>
          <a:p>
            <a:pPr algn="l"/>
            <a:r>
              <a:rPr lang="en-US" b="0" i="0" dirty="0">
                <a:solidFill>
                  <a:srgbClr val="ECECEC"/>
                </a:solidFill>
                <a:effectLst/>
                <a:latin typeface="Söhne"/>
              </a:rPr>
              <a:t>Take this example: If the gas flow is 1,000 SCF per hour and the energy content is 1,020 BTU per SCF, the calculation proceeds as follows:</a:t>
            </a:r>
          </a:p>
          <a:p>
            <a:pPr algn="l"/>
            <a:endParaRPr lang="en-US" b="0" i="0" dirty="0">
              <a:solidFill>
                <a:srgbClr val="ECECEC"/>
              </a:solidFill>
              <a:effectLst/>
              <a:latin typeface="Söhne"/>
            </a:endParaRPr>
          </a:p>
          <a:p>
            <a:pPr algn="l"/>
            <a:r>
              <a:rPr lang="en-US" b="0" i="0" dirty="0">
                <a:solidFill>
                  <a:srgbClr val="ECECEC"/>
                </a:solidFill>
                <a:effectLst/>
                <a:latin typeface="Söhne"/>
              </a:rPr>
              <a:t>Multiply 1,000 SCF/Hr by 1,020 BTU/SCF to get 1,020,000 BTU per hour. Then, divide 1,020,000 BTU by 100,000 BTU per therm to get 10.2 therms per hour.</a:t>
            </a:r>
          </a:p>
          <a:p>
            <a:pPr algn="l"/>
            <a:endParaRPr lang="en-US" b="0" i="0" dirty="0">
              <a:solidFill>
                <a:srgbClr val="ECECEC"/>
              </a:solidFill>
              <a:effectLst/>
              <a:latin typeface="Söhne"/>
            </a:endParaRPr>
          </a:p>
          <a:p>
            <a:pPr algn="l"/>
            <a:r>
              <a:rPr lang="en-US" b="0" i="0" dirty="0">
                <a:solidFill>
                  <a:srgbClr val="ECECEC"/>
                </a:solidFill>
                <a:effectLst/>
                <a:latin typeface="Söhne"/>
              </a:rPr>
              <a:t>So, in this scenario, the gas flow would be delivering an energy content of 10.2 therms every hour.</a:t>
            </a:r>
          </a:p>
          <a:p>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6</a:t>
            </a:fld>
            <a:endParaRPr lang="en-US"/>
          </a:p>
        </p:txBody>
      </p:sp>
    </p:spTree>
    <p:extLst>
      <p:ext uri="{BB962C8B-B14F-4D97-AF65-F5344CB8AC3E}">
        <p14:creationId xmlns:p14="http://schemas.microsoft.com/office/powerpoint/2010/main" val="2972814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ECECEC"/>
                </a:solidFill>
                <a:effectLst/>
                <a:latin typeface="Söhne"/>
              </a:rPr>
              <a:t>The essential components of an Electronic Gas Measurement (EGM) or Electronic Flow Computer (EFC) include the enclosure, which protects the central processing unit (CPU) — the heart of the system. </a:t>
            </a:r>
          </a:p>
          <a:p>
            <a:endParaRPr lang="en-US" b="0" i="0" dirty="0">
              <a:solidFill>
                <a:srgbClr val="ECECEC"/>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ECECEC"/>
                </a:solidFill>
                <a:effectLst/>
                <a:latin typeface="Söhne"/>
              </a:rPr>
              <a:t>Accompanying this is the software and firmware, programmed to process sensor data, culminating in a precise measurement record or </a:t>
            </a:r>
            <a:r>
              <a:rPr lang="en-US" dirty="0"/>
              <a:t>Quantity Transaction Records (QTRs) </a:t>
            </a:r>
          </a:p>
          <a:p>
            <a:endParaRPr lang="en-US" b="0" i="0" dirty="0">
              <a:solidFill>
                <a:srgbClr val="ECECEC"/>
              </a:solidFill>
              <a:effectLst/>
              <a:latin typeface="Söhne"/>
            </a:endParaRPr>
          </a:p>
          <a:p>
            <a:r>
              <a:rPr lang="en-US" b="0" i="0" dirty="0">
                <a:solidFill>
                  <a:srgbClr val="ECECEC"/>
                </a:solidFill>
                <a:effectLst/>
                <a:latin typeface="Söhne"/>
              </a:rPr>
              <a:t>The main electronics board acts as the conduit for this process.</a:t>
            </a:r>
          </a:p>
          <a:p>
            <a:endParaRPr lang="en-US" b="0" i="0" dirty="0">
              <a:solidFill>
                <a:srgbClr val="ECECEC"/>
              </a:solidFill>
              <a:effectLst/>
              <a:latin typeface="Söhne"/>
            </a:endParaRPr>
          </a:p>
          <a:p>
            <a:r>
              <a:rPr lang="en-US" b="0" i="0" dirty="0">
                <a:solidFill>
                  <a:srgbClr val="ECECEC"/>
                </a:solidFill>
                <a:effectLst/>
                <a:latin typeface="Söhne"/>
              </a:rPr>
              <a:t>Connection options also referred to as the Human Machine Interface (HMI) or Man Machine Interface (MMI) provides data for human interaction. </a:t>
            </a:r>
          </a:p>
          <a:p>
            <a:endParaRPr lang="en-US" b="0" i="0" dirty="0">
              <a:solidFill>
                <a:srgbClr val="ECECEC"/>
              </a:solidFill>
              <a:effectLst/>
              <a:latin typeface="Söhne"/>
            </a:endParaRPr>
          </a:p>
          <a:p>
            <a:r>
              <a:rPr lang="en-US" b="0" i="0" dirty="0">
                <a:solidFill>
                  <a:srgbClr val="ECECEC"/>
                </a:solidFill>
                <a:effectLst/>
                <a:latin typeface="Söhne"/>
              </a:rPr>
              <a:t>Completing the setup, primary and secondary flow devices supply the critical sensor data necessary for measurement.</a:t>
            </a:r>
            <a:endParaRPr lang="en-US" dirty="0"/>
          </a:p>
          <a:p>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7</a:t>
            </a:fld>
            <a:endParaRPr lang="en-US"/>
          </a:p>
        </p:txBody>
      </p:sp>
    </p:spTree>
    <p:extLst>
      <p:ext uri="{BB962C8B-B14F-4D97-AF65-F5344CB8AC3E}">
        <p14:creationId xmlns:p14="http://schemas.microsoft.com/office/powerpoint/2010/main" val="4081036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enclosure protects sensitive electronic components from dust, rain, water and extreme temperatures. The enclosure will have weatherproof openings to connect primary and secondary devices.  </a:t>
            </a:r>
          </a:p>
        </p:txBody>
      </p:sp>
      <p:sp>
        <p:nvSpPr>
          <p:cNvPr id="4" name="Slide Number Placeholder 3"/>
          <p:cNvSpPr>
            <a:spLocks noGrp="1"/>
          </p:cNvSpPr>
          <p:nvPr>
            <p:ph type="sldNum" sz="quarter" idx="5"/>
          </p:nvPr>
        </p:nvSpPr>
        <p:spPr/>
        <p:txBody>
          <a:bodyPr/>
          <a:lstStyle/>
          <a:p>
            <a:fld id="{E7ACDCF0-FAFE-4EB2-BA95-86AA18377420}" type="slidenum">
              <a:rPr lang="en-US" smtClean="0"/>
              <a:t>8</a:t>
            </a:fld>
            <a:endParaRPr lang="en-US"/>
          </a:p>
        </p:txBody>
      </p:sp>
    </p:spTree>
    <p:extLst>
      <p:ext uri="{BB962C8B-B14F-4D97-AF65-F5344CB8AC3E}">
        <p14:creationId xmlns:p14="http://schemas.microsoft.com/office/powerpoint/2010/main" val="2700311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LCD or Liquid Crystal Display enables the user to visually monitor the systems status, data and alarms.</a:t>
            </a:r>
          </a:p>
          <a:p>
            <a:endParaRPr lang="en-US" dirty="0"/>
          </a:p>
          <a:p>
            <a:r>
              <a:rPr lang="en-US" b="0" i="0" dirty="0">
                <a:solidFill>
                  <a:srgbClr val="ECECEC"/>
                </a:solidFill>
                <a:effectLst/>
                <a:latin typeface="Söhne"/>
              </a:rPr>
              <a:t>Systems equipped with customizable displays and optional keypads enable users to make minor adjustments to the flow computer directly, eliminating the need for a PC.</a:t>
            </a:r>
            <a:endParaRPr lang="en-US" dirty="0"/>
          </a:p>
        </p:txBody>
      </p:sp>
      <p:sp>
        <p:nvSpPr>
          <p:cNvPr id="4" name="Slide Number Placeholder 3"/>
          <p:cNvSpPr>
            <a:spLocks noGrp="1"/>
          </p:cNvSpPr>
          <p:nvPr>
            <p:ph type="sldNum" sz="quarter" idx="5"/>
          </p:nvPr>
        </p:nvSpPr>
        <p:spPr/>
        <p:txBody>
          <a:bodyPr/>
          <a:lstStyle/>
          <a:p>
            <a:fld id="{E7ACDCF0-FAFE-4EB2-BA95-86AA18377420}" type="slidenum">
              <a:rPr lang="en-US" smtClean="0"/>
              <a:t>9</a:t>
            </a:fld>
            <a:endParaRPr lang="en-US"/>
          </a:p>
        </p:txBody>
      </p:sp>
    </p:spTree>
    <p:extLst>
      <p:ext uri="{BB962C8B-B14F-4D97-AF65-F5344CB8AC3E}">
        <p14:creationId xmlns:p14="http://schemas.microsoft.com/office/powerpoint/2010/main" val="3287375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4/23/2026</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55250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4/23/2026</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334921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4/23/2026</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846032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4/23/2026</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48074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4/23/2026</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14439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4/23/2026</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72367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4/23/2026</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45436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4/23/2026</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09094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4/23/2026</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414649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4/23/2026</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6353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4/23/2026</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6682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4/23/2026</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113243154"/>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1" r:id="rId6"/>
    <p:sldLayoutId id="2147483777" r:id="rId7"/>
    <p:sldLayoutId id="2147483778" r:id="rId8"/>
    <p:sldLayoutId id="2147483779" r:id="rId9"/>
    <p:sldLayoutId id="2147483780" r:id="rId10"/>
    <p:sldLayoutId id="2147483782"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logo with a triangle and a drop of water&#10;&#10;Description automatically generated">
            <a:extLst>
              <a:ext uri="{FF2B5EF4-FFF2-40B4-BE49-F238E27FC236}">
                <a16:creationId xmlns:a16="http://schemas.microsoft.com/office/drawing/2014/main" id="{57BF24B8-C177-33FD-A743-7B5A5DCE90AC}"/>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t="21033" r="-1" b="-1"/>
          <a:stretch/>
        </p:blipFill>
        <p:spPr>
          <a:xfrm>
            <a:off x="0" y="10"/>
            <a:ext cx="12188932" cy="6857990"/>
          </a:xfrm>
          <a:prstGeom prst="rect">
            <a:avLst/>
          </a:prstGeom>
        </p:spPr>
      </p:pic>
      <p:sp>
        <p:nvSpPr>
          <p:cNvPr id="2" name="Title 1">
            <a:extLst>
              <a:ext uri="{FF2B5EF4-FFF2-40B4-BE49-F238E27FC236}">
                <a16:creationId xmlns:a16="http://schemas.microsoft.com/office/drawing/2014/main" id="{2F82B14B-E9E4-DF05-9787-EBCE84358AD3}"/>
              </a:ext>
            </a:extLst>
          </p:cNvPr>
          <p:cNvSpPr>
            <a:spLocks noGrp="1"/>
          </p:cNvSpPr>
          <p:nvPr>
            <p:ph type="ctrTitle"/>
          </p:nvPr>
        </p:nvSpPr>
        <p:spPr>
          <a:xfrm>
            <a:off x="1527048" y="1124712"/>
            <a:ext cx="9144000" cy="3063240"/>
          </a:xfrm>
        </p:spPr>
        <p:txBody>
          <a:bodyPr>
            <a:normAutofit/>
          </a:bodyPr>
          <a:lstStyle/>
          <a:p>
            <a:pPr algn="ctr"/>
            <a:r>
              <a:rPr lang="en-US" dirty="0"/>
              <a:t> If the Number is Wrong… everything is wrong</a:t>
            </a:r>
          </a:p>
        </p:txBody>
      </p:sp>
      <p:sp>
        <p:nvSpPr>
          <p:cNvPr id="3" name="Subtitle 2">
            <a:extLst>
              <a:ext uri="{FF2B5EF4-FFF2-40B4-BE49-F238E27FC236}">
                <a16:creationId xmlns:a16="http://schemas.microsoft.com/office/drawing/2014/main" id="{837AACB4-C979-A501-6661-4ED2946C3B4A}"/>
              </a:ext>
            </a:extLst>
          </p:cNvPr>
          <p:cNvSpPr>
            <a:spLocks noGrp="1"/>
          </p:cNvSpPr>
          <p:nvPr>
            <p:ph type="subTitle" idx="1"/>
          </p:nvPr>
        </p:nvSpPr>
        <p:spPr>
          <a:xfrm>
            <a:off x="1527048" y="4599432"/>
            <a:ext cx="9144000" cy="1227520"/>
          </a:xfrm>
        </p:spPr>
        <p:txBody>
          <a:bodyPr>
            <a:normAutofit lnSpcReduction="10000"/>
          </a:bodyPr>
          <a:lstStyle/>
          <a:p>
            <a:pPr algn="ctr"/>
            <a:r>
              <a:rPr lang="en-US" sz="3200" dirty="0"/>
              <a:t>Electronic Flow Computing Role in Gas Measurement</a:t>
            </a:r>
          </a:p>
          <a:p>
            <a:pPr algn="ctr"/>
            <a:r>
              <a:rPr lang="en-US" sz="3200" dirty="0"/>
              <a:t>Presented by: Jimmy Weaver – Tri-Pacific, Inc.</a:t>
            </a:r>
          </a:p>
        </p:txBody>
      </p:sp>
      <p:sp>
        <p:nvSpPr>
          <p:cNvPr id="52" name="Rectangle 6">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sX0" fmla="*/ 0 w 10515600"/>
              <a:gd name="csY0" fmla="*/ 0 h 5416094"/>
              <a:gd name="csX1" fmla="*/ 552069 w 10515600"/>
              <a:gd name="csY1" fmla="*/ 0 h 5416094"/>
              <a:gd name="csX2" fmla="*/ 893826 w 10515600"/>
              <a:gd name="csY2" fmla="*/ 0 h 5416094"/>
              <a:gd name="csX3" fmla="*/ 1761363 w 10515600"/>
              <a:gd name="csY3" fmla="*/ 0 h 5416094"/>
              <a:gd name="csX4" fmla="*/ 2313432 w 10515600"/>
              <a:gd name="csY4" fmla="*/ 0 h 5416094"/>
              <a:gd name="csX5" fmla="*/ 2865501 w 10515600"/>
              <a:gd name="csY5" fmla="*/ 0 h 5416094"/>
              <a:gd name="csX6" fmla="*/ 3733038 w 10515600"/>
              <a:gd name="csY6" fmla="*/ 0 h 5416094"/>
              <a:gd name="csX7" fmla="*/ 4179951 w 10515600"/>
              <a:gd name="csY7" fmla="*/ 0 h 5416094"/>
              <a:gd name="csX8" fmla="*/ 5047488 w 10515600"/>
              <a:gd name="csY8" fmla="*/ 0 h 5416094"/>
              <a:gd name="csX9" fmla="*/ 5915025 w 10515600"/>
              <a:gd name="csY9" fmla="*/ 0 h 5416094"/>
              <a:gd name="csX10" fmla="*/ 6572250 w 10515600"/>
              <a:gd name="csY10" fmla="*/ 0 h 5416094"/>
              <a:gd name="csX11" fmla="*/ 7439787 w 10515600"/>
              <a:gd name="csY11" fmla="*/ 0 h 5416094"/>
              <a:gd name="csX12" fmla="*/ 7991856 w 10515600"/>
              <a:gd name="csY12" fmla="*/ 0 h 5416094"/>
              <a:gd name="csX13" fmla="*/ 8543925 w 10515600"/>
              <a:gd name="csY13" fmla="*/ 0 h 5416094"/>
              <a:gd name="csX14" fmla="*/ 9306306 w 10515600"/>
              <a:gd name="csY14" fmla="*/ 0 h 5416094"/>
              <a:gd name="csX15" fmla="*/ 9858375 w 10515600"/>
              <a:gd name="csY15" fmla="*/ 0 h 5416094"/>
              <a:gd name="csX16" fmla="*/ 10515600 w 10515600"/>
              <a:gd name="csY16" fmla="*/ 0 h 5416094"/>
              <a:gd name="csX17" fmla="*/ 10515600 w 10515600"/>
              <a:gd name="csY17" fmla="*/ 785334 h 5416094"/>
              <a:gd name="csX18" fmla="*/ 10515600 w 10515600"/>
              <a:gd name="csY18" fmla="*/ 1516506 h 5416094"/>
              <a:gd name="csX19" fmla="*/ 10515600 w 10515600"/>
              <a:gd name="csY19" fmla="*/ 2247679 h 5416094"/>
              <a:gd name="csX20" fmla="*/ 10515600 w 10515600"/>
              <a:gd name="csY20" fmla="*/ 2762208 h 5416094"/>
              <a:gd name="csX21" fmla="*/ 10515600 w 10515600"/>
              <a:gd name="csY21" fmla="*/ 3330898 h 5416094"/>
              <a:gd name="csX22" fmla="*/ 10515600 w 10515600"/>
              <a:gd name="csY22" fmla="*/ 4062071 h 5416094"/>
              <a:gd name="csX23" fmla="*/ 10515600 w 10515600"/>
              <a:gd name="csY23" fmla="*/ 4684921 h 5416094"/>
              <a:gd name="csX24" fmla="*/ 10515600 w 10515600"/>
              <a:gd name="csY24" fmla="*/ 5416094 h 5416094"/>
              <a:gd name="csX25" fmla="*/ 9753219 w 10515600"/>
              <a:gd name="csY25" fmla="*/ 5416094 h 5416094"/>
              <a:gd name="csX26" fmla="*/ 9411462 w 10515600"/>
              <a:gd name="csY26" fmla="*/ 5416094 h 5416094"/>
              <a:gd name="csX27" fmla="*/ 8754237 w 10515600"/>
              <a:gd name="csY27" fmla="*/ 5416094 h 5416094"/>
              <a:gd name="csX28" fmla="*/ 8307324 w 10515600"/>
              <a:gd name="csY28" fmla="*/ 5416094 h 5416094"/>
              <a:gd name="csX29" fmla="*/ 7544943 w 10515600"/>
              <a:gd name="csY29" fmla="*/ 5416094 h 5416094"/>
              <a:gd name="csX30" fmla="*/ 7098030 w 10515600"/>
              <a:gd name="csY30" fmla="*/ 5416094 h 5416094"/>
              <a:gd name="csX31" fmla="*/ 6335649 w 10515600"/>
              <a:gd name="csY31" fmla="*/ 5416094 h 5416094"/>
              <a:gd name="csX32" fmla="*/ 5993892 w 10515600"/>
              <a:gd name="csY32" fmla="*/ 5416094 h 5416094"/>
              <a:gd name="csX33" fmla="*/ 5231511 w 10515600"/>
              <a:gd name="csY33" fmla="*/ 5416094 h 5416094"/>
              <a:gd name="csX34" fmla="*/ 4784598 w 10515600"/>
              <a:gd name="csY34" fmla="*/ 5416094 h 5416094"/>
              <a:gd name="csX35" fmla="*/ 4442841 w 10515600"/>
              <a:gd name="csY35" fmla="*/ 5416094 h 5416094"/>
              <a:gd name="csX36" fmla="*/ 3995928 w 10515600"/>
              <a:gd name="csY36" fmla="*/ 5416094 h 5416094"/>
              <a:gd name="csX37" fmla="*/ 3233547 w 10515600"/>
              <a:gd name="csY37" fmla="*/ 5416094 h 5416094"/>
              <a:gd name="csX38" fmla="*/ 2786634 w 10515600"/>
              <a:gd name="csY38" fmla="*/ 5416094 h 5416094"/>
              <a:gd name="csX39" fmla="*/ 2444877 w 10515600"/>
              <a:gd name="csY39" fmla="*/ 5416094 h 5416094"/>
              <a:gd name="csX40" fmla="*/ 1997964 w 10515600"/>
              <a:gd name="csY40" fmla="*/ 5416094 h 5416094"/>
              <a:gd name="csX41" fmla="*/ 1445895 w 10515600"/>
              <a:gd name="csY41" fmla="*/ 5416094 h 5416094"/>
              <a:gd name="csX42" fmla="*/ 788670 w 10515600"/>
              <a:gd name="csY42" fmla="*/ 5416094 h 5416094"/>
              <a:gd name="csX43" fmla="*/ 0 w 10515600"/>
              <a:gd name="csY43" fmla="*/ 5416094 h 5416094"/>
              <a:gd name="csX44" fmla="*/ 0 w 10515600"/>
              <a:gd name="csY44" fmla="*/ 4630760 h 5416094"/>
              <a:gd name="csX45" fmla="*/ 0 w 10515600"/>
              <a:gd name="csY45" fmla="*/ 3953749 h 5416094"/>
              <a:gd name="csX46" fmla="*/ 0 w 10515600"/>
              <a:gd name="csY46" fmla="*/ 3276737 h 5416094"/>
              <a:gd name="csX47" fmla="*/ 0 w 10515600"/>
              <a:gd name="csY47" fmla="*/ 2599725 h 5416094"/>
              <a:gd name="csX48" fmla="*/ 0 w 10515600"/>
              <a:gd name="csY48" fmla="*/ 1922713 h 5416094"/>
              <a:gd name="csX49" fmla="*/ 0 w 10515600"/>
              <a:gd name="csY49" fmla="*/ 1299863 h 5416094"/>
              <a:gd name="csX50" fmla="*/ 0 w 10515600"/>
              <a:gd name="csY50" fmla="*/ 0 h 5416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571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596501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CPU or Processor</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4772891" y="2706624"/>
            <a:ext cx="6775981" cy="3483864"/>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Central Processing Unit (CPU) – brains of the system</a:t>
            </a:r>
            <a:r>
              <a:rPr lang="en-US" dirty="0"/>
              <a:t>. </a:t>
            </a:r>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6" name="Picture 5" descr="A close-up of several pieces of electronic equipment&#10;&#10;Description automatically generated">
            <a:extLst>
              <a:ext uri="{FF2B5EF4-FFF2-40B4-BE49-F238E27FC236}">
                <a16:creationId xmlns:a16="http://schemas.microsoft.com/office/drawing/2014/main" id="{74F8EC6F-03E7-3B60-988F-4979D2AF96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9966" y="3681073"/>
            <a:ext cx="6001830" cy="2792879"/>
          </a:xfrm>
          <a:prstGeom prst="rect">
            <a:avLst/>
          </a:prstGeom>
        </p:spPr>
      </p:pic>
    </p:spTree>
    <p:extLst>
      <p:ext uri="{BB962C8B-B14F-4D97-AF65-F5344CB8AC3E}">
        <p14:creationId xmlns:p14="http://schemas.microsoft.com/office/powerpoint/2010/main" val="3328508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Motherboard</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5297762" y="2706624"/>
            <a:ext cx="6251110" cy="3483864"/>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Main electronics board – electrical interface to primary and secondary devices.</a:t>
            </a:r>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7" name="Picture 6" descr="A close-up of a blue circuit board&#10;&#10;Description automatically generated">
            <a:extLst>
              <a:ext uri="{FF2B5EF4-FFF2-40B4-BE49-F238E27FC236}">
                <a16:creationId xmlns:a16="http://schemas.microsoft.com/office/drawing/2014/main" id="{C1A56614-E81E-C695-0B08-69E79FC7CA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346" y="1570829"/>
            <a:ext cx="3348404" cy="4178808"/>
          </a:xfrm>
          <a:prstGeom prst="rect">
            <a:avLst/>
          </a:prstGeom>
        </p:spPr>
      </p:pic>
    </p:spTree>
    <p:extLst>
      <p:ext uri="{BB962C8B-B14F-4D97-AF65-F5344CB8AC3E}">
        <p14:creationId xmlns:p14="http://schemas.microsoft.com/office/powerpoint/2010/main" val="3546767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Software / firmware</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5297762" y="2706624"/>
            <a:ext cx="6251110" cy="3483864"/>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The software is the foundational system for running instructions.</a:t>
            </a:r>
          </a:p>
          <a:p>
            <a:r>
              <a:rPr lang="en-US" sz="2400" dirty="0">
                <a:latin typeface="Calibri" panose="020F0502020204030204" pitchFamily="34" charset="0"/>
                <a:ea typeface="Calibri" panose="020F0502020204030204" pitchFamily="34" charset="0"/>
                <a:cs typeface="Calibri" panose="020F0502020204030204" pitchFamily="34" charset="0"/>
              </a:rPr>
              <a:t>Firmware is a specific set of instructions that turn sensor data into flow data. </a:t>
            </a:r>
          </a:p>
          <a:p>
            <a:pPr marL="0" indent="0">
              <a:buNone/>
            </a:pPr>
            <a:endParaRPr lang="en-US" dirty="0"/>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8" name="Picture 7" descr="A math equations with numbers and symbols&#10;&#10;Description automatically generated with medium confidence">
            <a:extLst>
              <a:ext uri="{FF2B5EF4-FFF2-40B4-BE49-F238E27FC236}">
                <a16:creationId xmlns:a16="http://schemas.microsoft.com/office/drawing/2014/main" id="{D0A4891A-E529-5546-3725-DA55D298B23E}"/>
              </a:ext>
            </a:extLst>
          </p:cNvPr>
          <p:cNvPicPr>
            <a:picLocks noChangeAspect="1"/>
          </p:cNvPicPr>
          <p:nvPr/>
        </p:nvPicPr>
        <p:blipFill>
          <a:blip r:embed="rId4"/>
          <a:stretch>
            <a:fillRect/>
          </a:stretch>
        </p:blipFill>
        <p:spPr>
          <a:xfrm>
            <a:off x="7033524" y="4847047"/>
            <a:ext cx="1914525" cy="1047750"/>
          </a:xfrm>
          <a:prstGeom prst="rect">
            <a:avLst/>
          </a:prstGeom>
        </p:spPr>
      </p:pic>
    </p:spTree>
    <p:extLst>
      <p:ext uri="{BB962C8B-B14F-4D97-AF65-F5344CB8AC3E}">
        <p14:creationId xmlns:p14="http://schemas.microsoft.com/office/powerpoint/2010/main" val="99586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Communications</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5297762" y="2706624"/>
            <a:ext cx="6251110" cy="3483864"/>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Local Communications – Serial (RS-232, 485, 422) Universal Serial Bus (USB), Ethernet (TCP), Bluetooth.</a:t>
            </a:r>
          </a:p>
          <a:p>
            <a:r>
              <a:rPr lang="en-US" sz="2400" dirty="0">
                <a:latin typeface="Calibri" panose="020F0502020204030204" pitchFamily="34" charset="0"/>
                <a:ea typeface="Calibri" panose="020F0502020204030204" pitchFamily="34" charset="0"/>
                <a:cs typeface="Calibri" panose="020F0502020204030204" pitchFamily="34" charset="0"/>
              </a:rPr>
              <a:t>Protocols: Modbus, HART, Profibus, Fieldbus, and recently MQTT</a:t>
            </a:r>
          </a:p>
          <a:p>
            <a:r>
              <a:rPr lang="en-US" sz="2400" dirty="0">
                <a:latin typeface="Calibri" panose="020F0502020204030204" pitchFamily="34" charset="0"/>
                <a:ea typeface="Calibri" panose="020F0502020204030204" pitchFamily="34" charset="0"/>
                <a:cs typeface="Calibri" panose="020F0502020204030204" pitchFamily="34" charset="0"/>
              </a:rPr>
              <a:t>Remote Communications – Radio, Ethernet (TCP), Cellular, Satellite. </a:t>
            </a:r>
          </a:p>
          <a:p>
            <a:pPr marL="0" indent="0">
              <a:buNone/>
            </a:pPr>
            <a:endParaRPr lang="en-US" dirty="0"/>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3439837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Transducers and transmitters</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5297762" y="2706624"/>
            <a:ext cx="6251110" cy="3483864"/>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Secondary devices: Electromechanical transducers respond to various inputs, pressure, temperature, frequency, relative density. </a:t>
            </a:r>
          </a:p>
          <a:p>
            <a:pPr marL="0" indent="0">
              <a:buNone/>
            </a:pPr>
            <a:endParaRPr lang="en-US" dirty="0"/>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6" name="Picture 5" descr="A close-up of a machine&#10;&#10;Description automatically generated">
            <a:extLst>
              <a:ext uri="{FF2B5EF4-FFF2-40B4-BE49-F238E27FC236}">
                <a16:creationId xmlns:a16="http://schemas.microsoft.com/office/drawing/2014/main" id="{E6923906-BE6C-1014-0DAC-5F1AF0C79D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040" y="2112264"/>
            <a:ext cx="5044528" cy="3692791"/>
          </a:xfrm>
          <a:prstGeom prst="rect">
            <a:avLst/>
          </a:prstGeom>
        </p:spPr>
      </p:pic>
    </p:spTree>
    <p:extLst>
      <p:ext uri="{BB962C8B-B14F-4D97-AF65-F5344CB8AC3E}">
        <p14:creationId xmlns:p14="http://schemas.microsoft.com/office/powerpoint/2010/main" val="2455893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86E5DB-4D47-5173-05B3-148D33EEABA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C7B0E94-923F-80B8-B52A-DD540E242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1DB75C-9198-1C9F-1070-D5FE2523250B}"/>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Measurement techniques Differential</a:t>
            </a:r>
          </a:p>
        </p:txBody>
      </p:sp>
      <p:sp>
        <p:nvSpPr>
          <p:cNvPr id="15" name="Rectangle 6">
            <a:extLst>
              <a:ext uri="{FF2B5EF4-FFF2-40B4-BE49-F238E27FC236}">
                <a16:creationId xmlns:a16="http://schemas.microsoft.com/office/drawing/2014/main" id="{D333AC25-77F1-7902-5F3C-4FA5353F5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DC8BFCD-409E-C8FE-F679-82D95043D989}"/>
              </a:ext>
            </a:extLst>
          </p:cNvPr>
          <p:cNvSpPr>
            <a:spLocks noGrp="1"/>
          </p:cNvSpPr>
          <p:nvPr>
            <p:ph idx="1"/>
          </p:nvPr>
        </p:nvSpPr>
        <p:spPr>
          <a:xfrm>
            <a:off x="5297762" y="2706624"/>
            <a:ext cx="6251110" cy="3483864"/>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Upstream Pressure Tap (P1 – High Side)</a:t>
            </a:r>
          </a:p>
          <a:p>
            <a:r>
              <a:rPr lang="en-US" sz="2400" dirty="0">
                <a:latin typeface="Calibri" panose="020F0502020204030204" pitchFamily="34" charset="0"/>
                <a:ea typeface="Calibri" panose="020F0502020204030204" pitchFamily="34" charset="0"/>
                <a:cs typeface="Calibri" panose="020F0502020204030204" pitchFamily="34" charset="0"/>
              </a:rPr>
              <a:t>Downstream Pressure Tap (P2 – Low Side)</a:t>
            </a:r>
          </a:p>
          <a:p>
            <a:r>
              <a:rPr lang="el-GR" sz="2400" dirty="0">
                <a:latin typeface="Calibri" panose="020F0502020204030204" pitchFamily="34" charset="0"/>
                <a:ea typeface="Calibri" panose="020F0502020204030204" pitchFamily="34" charset="0"/>
                <a:cs typeface="Calibri" panose="020F0502020204030204" pitchFamily="34" charset="0"/>
              </a:rPr>
              <a:t>Δ</a:t>
            </a:r>
            <a:r>
              <a:rPr lang="en-US" sz="2400" dirty="0">
                <a:latin typeface="Calibri" panose="020F0502020204030204" pitchFamily="34" charset="0"/>
                <a:ea typeface="Calibri" panose="020F0502020204030204" pitchFamily="34" charset="0"/>
                <a:cs typeface="Calibri" panose="020F0502020204030204" pitchFamily="34" charset="0"/>
              </a:rPr>
              <a:t>P = P1 – P2</a:t>
            </a:r>
          </a:p>
          <a:p>
            <a:r>
              <a:rPr lang="en-US" sz="2400" dirty="0">
                <a:latin typeface="Calibri" panose="020F0502020204030204" pitchFamily="34" charset="0"/>
                <a:ea typeface="Calibri" panose="020F0502020204030204" pitchFamily="34" charset="0"/>
                <a:cs typeface="Calibri" panose="020F0502020204030204" pitchFamily="34" charset="0"/>
              </a:rPr>
              <a:t>Orifice Plate (Restriction)</a:t>
            </a:r>
          </a:p>
          <a:p>
            <a:r>
              <a:rPr lang="en-US" sz="2400" dirty="0">
                <a:latin typeface="Calibri" panose="020F0502020204030204" pitchFamily="34" charset="0"/>
                <a:ea typeface="Calibri" panose="020F0502020204030204" pitchFamily="34" charset="0"/>
                <a:cs typeface="Calibri" panose="020F0502020204030204" pitchFamily="34" charset="0"/>
              </a:rPr>
              <a:t>Vena </a:t>
            </a:r>
            <a:r>
              <a:rPr lang="en-US" sz="2400" dirty="0" err="1">
                <a:latin typeface="Calibri" panose="020F0502020204030204" pitchFamily="34" charset="0"/>
                <a:ea typeface="Calibri" panose="020F0502020204030204" pitchFamily="34" charset="0"/>
                <a:cs typeface="Calibri" panose="020F0502020204030204" pitchFamily="34" charset="0"/>
              </a:rPr>
              <a:t>Contracta</a:t>
            </a:r>
            <a:r>
              <a:rPr lang="en-US" sz="2400" dirty="0">
                <a:latin typeface="Calibri" panose="020F0502020204030204" pitchFamily="34" charset="0"/>
                <a:ea typeface="Calibri" panose="020F0502020204030204" pitchFamily="34" charset="0"/>
                <a:cs typeface="Calibri" panose="020F0502020204030204" pitchFamily="34" charset="0"/>
              </a:rPr>
              <a:t> (Point of Lowest Pressure)</a:t>
            </a:r>
          </a:p>
          <a:p>
            <a:r>
              <a:rPr lang="en-US" sz="2400" dirty="0">
                <a:latin typeface="Calibri" panose="020F0502020204030204" pitchFamily="34" charset="0"/>
                <a:ea typeface="Calibri" panose="020F0502020204030204" pitchFamily="34" charset="0"/>
                <a:cs typeface="Calibri" panose="020F0502020204030204" pitchFamily="34" charset="0"/>
              </a:rPr>
              <a:t>Flow ∝ √</a:t>
            </a:r>
            <a:r>
              <a:rPr lang="el-GR" sz="2400" dirty="0">
                <a:latin typeface="Calibri" panose="020F0502020204030204" pitchFamily="34" charset="0"/>
                <a:ea typeface="Calibri" panose="020F0502020204030204" pitchFamily="34" charset="0"/>
                <a:cs typeface="Calibri" panose="020F0502020204030204" pitchFamily="34" charset="0"/>
              </a:rPr>
              <a:t>Δ</a:t>
            </a:r>
            <a:r>
              <a:rPr lang="en-US" sz="2400" dirty="0">
                <a:latin typeface="Calibri" panose="020F0502020204030204" pitchFamily="34" charset="0"/>
                <a:ea typeface="Calibri" panose="020F0502020204030204" pitchFamily="34" charset="0"/>
                <a:cs typeface="Calibri" panose="020F0502020204030204" pitchFamily="34" charset="0"/>
              </a:rPr>
              <a:t>P</a:t>
            </a:r>
          </a:p>
          <a:p>
            <a:pPr marL="0" indent="0">
              <a:buNone/>
            </a:pPr>
            <a:endParaRPr lang="en-US" dirty="0"/>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940C2B55-5773-E559-E9EF-5F652EE719D8}"/>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6" name="Picture 5" descr="A close-up of a machine&#10;&#10;Description automatically generated">
            <a:extLst>
              <a:ext uri="{FF2B5EF4-FFF2-40B4-BE49-F238E27FC236}">
                <a16:creationId xmlns:a16="http://schemas.microsoft.com/office/drawing/2014/main" id="{8A5B362C-2B94-31EB-931A-46604138C0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040" y="2112264"/>
            <a:ext cx="5044528" cy="3692791"/>
          </a:xfrm>
          <a:prstGeom prst="rect">
            <a:avLst/>
          </a:prstGeom>
        </p:spPr>
      </p:pic>
    </p:spTree>
    <p:extLst>
      <p:ext uri="{BB962C8B-B14F-4D97-AF65-F5344CB8AC3E}">
        <p14:creationId xmlns:p14="http://schemas.microsoft.com/office/powerpoint/2010/main" val="3052326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measurement techniques</a:t>
            </a:r>
            <a:br>
              <a:rPr lang="en-US" sz="6100" dirty="0"/>
            </a:br>
            <a:r>
              <a:rPr lang="en-US" sz="6100" dirty="0"/>
              <a:t>4 – 20 Current loop</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4911437" y="2706623"/>
            <a:ext cx="7121236" cy="3953121"/>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Current signal from </a:t>
            </a:r>
            <a:r>
              <a:rPr lang="en-US" sz="2400" b="1" dirty="0">
                <a:latin typeface="Calibri" panose="020F0502020204030204" pitchFamily="34" charset="0"/>
                <a:ea typeface="Calibri" panose="020F0502020204030204" pitchFamily="34" charset="0"/>
                <a:cs typeface="Calibri" panose="020F0502020204030204" pitchFamily="34" charset="0"/>
              </a:rPr>
              <a:t>4-20 mA represents process value</a:t>
            </a:r>
          </a:p>
          <a:p>
            <a:r>
              <a:rPr lang="en-US" sz="2400" dirty="0">
                <a:latin typeface="Calibri" panose="020F0502020204030204" pitchFamily="34" charset="0"/>
                <a:ea typeface="Calibri" panose="020F0502020204030204" pitchFamily="34" charset="0"/>
                <a:cs typeface="Calibri" panose="020F0502020204030204" pitchFamily="34" charset="0"/>
              </a:rPr>
              <a:t>Signal is </a:t>
            </a:r>
            <a:r>
              <a:rPr lang="en-US" sz="2400" b="1" dirty="0">
                <a:latin typeface="Calibri" panose="020F0502020204030204" pitchFamily="34" charset="0"/>
                <a:ea typeface="Calibri" panose="020F0502020204030204" pitchFamily="34" charset="0"/>
                <a:cs typeface="Calibri" panose="020F0502020204030204" pitchFamily="34" charset="0"/>
              </a:rPr>
              <a:t>immune to voltage drop over distance</a:t>
            </a:r>
          </a:p>
          <a:p>
            <a:r>
              <a:rPr lang="en-US" sz="2400" dirty="0">
                <a:latin typeface="Calibri" panose="020F0502020204030204" pitchFamily="34" charset="0"/>
                <a:ea typeface="Calibri" panose="020F0502020204030204" pitchFamily="34" charset="0"/>
                <a:cs typeface="Calibri" panose="020F0502020204030204" pitchFamily="34" charset="0"/>
              </a:rPr>
              <a:t>Uses </a:t>
            </a:r>
            <a:r>
              <a:rPr lang="en-US" sz="2400" b="1" dirty="0">
                <a:latin typeface="Calibri" panose="020F0502020204030204" pitchFamily="34" charset="0"/>
                <a:ea typeface="Calibri" panose="020F0502020204030204" pitchFamily="34" charset="0"/>
                <a:cs typeface="Calibri" panose="020F0502020204030204" pitchFamily="34" charset="0"/>
              </a:rPr>
              <a:t>twisted pair shielded cable</a:t>
            </a:r>
          </a:p>
          <a:p>
            <a:r>
              <a:rPr lang="en-US" sz="2400" dirty="0">
                <a:latin typeface="Calibri" panose="020F0502020204030204" pitchFamily="34" charset="0"/>
                <a:ea typeface="Calibri" panose="020F0502020204030204" pitchFamily="34" charset="0"/>
                <a:cs typeface="Calibri" panose="020F0502020204030204" pitchFamily="34" charset="0"/>
              </a:rPr>
              <a:t>Shield protects against </a:t>
            </a:r>
            <a:r>
              <a:rPr lang="en-US" sz="2400" b="1" dirty="0">
                <a:latin typeface="Calibri" panose="020F0502020204030204" pitchFamily="34" charset="0"/>
                <a:ea typeface="Calibri" panose="020F0502020204030204" pitchFamily="34" charset="0"/>
                <a:cs typeface="Calibri" panose="020F0502020204030204" pitchFamily="34" charset="0"/>
              </a:rPr>
              <a:t>electrical noise (EMI/RFI)</a:t>
            </a:r>
          </a:p>
          <a:p>
            <a:r>
              <a:rPr lang="en-US" sz="2400" dirty="0">
                <a:latin typeface="Calibri" panose="020F0502020204030204" pitchFamily="34" charset="0"/>
                <a:ea typeface="Calibri" panose="020F0502020204030204" pitchFamily="34" charset="0"/>
                <a:cs typeface="Calibri" panose="020F0502020204030204" pitchFamily="34" charset="0"/>
              </a:rPr>
              <a:t>Shield should be grounded at </a:t>
            </a:r>
            <a:r>
              <a:rPr lang="en-US" sz="2400" b="1" dirty="0">
                <a:latin typeface="Calibri" panose="020F0502020204030204" pitchFamily="34" charset="0"/>
                <a:ea typeface="Calibri" panose="020F0502020204030204" pitchFamily="34" charset="0"/>
                <a:cs typeface="Calibri" panose="020F0502020204030204" pitchFamily="34" charset="0"/>
              </a:rPr>
              <a:t>one location only</a:t>
            </a:r>
          </a:p>
          <a:p>
            <a:pPr lvl="1"/>
            <a:r>
              <a:rPr lang="en-US" dirty="0">
                <a:latin typeface="Calibri" panose="020F0502020204030204" pitchFamily="34" charset="0"/>
                <a:ea typeface="Calibri" panose="020F0502020204030204" pitchFamily="34" charset="0"/>
                <a:cs typeface="Calibri" panose="020F0502020204030204" pitchFamily="34" charset="0"/>
              </a:rPr>
              <a:t>Prevents </a:t>
            </a:r>
            <a:r>
              <a:rPr lang="en-US" b="1" dirty="0">
                <a:latin typeface="Calibri" panose="020F0502020204030204" pitchFamily="34" charset="0"/>
                <a:ea typeface="Calibri" panose="020F0502020204030204" pitchFamily="34" charset="0"/>
                <a:cs typeface="Calibri" panose="020F0502020204030204" pitchFamily="34" charset="0"/>
              </a:rPr>
              <a:t>ground loop currents</a:t>
            </a:r>
          </a:p>
          <a:p>
            <a:pPr lvl="1"/>
            <a:r>
              <a:rPr lang="en-US" dirty="0">
                <a:latin typeface="Calibri" panose="020F0502020204030204" pitchFamily="34" charset="0"/>
                <a:ea typeface="Calibri" panose="020F0502020204030204" pitchFamily="34" charset="0"/>
                <a:cs typeface="Calibri" panose="020F0502020204030204" pitchFamily="34" charset="0"/>
              </a:rPr>
              <a:t>Maintains </a:t>
            </a:r>
            <a:r>
              <a:rPr lang="en-US" b="1" dirty="0">
                <a:latin typeface="Calibri" panose="020F0502020204030204" pitchFamily="34" charset="0"/>
                <a:ea typeface="Calibri" panose="020F0502020204030204" pitchFamily="34" charset="0"/>
                <a:cs typeface="Calibri" panose="020F0502020204030204" pitchFamily="34" charset="0"/>
              </a:rPr>
              <a:t>stable signal to flow computer</a:t>
            </a:r>
          </a:p>
          <a:p>
            <a:pPr marL="0" indent="0">
              <a:buNone/>
            </a:pPr>
            <a:endParaRPr lang="en-US" dirty="0"/>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3527152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measurement techniques</a:t>
            </a:r>
            <a:br>
              <a:rPr lang="en-US" sz="6100" dirty="0"/>
            </a:br>
            <a:r>
              <a:rPr lang="en-US" sz="6100" dirty="0"/>
              <a:t>Analog to digital converter</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5297762" y="2706623"/>
            <a:ext cx="6251110" cy="3953121"/>
          </a:xfrm>
        </p:spPr>
        <p:txBody>
          <a:bodyPr>
            <a:normAutofit fontScale="85000" lnSpcReduction="20000"/>
          </a:bodyPr>
          <a:lstStyle/>
          <a:p>
            <a:r>
              <a:rPr lang="en-US" dirty="0">
                <a:latin typeface="Calibri" panose="020F0502020204030204" pitchFamily="34" charset="0"/>
                <a:ea typeface="Calibri" panose="020F0502020204030204" pitchFamily="34" charset="0"/>
                <a:cs typeface="Calibri" panose="020F0502020204030204" pitchFamily="34" charset="0"/>
              </a:rPr>
              <a:t>Converts variable analog signals into digital signals, representing values at discrete levels.</a:t>
            </a:r>
          </a:p>
          <a:p>
            <a:r>
              <a:rPr lang="en-US" dirty="0">
                <a:latin typeface="Calibri" panose="020F0502020204030204" pitchFamily="34" charset="0"/>
                <a:ea typeface="Calibri" panose="020F0502020204030204" pitchFamily="34" charset="0"/>
                <a:cs typeface="Calibri" panose="020F0502020204030204" pitchFamily="34" charset="0"/>
              </a:rPr>
              <a:t>Calibrating involves setting the zero reference (offset) and accurate scaling (gain) to ensure precise measurements from 0 volts across input range.</a:t>
            </a:r>
          </a:p>
          <a:p>
            <a:r>
              <a:rPr lang="en-US" dirty="0">
                <a:latin typeface="Calibri" panose="020F0502020204030204" pitchFamily="34" charset="0"/>
                <a:ea typeface="Calibri" panose="020F0502020204030204" pitchFamily="34" charset="0"/>
                <a:cs typeface="Calibri" panose="020F0502020204030204" pitchFamily="34" charset="0"/>
              </a:rPr>
              <a:t>Enables precise measurement of analog signals to facilitate digital processing.</a:t>
            </a:r>
          </a:p>
          <a:p>
            <a:r>
              <a:rPr lang="en-US" dirty="0">
                <a:latin typeface="Calibri" panose="020F0502020204030204" pitchFamily="34" charset="0"/>
                <a:ea typeface="Calibri" panose="020F0502020204030204" pitchFamily="34" charset="0"/>
                <a:cs typeface="Calibri" panose="020F0502020204030204" pitchFamily="34" charset="0"/>
              </a:rPr>
              <a:t>Sampling rate and resolution. May not capture rapid signal changes.</a:t>
            </a:r>
          </a:p>
          <a:p>
            <a:pPr marL="0" indent="0">
              <a:buNone/>
            </a:pPr>
            <a:endParaRPr lang="en-US" dirty="0"/>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3355445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4657345" y="329184"/>
            <a:ext cx="6891527" cy="1783080"/>
          </a:xfrm>
        </p:spPr>
        <p:txBody>
          <a:bodyPr anchor="b">
            <a:normAutofit/>
          </a:bodyPr>
          <a:lstStyle/>
          <a:p>
            <a:pPr algn="ctr">
              <a:lnSpc>
                <a:spcPct val="90000"/>
              </a:lnSpc>
            </a:pPr>
            <a:r>
              <a:rPr lang="en-US" sz="6100" dirty="0"/>
              <a:t>measurement techniques</a:t>
            </a:r>
            <a:br>
              <a:rPr lang="en-US" sz="6100" dirty="0"/>
            </a:br>
            <a:r>
              <a:rPr lang="en-US" sz="6100" dirty="0"/>
              <a:t>Pulse Measurement</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5297762" y="2706623"/>
            <a:ext cx="6251110" cy="3953121"/>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Pulse measurement used to determine the volume of gas passing through a pipeline. </a:t>
            </a:r>
          </a:p>
          <a:p>
            <a:r>
              <a:rPr lang="en-US" sz="2400" dirty="0">
                <a:latin typeface="Calibri" panose="020F0502020204030204" pitchFamily="34" charset="0"/>
                <a:ea typeface="Calibri" panose="020F0502020204030204" pitchFamily="34" charset="0"/>
                <a:cs typeface="Calibri" panose="020F0502020204030204" pitchFamily="34" charset="0"/>
              </a:rPr>
              <a:t>Each pulse equals fixed volume</a:t>
            </a:r>
          </a:p>
          <a:p>
            <a:r>
              <a:rPr lang="en-US" sz="2400" dirty="0">
                <a:latin typeface="Calibri" panose="020F0502020204030204" pitchFamily="34" charset="0"/>
                <a:ea typeface="Calibri" panose="020F0502020204030204" pitchFamily="34" charset="0"/>
                <a:cs typeface="Calibri" panose="020F0502020204030204" pitchFamily="34" charset="0"/>
              </a:rPr>
              <a:t>High accuracy: Direct integration to EFC without need to A/D Converter</a:t>
            </a:r>
          </a:p>
          <a:p>
            <a:pPr marL="0" indent="0">
              <a:buNone/>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4076389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94008E45-BD5C-A500-2D31-A444549C6C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
            <a:ext cx="7620000" cy="362053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90CCA78-35A3-5664-1933-18B599E02D9D}"/>
              </a:ext>
            </a:extLst>
          </p:cNvPr>
          <p:cNvSpPr txBox="1"/>
          <p:nvPr/>
        </p:nvSpPr>
        <p:spPr>
          <a:xfrm>
            <a:off x="5705218" y="4044948"/>
            <a:ext cx="6342620" cy="830997"/>
          </a:xfrm>
          <a:prstGeom prst="rect">
            <a:avLst/>
          </a:prstGeom>
          <a:noFill/>
        </p:spPr>
        <p:txBody>
          <a:bodyPr wrap="square">
            <a:spAutoFit/>
          </a:bodyPr>
          <a:lstStyle/>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Measurement = </a:t>
            </a:r>
            <a:r>
              <a:rPr lang="en-US" sz="2400" b="1" dirty="0">
                <a:latin typeface="Calibri" panose="020F0502020204030204" pitchFamily="34" charset="0"/>
                <a:ea typeface="Calibri" panose="020F0502020204030204" pitchFamily="34" charset="0"/>
                <a:cs typeface="Calibri" panose="020F0502020204030204" pitchFamily="34" charset="0"/>
              </a:rPr>
              <a:t>counting edges</a:t>
            </a:r>
            <a:r>
              <a:rPr lang="en-US" sz="2400" dirty="0">
                <a:latin typeface="Calibri" panose="020F0502020204030204" pitchFamily="34" charset="0"/>
                <a:ea typeface="Calibri" panose="020F0502020204030204" pitchFamily="34" charset="0"/>
                <a:cs typeface="Calibri" panose="020F0502020204030204" pitchFamily="34" charset="0"/>
              </a:rPr>
              <a:t>, not voltage</a:t>
            </a:r>
          </a:p>
          <a:p>
            <a:pPr marL="342900" indent="-342900">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Rising Edge (0 → 1) Falling Edge (1 → 0)</a:t>
            </a:r>
          </a:p>
        </p:txBody>
      </p:sp>
      <p:pic>
        <p:nvPicPr>
          <p:cNvPr id="7" name="Picture 6" descr="A logo with a triangle and a drop of water&#10;&#10;Description automatically generated">
            <a:extLst>
              <a:ext uri="{FF2B5EF4-FFF2-40B4-BE49-F238E27FC236}">
                <a16:creationId xmlns:a16="http://schemas.microsoft.com/office/drawing/2014/main" id="{FEDDB068-F9DD-7DC9-2B63-4E4B05D5D456}"/>
              </a:ext>
            </a:extLst>
          </p:cNvPr>
          <p:cNvPicPr>
            <a:picLocks noChangeAspect="1"/>
          </p:cNvPicPr>
          <p:nvPr/>
        </p:nvPicPr>
        <p:blipFill rotWithShape="1">
          <a:blip r:embed="rId4">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2625123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A0A62D-EAF0-DEFC-4BAB-093724AC026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Introduction to Electronic Flow Computers (EFC)</a:t>
            </a:r>
          </a:p>
        </p:txBody>
      </p:sp>
      <p:sp>
        <p:nvSpPr>
          <p:cNvPr id="15"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8F8175C-A4BB-A6DB-4C2E-C0F477E9017B}"/>
              </a:ext>
            </a:extLst>
          </p:cNvPr>
          <p:cNvSpPr>
            <a:spLocks noGrp="1"/>
          </p:cNvSpPr>
          <p:nvPr>
            <p:ph idx="1"/>
          </p:nvPr>
        </p:nvSpPr>
        <p:spPr>
          <a:xfrm>
            <a:off x="5297762" y="2521527"/>
            <a:ext cx="6251110" cy="3668961"/>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Basic Flow Computer (EFC) or Electronic Gas Measurement (EGM) is an integrated system designed to accurately record, quantify, and calculate the volume of gas or hydrocarbons. </a:t>
            </a:r>
          </a:p>
        </p:txBody>
      </p:sp>
      <p:pic>
        <p:nvPicPr>
          <p:cNvPr id="5" name="Picture 4" descr="A logo with a triangle and a drop of water&#10;&#10;Description automatically generated">
            <a:extLst>
              <a:ext uri="{FF2B5EF4-FFF2-40B4-BE49-F238E27FC236}">
                <a16:creationId xmlns:a16="http://schemas.microsoft.com/office/drawing/2014/main" id="{26292BE7-FAE0-B7A7-0610-2CB651C3B0B8}"/>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6" name="Picture 5" descr="A white box with black dots and red text&#10;&#10;Description automatically generated">
            <a:extLst>
              <a:ext uri="{FF2B5EF4-FFF2-40B4-BE49-F238E27FC236}">
                <a16:creationId xmlns:a16="http://schemas.microsoft.com/office/drawing/2014/main" id="{837A3929-418A-4AA2-2CC0-5CC38D97E0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4177" y="4221097"/>
            <a:ext cx="2677245" cy="2699617"/>
          </a:xfrm>
          <a:prstGeom prst="rect">
            <a:avLst/>
          </a:prstGeom>
        </p:spPr>
      </p:pic>
    </p:spTree>
    <p:extLst>
      <p:ext uri="{BB962C8B-B14F-4D97-AF65-F5344CB8AC3E}">
        <p14:creationId xmlns:p14="http://schemas.microsoft.com/office/powerpoint/2010/main" val="1395448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BB17D6-DFFD-52AC-78B4-FE0E130F40A1}"/>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9EEA6AA-6AF0-BFA9-CA8B-7F9EECD07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5EF37E-84DD-2BD3-C8DA-ECE562A39BED}"/>
              </a:ext>
            </a:extLst>
          </p:cNvPr>
          <p:cNvSpPr>
            <a:spLocks noGrp="1"/>
          </p:cNvSpPr>
          <p:nvPr>
            <p:ph type="title"/>
          </p:nvPr>
        </p:nvSpPr>
        <p:spPr>
          <a:xfrm>
            <a:off x="4657345" y="329184"/>
            <a:ext cx="6891527" cy="1783080"/>
          </a:xfrm>
        </p:spPr>
        <p:txBody>
          <a:bodyPr anchor="b">
            <a:normAutofit/>
          </a:bodyPr>
          <a:lstStyle/>
          <a:p>
            <a:pPr algn="ctr">
              <a:lnSpc>
                <a:spcPct val="90000"/>
              </a:lnSpc>
            </a:pPr>
            <a:r>
              <a:rPr lang="en-US" sz="6100" dirty="0"/>
              <a:t>measurement techniques</a:t>
            </a:r>
            <a:br>
              <a:rPr lang="en-US" sz="6100" dirty="0"/>
            </a:br>
            <a:r>
              <a:rPr lang="en-US" sz="6100" dirty="0"/>
              <a:t>ultrasonic</a:t>
            </a:r>
          </a:p>
        </p:txBody>
      </p:sp>
      <p:sp>
        <p:nvSpPr>
          <p:cNvPr id="15" name="Rectangle 6">
            <a:extLst>
              <a:ext uri="{FF2B5EF4-FFF2-40B4-BE49-F238E27FC236}">
                <a16:creationId xmlns:a16="http://schemas.microsoft.com/office/drawing/2014/main" id="{FAEBE74B-A260-B703-8FED-A0781D68C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9CBF1A4-6124-19F6-A2E2-D574A2F0F54A}"/>
              </a:ext>
            </a:extLst>
          </p:cNvPr>
          <p:cNvSpPr>
            <a:spLocks noGrp="1"/>
          </p:cNvSpPr>
          <p:nvPr>
            <p:ph idx="1"/>
          </p:nvPr>
        </p:nvSpPr>
        <p:spPr>
          <a:xfrm>
            <a:off x="5297762" y="2706623"/>
            <a:ext cx="6251110" cy="3953121"/>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Measures flow using sound waves</a:t>
            </a:r>
          </a:p>
          <a:p>
            <a:r>
              <a:rPr lang="en-US" sz="2400" dirty="0">
                <a:latin typeface="Calibri" panose="020F0502020204030204" pitchFamily="34" charset="0"/>
                <a:ea typeface="Calibri" panose="020F0502020204030204" pitchFamily="34" charset="0"/>
                <a:cs typeface="Calibri" panose="020F0502020204030204" pitchFamily="34" charset="0"/>
              </a:rPr>
              <a:t>No moving parts</a:t>
            </a:r>
          </a:p>
          <a:p>
            <a:r>
              <a:rPr lang="en-US" sz="2400" dirty="0">
                <a:latin typeface="Calibri" panose="020F0502020204030204" pitchFamily="34" charset="0"/>
                <a:ea typeface="Calibri" panose="020F0502020204030204" pitchFamily="34" charset="0"/>
                <a:cs typeface="Calibri" panose="020F0502020204030204" pitchFamily="34" charset="0"/>
              </a:rPr>
              <a:t>High accuracy</a:t>
            </a:r>
          </a:p>
          <a:p>
            <a:r>
              <a:rPr lang="en-US" sz="2400" dirty="0">
                <a:latin typeface="Calibri" panose="020F0502020204030204" pitchFamily="34" charset="0"/>
                <a:ea typeface="Calibri" panose="020F0502020204030204" pitchFamily="34" charset="0"/>
                <a:cs typeface="Calibri" panose="020F0502020204030204" pitchFamily="34" charset="0"/>
              </a:rPr>
              <a:t>Measures velocity directly</a:t>
            </a:r>
          </a:p>
          <a:p>
            <a:pPr marL="0" indent="0">
              <a:buNone/>
            </a:pPr>
            <a:endParaRPr lang="en-US" dirty="0"/>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481C6E89-1A32-FC77-0CE1-02965D4CC932}"/>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6" name="Picture 5">
            <a:extLst>
              <a:ext uri="{FF2B5EF4-FFF2-40B4-BE49-F238E27FC236}">
                <a16:creationId xmlns:a16="http://schemas.microsoft.com/office/drawing/2014/main" id="{5028FE9A-ED01-12CA-E8FF-EC44D158E22C}"/>
              </a:ext>
            </a:extLst>
          </p:cNvPr>
          <p:cNvPicPr>
            <a:picLocks noChangeAspect="1"/>
          </p:cNvPicPr>
          <p:nvPr/>
        </p:nvPicPr>
        <p:blipFill>
          <a:blip r:embed="rId4"/>
          <a:stretch>
            <a:fillRect/>
          </a:stretch>
        </p:blipFill>
        <p:spPr>
          <a:xfrm>
            <a:off x="-1024127" y="253110"/>
            <a:ext cx="6604890" cy="6604890"/>
          </a:xfrm>
          <a:prstGeom prst="rect">
            <a:avLst/>
          </a:prstGeom>
        </p:spPr>
      </p:pic>
    </p:spTree>
    <p:extLst>
      <p:ext uri="{BB962C8B-B14F-4D97-AF65-F5344CB8AC3E}">
        <p14:creationId xmlns:p14="http://schemas.microsoft.com/office/powerpoint/2010/main" val="25862472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Temperature (TE)</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5297762" y="2706623"/>
            <a:ext cx="6251110" cy="3953121"/>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Resistance Temperature Detector(RTD)</a:t>
            </a:r>
          </a:p>
          <a:p>
            <a:pPr lvl="1"/>
            <a:r>
              <a:rPr lang="en-US" dirty="0">
                <a:latin typeface="Calibri" panose="020F0502020204030204" pitchFamily="34" charset="0"/>
                <a:ea typeface="Calibri" panose="020F0502020204030204" pitchFamily="34" charset="0"/>
                <a:cs typeface="Calibri" panose="020F0502020204030204" pitchFamily="34" charset="0"/>
              </a:rPr>
              <a:t>Resistive element</a:t>
            </a:r>
          </a:p>
          <a:p>
            <a:r>
              <a:rPr lang="en-US" sz="2400" dirty="0">
                <a:latin typeface="Calibri" panose="020F0502020204030204" pitchFamily="34" charset="0"/>
                <a:ea typeface="Calibri" panose="020F0502020204030204" pitchFamily="34" charset="0"/>
                <a:cs typeface="Calibri" panose="020F0502020204030204" pitchFamily="34" charset="0"/>
              </a:rPr>
              <a:t>Thermocouple(TC)</a:t>
            </a:r>
          </a:p>
          <a:p>
            <a:pPr lvl="1"/>
            <a:r>
              <a:rPr lang="en-US" dirty="0">
                <a:latin typeface="Calibri" panose="020F0502020204030204" pitchFamily="34" charset="0"/>
                <a:ea typeface="Calibri" panose="020F0502020204030204" pitchFamily="34" charset="0"/>
                <a:cs typeface="Calibri" panose="020F0502020204030204" pitchFamily="34" charset="0"/>
              </a:rPr>
              <a:t>Operated by voltage</a:t>
            </a:r>
          </a:p>
          <a:p>
            <a:r>
              <a:rPr lang="en-US" sz="2400" dirty="0">
                <a:latin typeface="Calibri" panose="020F0502020204030204" pitchFamily="34" charset="0"/>
                <a:ea typeface="Calibri" panose="020F0502020204030204" pitchFamily="34" charset="0"/>
                <a:cs typeface="Calibri" panose="020F0502020204030204" pitchFamily="34" charset="0"/>
              </a:rPr>
              <a:t>Temperature probe inserted via thermal well.</a:t>
            </a:r>
          </a:p>
          <a:p>
            <a:pPr marL="0" indent="0">
              <a:buNone/>
            </a:pPr>
            <a:endParaRPr lang="en-US" sz="24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6" name="Picture 5" descr="A close-up of a cable&#10;&#10;Description automatically generated">
            <a:extLst>
              <a:ext uri="{FF2B5EF4-FFF2-40B4-BE49-F238E27FC236}">
                <a16:creationId xmlns:a16="http://schemas.microsoft.com/office/drawing/2014/main" id="{695C40F8-CC5B-8EA0-D4B7-3C8AF6C324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7894" y="5341545"/>
            <a:ext cx="3199221" cy="1516455"/>
          </a:xfrm>
          <a:prstGeom prst="rect">
            <a:avLst/>
          </a:prstGeom>
        </p:spPr>
      </p:pic>
    </p:spTree>
    <p:extLst>
      <p:ext uri="{BB962C8B-B14F-4D97-AF65-F5344CB8AC3E}">
        <p14:creationId xmlns:p14="http://schemas.microsoft.com/office/powerpoint/2010/main" val="2882342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Power Options</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4765964" y="2706623"/>
            <a:ext cx="6782908" cy="3953121"/>
          </a:xfrm>
        </p:spPr>
        <p:txBody>
          <a:bodyPr>
            <a:normAutofit fontScale="85000" lnSpcReduction="20000"/>
          </a:bodyPr>
          <a:lstStyle/>
          <a:p>
            <a:r>
              <a:rPr lang="en-US" dirty="0">
                <a:latin typeface="Calibri" panose="020F0502020204030204" pitchFamily="34" charset="0"/>
                <a:ea typeface="Calibri" panose="020F0502020204030204" pitchFamily="34" charset="0"/>
                <a:cs typeface="Calibri" panose="020F0502020204030204" pitchFamily="34" charset="0"/>
              </a:rPr>
              <a:t>Designed on energy-efficient operation principles.</a:t>
            </a:r>
          </a:p>
          <a:p>
            <a:pPr lvl="1"/>
            <a:r>
              <a:rPr lang="en-US" sz="2800" dirty="0">
                <a:latin typeface="Calibri" panose="020F0502020204030204" pitchFamily="34" charset="0"/>
                <a:ea typeface="Calibri" panose="020F0502020204030204" pitchFamily="34" charset="0"/>
                <a:cs typeface="Calibri" panose="020F0502020204030204" pitchFamily="34" charset="0"/>
              </a:rPr>
              <a:t>Low power adapted for areas with no utility service.</a:t>
            </a:r>
          </a:p>
          <a:p>
            <a:r>
              <a:rPr lang="en-US" dirty="0">
                <a:latin typeface="Calibri" panose="020F0502020204030204" pitchFamily="34" charset="0"/>
                <a:ea typeface="Calibri" panose="020F0502020204030204" pitchFamily="34" charset="0"/>
                <a:cs typeface="Calibri" panose="020F0502020204030204" pitchFamily="34" charset="0"/>
              </a:rPr>
              <a:t>Uninterrupted operation solutions.</a:t>
            </a:r>
          </a:p>
          <a:p>
            <a:pPr lvl="1"/>
            <a:r>
              <a:rPr lang="en-US" sz="2800" dirty="0">
                <a:latin typeface="Calibri" panose="020F0502020204030204" pitchFamily="34" charset="0"/>
                <a:ea typeface="Calibri" panose="020F0502020204030204" pitchFamily="34" charset="0"/>
                <a:cs typeface="Calibri" panose="020F0502020204030204" pitchFamily="34" charset="0"/>
              </a:rPr>
              <a:t>Primary operation from battery.</a:t>
            </a:r>
          </a:p>
          <a:p>
            <a:r>
              <a:rPr lang="en-US" dirty="0">
                <a:latin typeface="Calibri" panose="020F0502020204030204" pitchFamily="34" charset="0"/>
                <a:ea typeface="Calibri" panose="020F0502020204030204" pitchFamily="34" charset="0"/>
                <a:cs typeface="Calibri" panose="020F0502020204030204" pitchFamily="34" charset="0"/>
              </a:rPr>
              <a:t>Battery and charging options: Solar, Thermal Electric Generator.</a:t>
            </a:r>
          </a:p>
          <a:p>
            <a:pPr lvl="1"/>
            <a:r>
              <a:rPr lang="en-US" sz="2800" dirty="0">
                <a:latin typeface="Calibri" panose="020F0502020204030204" pitchFamily="34" charset="0"/>
                <a:ea typeface="Calibri" panose="020F0502020204030204" pitchFamily="34" charset="0"/>
                <a:cs typeface="Calibri" panose="020F0502020204030204" pitchFamily="34" charset="0"/>
              </a:rPr>
              <a:t>Primary: Solar where sufficient sunlight exists.</a:t>
            </a:r>
          </a:p>
          <a:p>
            <a:pPr lvl="1"/>
            <a:r>
              <a:rPr lang="en-US" sz="2800" dirty="0">
                <a:latin typeface="Calibri" panose="020F0502020204030204" pitchFamily="34" charset="0"/>
                <a:ea typeface="Calibri" panose="020F0502020204030204" pitchFamily="34" charset="0"/>
                <a:cs typeface="Calibri" panose="020F0502020204030204" pitchFamily="34" charset="0"/>
              </a:rPr>
              <a:t>Alternative: Thermal electric generators using pipeline gas as fuel source</a:t>
            </a:r>
            <a:r>
              <a:rPr lang="en-US" dirty="0"/>
              <a:t>.</a:t>
            </a:r>
          </a:p>
          <a:p>
            <a:pPr marL="0" indent="0">
              <a:buNone/>
            </a:pPr>
            <a:endParaRPr lang="en-US" dirty="0"/>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1028" name="Picture 4" descr="2025 Sentinel Update Rendering (2)">
            <a:extLst>
              <a:ext uri="{FF2B5EF4-FFF2-40B4-BE49-F238E27FC236}">
                <a16:creationId xmlns:a16="http://schemas.microsoft.com/office/drawing/2014/main" id="{A183D1AD-A426-3758-C285-F8CE53777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1160" y="3295640"/>
            <a:ext cx="1943100" cy="3562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079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Data Management </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4710545" y="2706623"/>
            <a:ext cx="7252855" cy="3953121"/>
          </a:xfrm>
        </p:spPr>
        <p:txBody>
          <a:bodyPr>
            <a:normAutofit fontScale="92500" lnSpcReduction="20000"/>
          </a:bodyPr>
          <a:lstStyle/>
          <a:p>
            <a:r>
              <a:rPr lang="en-US" dirty="0">
                <a:latin typeface="Calibri" panose="020F0502020204030204" pitchFamily="34" charset="0"/>
                <a:ea typeface="Calibri" panose="020F0502020204030204" pitchFamily="34" charset="0"/>
                <a:cs typeface="Calibri" panose="020F0502020204030204" pitchFamily="34" charset="0"/>
              </a:rPr>
              <a:t>API 21.1  3.2.4 Mandates EGM systems comply with audit requirements.</a:t>
            </a:r>
          </a:p>
          <a:p>
            <a:pPr lvl="1"/>
            <a:r>
              <a:rPr lang="en-US" dirty="0">
                <a:latin typeface="Calibri" panose="020F0502020204030204" pitchFamily="34" charset="0"/>
                <a:ea typeface="Calibri" panose="020F0502020204030204" pitchFamily="34" charset="0"/>
                <a:cs typeface="Calibri" panose="020F0502020204030204" pitchFamily="34" charset="0"/>
              </a:rPr>
              <a:t>Reported volumes</a:t>
            </a:r>
          </a:p>
          <a:p>
            <a:pPr lvl="1"/>
            <a:r>
              <a:rPr lang="en-US" dirty="0">
                <a:latin typeface="Calibri" panose="020F0502020204030204" pitchFamily="34" charset="0"/>
                <a:ea typeface="Calibri" panose="020F0502020204030204" pitchFamily="34" charset="0"/>
                <a:cs typeface="Calibri" panose="020F0502020204030204" pitchFamily="34" charset="0"/>
              </a:rPr>
              <a:t> Mass/energy quantities</a:t>
            </a:r>
          </a:p>
          <a:p>
            <a:pPr lvl="1"/>
            <a:r>
              <a:rPr lang="en-US" dirty="0">
                <a:latin typeface="Calibri" panose="020F0502020204030204" pitchFamily="34" charset="0"/>
                <a:ea typeface="Calibri" panose="020F0502020204030204" pitchFamily="34" charset="0"/>
                <a:cs typeface="Calibri" panose="020F0502020204030204" pitchFamily="34" charset="0"/>
              </a:rPr>
              <a:t>Quantity transaction records (QTR) </a:t>
            </a:r>
          </a:p>
          <a:p>
            <a:pPr lvl="1"/>
            <a:r>
              <a:rPr lang="en-US" dirty="0">
                <a:latin typeface="Calibri" panose="020F0502020204030204" pitchFamily="34" charset="0"/>
                <a:ea typeface="Calibri" panose="020F0502020204030204" pitchFamily="34" charset="0"/>
                <a:cs typeface="Calibri" panose="020F0502020204030204" pitchFamily="34" charset="0"/>
              </a:rPr>
              <a:t>Corrected Quantity transaction records (QTYcorr)</a:t>
            </a:r>
          </a:p>
          <a:p>
            <a:pPr lvl="1"/>
            <a:r>
              <a:rPr lang="en-US" dirty="0">
                <a:latin typeface="Calibri" panose="020F0502020204030204" pitchFamily="34" charset="0"/>
                <a:ea typeface="Calibri" panose="020F0502020204030204" pitchFamily="34" charset="0"/>
                <a:cs typeface="Calibri" panose="020F0502020204030204" pitchFamily="34" charset="0"/>
              </a:rPr>
              <a:t>Configuration logs</a:t>
            </a:r>
          </a:p>
          <a:p>
            <a:pPr lvl="1"/>
            <a:r>
              <a:rPr lang="en-US" dirty="0">
                <a:latin typeface="Calibri" panose="020F0502020204030204" pitchFamily="34" charset="0"/>
                <a:ea typeface="Calibri" panose="020F0502020204030204" pitchFamily="34" charset="0"/>
                <a:cs typeface="Calibri" panose="020F0502020204030204" pitchFamily="34" charset="0"/>
              </a:rPr>
              <a:t>Event logs</a:t>
            </a:r>
          </a:p>
          <a:p>
            <a:pPr lvl="1"/>
            <a:r>
              <a:rPr lang="en-US" dirty="0">
                <a:latin typeface="Calibri" panose="020F0502020204030204" pitchFamily="34" charset="0"/>
                <a:ea typeface="Calibri" panose="020F0502020204030204" pitchFamily="34" charset="0"/>
                <a:cs typeface="Calibri" panose="020F0502020204030204" pitchFamily="34" charset="0"/>
              </a:rPr>
              <a:t>Field test or calibration reports provide accuracy evidence for primary and secondary devices.</a:t>
            </a:r>
          </a:p>
          <a:p>
            <a:pPr lvl="1"/>
            <a:endParaRPr lang="en-US" dirty="0"/>
          </a:p>
          <a:p>
            <a:pPr marL="0" indent="0">
              <a:buNone/>
            </a:pPr>
            <a:endParaRPr lang="en-US" dirty="0"/>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2586840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Conclusion</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4772891" y="2706623"/>
            <a:ext cx="6775981" cy="3953121"/>
          </a:xfrm>
        </p:spPr>
        <p:txBody>
          <a:bodyPr>
            <a:normAutofit fontScale="92500"/>
          </a:bodyPr>
          <a:lstStyle/>
          <a:p>
            <a:r>
              <a:rPr lang="en-US" dirty="0">
                <a:latin typeface="Calibri" panose="020F0502020204030204" pitchFamily="34" charset="0"/>
                <a:ea typeface="Calibri" panose="020F0502020204030204" pitchFamily="34" charset="0"/>
                <a:cs typeface="Calibri" panose="020F0502020204030204" pitchFamily="34" charset="0"/>
              </a:rPr>
              <a:t>EFC's role in gas measurement cannot be overstated.</a:t>
            </a:r>
          </a:p>
          <a:p>
            <a:r>
              <a:rPr lang="en-US" dirty="0">
                <a:latin typeface="Calibri" panose="020F0502020204030204" pitchFamily="34" charset="0"/>
                <a:ea typeface="Calibri" panose="020F0502020204030204" pitchFamily="34" charset="0"/>
                <a:cs typeface="Calibri" panose="020F0502020204030204" pitchFamily="34" charset="0"/>
              </a:rPr>
              <a:t>EFCs automate otherwise cumbersome tasks.</a:t>
            </a:r>
          </a:p>
          <a:p>
            <a:pPr lvl="1"/>
            <a:r>
              <a:rPr lang="en-US" dirty="0">
                <a:latin typeface="Calibri" panose="020F0502020204030204" pitchFamily="34" charset="0"/>
                <a:ea typeface="Calibri" panose="020F0502020204030204" pitchFamily="34" charset="0"/>
                <a:cs typeface="Calibri" panose="020F0502020204030204" pitchFamily="34" charset="0"/>
              </a:rPr>
              <a:t>Controlling systems based on actionable data.</a:t>
            </a:r>
          </a:p>
          <a:p>
            <a:pPr lvl="1"/>
            <a:r>
              <a:rPr lang="en-US" dirty="0">
                <a:latin typeface="Calibri" panose="020F0502020204030204" pitchFamily="34" charset="0"/>
                <a:ea typeface="Calibri" panose="020F0502020204030204" pitchFamily="34" charset="0"/>
                <a:cs typeface="Calibri" panose="020F0502020204030204" pitchFamily="34" charset="0"/>
              </a:rPr>
              <a:t>Accurately record and calculate gas movement within pipelines.</a:t>
            </a:r>
          </a:p>
          <a:p>
            <a:r>
              <a:rPr lang="en-US" dirty="0">
                <a:latin typeface="Calibri" panose="020F0502020204030204" pitchFamily="34" charset="0"/>
                <a:ea typeface="Calibri" panose="020F0502020204030204" pitchFamily="34" charset="0"/>
                <a:cs typeface="Calibri" panose="020F0502020204030204" pitchFamily="34" charset="0"/>
              </a:rPr>
              <a:t>Industry advancements continue to scale and adapt EFCs to business requirements.</a:t>
            </a:r>
          </a:p>
          <a:p>
            <a:pPr lvl="1"/>
            <a:endParaRPr lang="en-US" dirty="0"/>
          </a:p>
          <a:p>
            <a:pPr marL="0" indent="0">
              <a:buNone/>
            </a:pPr>
            <a:endParaRPr lang="en-US" dirty="0"/>
          </a:p>
          <a:p>
            <a:pPr marL="0" indent="0">
              <a:buNone/>
            </a:pPr>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588298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A0A62D-EAF0-DEFC-4BAB-093724AC026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SETTING THE STANDARD</a:t>
            </a:r>
          </a:p>
        </p:txBody>
      </p:sp>
      <p:sp>
        <p:nvSpPr>
          <p:cNvPr id="15"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8F8175C-A4BB-A6DB-4C2E-C0F477E9017B}"/>
              </a:ext>
            </a:extLst>
          </p:cNvPr>
          <p:cNvSpPr>
            <a:spLocks noGrp="1"/>
          </p:cNvSpPr>
          <p:nvPr>
            <p:ph idx="1"/>
          </p:nvPr>
        </p:nvSpPr>
        <p:spPr>
          <a:xfrm>
            <a:off x="4772891" y="2706624"/>
            <a:ext cx="6775981" cy="3483864"/>
          </a:xfrm>
        </p:spPr>
        <p:txBody>
          <a:bodyPr>
            <a:normAutofit fontScale="70000" lnSpcReduction="20000"/>
          </a:bodyPr>
          <a:lstStyle/>
          <a:p>
            <a:r>
              <a:rPr lang="en-US" sz="3400" dirty="0">
                <a:latin typeface="Calibri" panose="020F0502020204030204" pitchFamily="34" charset="0"/>
                <a:ea typeface="Calibri" panose="020F0502020204030204" pitchFamily="34" charset="0"/>
                <a:cs typeface="Calibri" panose="020F0502020204030204" pitchFamily="34" charset="0"/>
              </a:rPr>
              <a:t>American Petroleum Institute (API)</a:t>
            </a:r>
          </a:p>
          <a:p>
            <a:pPr lvl="1"/>
            <a:r>
              <a:rPr lang="en-US" sz="3400" dirty="0">
                <a:latin typeface="Calibri" panose="020F0502020204030204" pitchFamily="34" charset="0"/>
                <a:ea typeface="Calibri" panose="020F0502020204030204" pitchFamily="34" charset="0"/>
                <a:cs typeface="Calibri" panose="020F0502020204030204" pitchFamily="34" charset="0"/>
              </a:rPr>
              <a:t>21.1 Flow Measurement Using Electronic Metering Systems</a:t>
            </a:r>
          </a:p>
          <a:p>
            <a:r>
              <a:rPr lang="en-US" sz="3400" dirty="0">
                <a:latin typeface="Calibri" panose="020F0502020204030204" pitchFamily="34" charset="0"/>
                <a:ea typeface="Calibri" panose="020F0502020204030204" pitchFamily="34" charset="0"/>
                <a:cs typeface="Calibri" panose="020F0502020204030204" pitchFamily="34" charset="0"/>
              </a:rPr>
              <a:t>American Gas Association (AGA)</a:t>
            </a:r>
          </a:p>
          <a:p>
            <a:r>
              <a:rPr lang="en-US" sz="3400" dirty="0">
                <a:latin typeface="Calibri" panose="020F0502020204030204" pitchFamily="34" charset="0"/>
                <a:ea typeface="Calibri" panose="020F0502020204030204" pitchFamily="34" charset="0"/>
                <a:cs typeface="Calibri" panose="020F0502020204030204" pitchFamily="34" charset="0"/>
              </a:rPr>
              <a:t>American National Standards Institute (ANSI)</a:t>
            </a:r>
          </a:p>
          <a:p>
            <a:r>
              <a:rPr lang="en-US" sz="3400" dirty="0">
                <a:latin typeface="Calibri" panose="020F0502020204030204" pitchFamily="34" charset="0"/>
                <a:ea typeface="Calibri" panose="020F0502020204030204" pitchFamily="34" charset="0"/>
                <a:cs typeface="Calibri" panose="020F0502020204030204" pitchFamily="34" charset="0"/>
              </a:rPr>
              <a:t>International Organization for Standardization (ISO)</a:t>
            </a:r>
          </a:p>
          <a:p>
            <a:r>
              <a:rPr lang="en-US" sz="3400" dirty="0">
                <a:latin typeface="Calibri" panose="020F0502020204030204" pitchFamily="34" charset="0"/>
                <a:ea typeface="Calibri" panose="020F0502020204030204" pitchFamily="34" charset="0"/>
                <a:cs typeface="Calibri" panose="020F0502020204030204" pitchFamily="34" charset="0"/>
              </a:rPr>
              <a:t>National Institute of Standards and Technology (NIST)</a:t>
            </a:r>
          </a:p>
          <a:p>
            <a:endParaRPr lang="en-US" dirty="0"/>
          </a:p>
          <a:p>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6292BE7-FAE0-B7A7-0610-2CB651C3B0B8}"/>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208105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83EF48-E28F-C6FB-5011-171DEABABD6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4233D1E8-0503-9FC3-A6B8-4C2B683D7F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A67D7F-A5F9-4D3A-B68E-7B2CDD1B9F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Importance of Accurate measurement</a:t>
            </a:r>
          </a:p>
        </p:txBody>
      </p:sp>
      <p:sp>
        <p:nvSpPr>
          <p:cNvPr id="15" name="Rectangle 6">
            <a:extLst>
              <a:ext uri="{FF2B5EF4-FFF2-40B4-BE49-F238E27FC236}">
                <a16:creationId xmlns:a16="http://schemas.microsoft.com/office/drawing/2014/main" id="{740C855B-1BF3-D84B-9752-26C618544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C3FC43E-D526-7F1E-3073-DA02516FC7E2}"/>
              </a:ext>
            </a:extLst>
          </p:cNvPr>
          <p:cNvSpPr>
            <a:spLocks noGrp="1"/>
          </p:cNvSpPr>
          <p:nvPr>
            <p:ph idx="1"/>
          </p:nvPr>
        </p:nvSpPr>
        <p:spPr>
          <a:xfrm>
            <a:off x="5297762" y="2706624"/>
            <a:ext cx="6251110" cy="3483864"/>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Economic implications of measurement accuracy: Custody transfer, Royalties, and Customer Payments. </a:t>
            </a:r>
          </a:p>
          <a:p>
            <a:r>
              <a:rPr lang="en-US" sz="2400" dirty="0">
                <a:latin typeface="Calibri" panose="020F0502020204030204" pitchFamily="34" charset="0"/>
                <a:ea typeface="Calibri" panose="020F0502020204030204" pitchFamily="34" charset="0"/>
                <a:cs typeface="Calibri" panose="020F0502020204030204" pitchFamily="34" charset="0"/>
              </a:rPr>
              <a:t>Precise measurements are crucial for fair and auditable transactions between gas producers, utility companies, and end consumers.</a:t>
            </a:r>
          </a:p>
        </p:txBody>
      </p:sp>
      <p:pic>
        <p:nvPicPr>
          <p:cNvPr id="5" name="Picture 4" descr="A logo with a triangle and a drop of water&#10;&#10;Description automatically generated">
            <a:extLst>
              <a:ext uri="{FF2B5EF4-FFF2-40B4-BE49-F238E27FC236}">
                <a16:creationId xmlns:a16="http://schemas.microsoft.com/office/drawing/2014/main" id="{A17627A7-AF8F-5143-C69A-B93CB3D8F381}"/>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1786772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8D1621-DE2C-2D8C-B27A-CC3178B385A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6971A96-B688-D00F-CA96-7245BEE195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54E007-1E3B-ADEB-5F48-5D37339FAB5B}"/>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Challenges in gas measurement</a:t>
            </a:r>
          </a:p>
        </p:txBody>
      </p:sp>
      <p:sp>
        <p:nvSpPr>
          <p:cNvPr id="15" name="Rectangle 6">
            <a:extLst>
              <a:ext uri="{FF2B5EF4-FFF2-40B4-BE49-F238E27FC236}">
                <a16:creationId xmlns:a16="http://schemas.microsoft.com/office/drawing/2014/main" id="{18E4DE2E-B5FF-A96F-3F7E-E11CE30BE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47F4832-13BA-38DE-4FD9-1D58A7F3F354}"/>
              </a:ext>
            </a:extLst>
          </p:cNvPr>
          <p:cNvSpPr>
            <a:spLocks noGrp="1"/>
          </p:cNvSpPr>
          <p:nvPr>
            <p:ph idx="1"/>
          </p:nvPr>
        </p:nvSpPr>
        <p:spPr>
          <a:xfrm>
            <a:off x="5297762" y="2706624"/>
            <a:ext cx="6251110" cy="3483864"/>
          </a:xfrm>
        </p:spPr>
        <p:txBody>
          <a:bodyPr>
            <a:normAutofit fontScale="85000" lnSpcReduction="20000"/>
          </a:bodyPr>
          <a:lstStyle/>
          <a:p>
            <a:r>
              <a:rPr lang="en-US" dirty="0">
                <a:latin typeface="Calibri" panose="020F0502020204030204" pitchFamily="34" charset="0"/>
                <a:ea typeface="Calibri" panose="020F0502020204030204" pitchFamily="34" charset="0"/>
                <a:cs typeface="Calibri" panose="020F0502020204030204" pitchFamily="34" charset="0"/>
              </a:rPr>
              <a:t>A challenge in gas measurement is the diversity of conditions under which gas can flow.</a:t>
            </a:r>
          </a:p>
          <a:p>
            <a:r>
              <a:rPr lang="en-US" dirty="0">
                <a:latin typeface="Calibri" panose="020F0502020204030204" pitchFamily="34" charset="0"/>
                <a:ea typeface="Calibri" panose="020F0502020204030204" pitchFamily="34" charset="0"/>
                <a:cs typeface="Calibri" panose="020F0502020204030204" pitchFamily="34" charset="0"/>
              </a:rPr>
              <a:t>Transform measurement data into like units for calculations. </a:t>
            </a:r>
          </a:p>
          <a:p>
            <a:r>
              <a:rPr lang="en-US" dirty="0">
                <a:latin typeface="Calibri" panose="020F0502020204030204" pitchFamily="34" charset="0"/>
                <a:ea typeface="Calibri" panose="020F0502020204030204" pitchFamily="34" charset="0"/>
                <a:cs typeface="Calibri" panose="020F0502020204030204" pitchFamily="34" charset="0"/>
              </a:rPr>
              <a:t>Converting Actual Cubic Feet (ACF)/hr to Standard Cubic Feet (SCF)/hr to account for pressures, temperatures, and compressibility of the gas. </a:t>
            </a:r>
          </a:p>
        </p:txBody>
      </p:sp>
      <p:pic>
        <p:nvPicPr>
          <p:cNvPr id="5" name="Picture 4" descr="A logo with a triangle and a drop of water&#10;&#10;Description automatically generated">
            <a:extLst>
              <a:ext uri="{FF2B5EF4-FFF2-40B4-BE49-F238E27FC236}">
                <a16:creationId xmlns:a16="http://schemas.microsoft.com/office/drawing/2014/main" id="{601FE4AF-AFDE-9470-0241-C8D3B412F3BB}"/>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1287734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Valuation of Natural Gas</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5297762" y="2706624"/>
            <a:ext cx="6251110" cy="3483864"/>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Natural gas is sold by the Therm (</a:t>
            </a:r>
            <a:r>
              <a:rPr lang="en-US" sz="2400" dirty="0" err="1">
                <a:latin typeface="Calibri" panose="020F0502020204030204" pitchFamily="34" charset="0"/>
                <a:ea typeface="Calibri" panose="020F0502020204030204" pitchFamily="34" charset="0"/>
                <a:cs typeface="Calibri" panose="020F0502020204030204" pitchFamily="34" charset="0"/>
              </a:rPr>
              <a:t>th</a:t>
            </a:r>
            <a:r>
              <a:rPr lang="en-US" sz="2400" dirty="0">
                <a:latin typeface="Calibri" panose="020F0502020204030204" pitchFamily="34" charset="0"/>
                <a:ea typeface="Calibri" panose="020F0502020204030204" pitchFamily="34" charset="0"/>
                <a:cs typeface="Calibri" panose="020F0502020204030204" pitchFamily="34" charset="0"/>
              </a:rPr>
              <a:t>) or British Thermal Unit (BTU).</a:t>
            </a:r>
          </a:p>
          <a:p>
            <a:r>
              <a:rPr lang="en-US" sz="2400" dirty="0">
                <a:latin typeface="Calibri" panose="020F0502020204030204" pitchFamily="34" charset="0"/>
                <a:ea typeface="Calibri" panose="020F0502020204030204" pitchFamily="34" charset="0"/>
                <a:cs typeface="Calibri" panose="020F0502020204030204" pitchFamily="34" charset="0"/>
              </a:rPr>
              <a:t>1 therm = 100,000 BTU.</a:t>
            </a:r>
          </a:p>
          <a:p>
            <a:r>
              <a:rPr lang="en-US" sz="2400" dirty="0">
                <a:latin typeface="Calibri" panose="020F0502020204030204" pitchFamily="34" charset="0"/>
                <a:ea typeface="Calibri" panose="020F0502020204030204" pitchFamily="34" charset="0"/>
                <a:cs typeface="Calibri" panose="020F0502020204030204" pitchFamily="34" charset="0"/>
              </a:rPr>
              <a:t>The formula to calculate 1 Therm is SCF/hr * BTU/hr / 100,000 BTU.</a:t>
            </a:r>
          </a:p>
          <a:p>
            <a:r>
              <a:rPr lang="en-US" sz="2400" dirty="0">
                <a:latin typeface="Calibri" panose="020F0502020204030204" pitchFamily="34" charset="0"/>
                <a:ea typeface="Calibri" panose="020F0502020204030204" pitchFamily="34" charset="0"/>
                <a:cs typeface="Calibri" panose="020F0502020204030204" pitchFamily="34" charset="0"/>
              </a:rPr>
              <a:t>1,000 SCF/Hr x 1020 BTU/SCF = 1,020,000 BTU/Hr or 10.2 Therms per Hour. </a:t>
            </a:r>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3050496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Basic components of an EGM/</a:t>
            </a:r>
            <a:r>
              <a:rPr lang="en-US" sz="6100" dirty="0" err="1"/>
              <a:t>efc</a:t>
            </a:r>
            <a:r>
              <a:rPr lang="en-US" sz="6100" dirty="0"/>
              <a:t> system</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4657345" y="2556164"/>
            <a:ext cx="7531607" cy="4274394"/>
          </a:xfrm>
        </p:spPr>
        <p:txBody>
          <a:bodyPr>
            <a:no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Enclosure – protective casing that houses components.</a:t>
            </a:r>
          </a:p>
          <a:p>
            <a:r>
              <a:rPr lang="en-US" sz="2400" dirty="0">
                <a:latin typeface="Calibri" panose="020F0502020204030204" pitchFamily="34" charset="0"/>
                <a:ea typeface="Calibri" panose="020F0502020204030204" pitchFamily="34" charset="0"/>
                <a:cs typeface="Calibri" panose="020F0502020204030204" pitchFamily="34" charset="0"/>
              </a:rPr>
              <a:t>CPU/Processor - calculations based external inputs.</a:t>
            </a:r>
          </a:p>
          <a:p>
            <a:r>
              <a:rPr lang="en-US" sz="2400" dirty="0">
                <a:latin typeface="Calibri" panose="020F0502020204030204" pitchFamily="34" charset="0"/>
                <a:ea typeface="Calibri" panose="020F0502020204030204" pitchFamily="34" charset="0"/>
                <a:cs typeface="Calibri" panose="020F0502020204030204" pitchFamily="34" charset="0"/>
              </a:rPr>
              <a:t> Software/Firmware – a set of rules define how data is processed.</a:t>
            </a:r>
          </a:p>
          <a:p>
            <a:r>
              <a:rPr lang="en-US" sz="2400" dirty="0">
                <a:latin typeface="Calibri" panose="020F0502020204030204" pitchFamily="34" charset="0"/>
                <a:ea typeface="Calibri" panose="020F0502020204030204" pitchFamily="34" charset="0"/>
                <a:cs typeface="Calibri" panose="020F0502020204030204" pitchFamily="34" charset="0"/>
              </a:rPr>
              <a:t>Main Electronics Board – connection to external devices.</a:t>
            </a:r>
          </a:p>
          <a:p>
            <a:r>
              <a:rPr lang="en-US" sz="2400" dirty="0">
                <a:latin typeface="Calibri" panose="020F0502020204030204" pitchFamily="34" charset="0"/>
                <a:ea typeface="Calibri" panose="020F0502020204030204" pitchFamily="34" charset="0"/>
                <a:cs typeface="Calibri" panose="020F0502020204030204" pitchFamily="34" charset="0"/>
              </a:rPr>
              <a:t>Connection options, Local, Remote – enables data transmission.</a:t>
            </a:r>
          </a:p>
          <a:p>
            <a:pPr lvl="1"/>
            <a:r>
              <a:rPr lang="en-US" dirty="0">
                <a:latin typeface="Calibri" panose="020F0502020204030204" pitchFamily="34" charset="0"/>
                <a:ea typeface="Calibri" panose="020F0502020204030204" pitchFamily="34" charset="0"/>
                <a:cs typeface="Calibri" panose="020F0502020204030204" pitchFamily="34" charset="0"/>
              </a:rPr>
              <a:t>Human Machine Interface (HMI) Man Machine Interface (MMI)</a:t>
            </a:r>
          </a:p>
          <a:p>
            <a:r>
              <a:rPr lang="en-US" sz="2400" dirty="0">
                <a:latin typeface="Calibri" panose="020F0502020204030204" pitchFamily="34" charset="0"/>
                <a:ea typeface="Calibri" panose="020F0502020204030204" pitchFamily="34" charset="0"/>
                <a:cs typeface="Calibri" panose="020F0502020204030204" pitchFamily="34" charset="0"/>
              </a:rPr>
              <a:t>Primary and Secondary flow devices – Sensor data required for measurement.</a:t>
            </a:r>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211774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Enclosure</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4835236" y="2706624"/>
            <a:ext cx="6713636" cy="3483864"/>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Acts as a shield protecting sensitive electronics from external damage.</a:t>
            </a:r>
            <a:r>
              <a:rPr lang="en-US" dirty="0"/>
              <a:t> </a:t>
            </a:r>
          </a:p>
        </p:txBody>
      </p:sp>
      <p:pic>
        <p:nvPicPr>
          <p:cNvPr id="6" name="Picture 5" descr="A white box with black dots and red text&#10;&#10;Description automatically generated">
            <a:extLst>
              <a:ext uri="{FF2B5EF4-FFF2-40B4-BE49-F238E27FC236}">
                <a16:creationId xmlns:a16="http://schemas.microsoft.com/office/drawing/2014/main" id="{E6653206-F0FD-8A4F-2547-9BD8932FC8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76" y="1056288"/>
            <a:ext cx="4706097" cy="4745424"/>
          </a:xfrm>
          <a:prstGeom prst="rect">
            <a:avLst/>
          </a:prstGeom>
        </p:spPr>
      </p:pic>
    </p:spTree>
    <p:extLst>
      <p:ext uri="{BB962C8B-B14F-4D97-AF65-F5344CB8AC3E}">
        <p14:creationId xmlns:p14="http://schemas.microsoft.com/office/powerpoint/2010/main" val="2653703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02DB80-7311-7F65-1444-397977CB505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BF406F4-DDF7-A4C3-7A21-91AD43652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0B91EB-7F13-203F-D90D-BE0C058A7334}"/>
              </a:ext>
            </a:extLst>
          </p:cNvPr>
          <p:cNvSpPr>
            <a:spLocks noGrp="1"/>
          </p:cNvSpPr>
          <p:nvPr>
            <p:ph type="title"/>
          </p:nvPr>
        </p:nvSpPr>
        <p:spPr>
          <a:xfrm>
            <a:off x="5297762" y="329184"/>
            <a:ext cx="6251110" cy="1783080"/>
          </a:xfrm>
        </p:spPr>
        <p:txBody>
          <a:bodyPr anchor="b">
            <a:normAutofit/>
          </a:bodyPr>
          <a:lstStyle/>
          <a:p>
            <a:pPr algn="ctr">
              <a:lnSpc>
                <a:spcPct val="90000"/>
              </a:lnSpc>
            </a:pPr>
            <a:r>
              <a:rPr lang="en-US" sz="6100" dirty="0"/>
              <a:t>LCD display optional keypad</a:t>
            </a:r>
          </a:p>
        </p:txBody>
      </p:sp>
      <p:sp>
        <p:nvSpPr>
          <p:cNvPr id="15" name="Rectangle 6">
            <a:extLst>
              <a:ext uri="{FF2B5EF4-FFF2-40B4-BE49-F238E27FC236}">
                <a16:creationId xmlns:a16="http://schemas.microsoft.com/office/drawing/2014/main" id="{400A33A5-E70F-0D57-0CCC-CF12BE496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5096C2"/>
          </a:solidFill>
          <a:ln w="38100" cap="rnd">
            <a:solidFill>
              <a:srgbClr val="5096C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E93A81C-8350-017F-B736-7C862F18715E}"/>
              </a:ext>
            </a:extLst>
          </p:cNvPr>
          <p:cNvSpPr>
            <a:spLocks noGrp="1"/>
          </p:cNvSpPr>
          <p:nvPr>
            <p:ph idx="1"/>
          </p:nvPr>
        </p:nvSpPr>
        <p:spPr>
          <a:xfrm>
            <a:off x="5297762" y="2706624"/>
            <a:ext cx="6251110" cy="3483864"/>
          </a:xfrm>
        </p:spPr>
        <p:txBody>
          <a:bodyPr>
            <a:norm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Liquid crystal display (LCD) allows on-site visual monitoring of conditions.</a:t>
            </a:r>
          </a:p>
          <a:p>
            <a:r>
              <a:rPr lang="en-US" sz="2400" dirty="0">
                <a:latin typeface="Calibri" panose="020F0502020204030204" pitchFamily="34" charset="0"/>
                <a:ea typeface="Calibri" panose="020F0502020204030204" pitchFamily="34" charset="0"/>
                <a:cs typeface="Calibri" panose="020F0502020204030204" pitchFamily="34" charset="0"/>
              </a:rPr>
              <a:t>Optional Keypad enables user to interact without a PC.</a:t>
            </a:r>
          </a:p>
          <a:p>
            <a:endParaRPr lang="en-US" dirty="0"/>
          </a:p>
        </p:txBody>
      </p:sp>
      <p:pic>
        <p:nvPicPr>
          <p:cNvPr id="5" name="Picture 4" descr="A logo with a triangle and a drop of water&#10;&#10;Description automatically generated">
            <a:extLst>
              <a:ext uri="{FF2B5EF4-FFF2-40B4-BE49-F238E27FC236}">
                <a16:creationId xmlns:a16="http://schemas.microsoft.com/office/drawing/2014/main" id="{2820F224-C306-8280-0A33-DBC283421397}"/>
              </a:ext>
            </a:extLst>
          </p:cNvPr>
          <p:cNvPicPr>
            <a:picLocks noChangeAspect="1"/>
          </p:cNvPicPr>
          <p:nvPr/>
        </p:nvPicPr>
        <p:blipFill rotWithShape="1">
          <a:blip r:embed="rId3">
            <a:extLst>
              <a:ext uri="{28A0092B-C50C-407E-A947-70E740481C1C}">
                <a14:useLocalDpi xmlns:a14="http://schemas.microsoft.com/office/drawing/2010/main" val="0"/>
              </a:ext>
            </a:extLst>
          </a:blip>
          <a:srcRect l="31787" r="19826"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7" name="Picture 6" descr="A close up of a computer code&#10;&#10;Description automatically generated">
            <a:extLst>
              <a:ext uri="{FF2B5EF4-FFF2-40B4-BE49-F238E27FC236}">
                <a16:creationId xmlns:a16="http://schemas.microsoft.com/office/drawing/2014/main" id="{FE48D411-03B8-6820-13CE-F20A6FF5B4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1126" y="5270945"/>
            <a:ext cx="4467225" cy="1152525"/>
          </a:xfrm>
          <a:prstGeom prst="rect">
            <a:avLst/>
          </a:prstGeom>
        </p:spPr>
      </p:pic>
    </p:spTree>
    <p:extLst>
      <p:ext uri="{BB962C8B-B14F-4D97-AF65-F5344CB8AC3E}">
        <p14:creationId xmlns:p14="http://schemas.microsoft.com/office/powerpoint/2010/main" val="298469096"/>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105875</TotalTime>
  <Words>3350</Words>
  <Application>Microsoft Office PowerPoint</Application>
  <PresentationFormat>Widescreen</PresentationFormat>
  <Paragraphs>348</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Söhne</vt:lpstr>
      <vt:lpstr>Symbol</vt:lpstr>
      <vt:lpstr>The Hand Bold</vt:lpstr>
      <vt:lpstr>The Serif Hand Black</vt:lpstr>
      <vt:lpstr>SketchyVTI</vt:lpstr>
      <vt:lpstr> If the Number is Wrong… everything is wrong</vt:lpstr>
      <vt:lpstr>Introduction to Electronic Flow Computers (EFC)</vt:lpstr>
      <vt:lpstr>SETTING THE STANDARD</vt:lpstr>
      <vt:lpstr>Importance of Accurate measurement</vt:lpstr>
      <vt:lpstr>Challenges in gas measurement</vt:lpstr>
      <vt:lpstr>Valuation of Natural Gas</vt:lpstr>
      <vt:lpstr>Basic components of an EGM/efc system</vt:lpstr>
      <vt:lpstr>Enclosure</vt:lpstr>
      <vt:lpstr>LCD display optional keypad</vt:lpstr>
      <vt:lpstr>CPU or Processor</vt:lpstr>
      <vt:lpstr>Motherboard</vt:lpstr>
      <vt:lpstr>Software / firmware</vt:lpstr>
      <vt:lpstr>Communications</vt:lpstr>
      <vt:lpstr>Transducers and transmitters</vt:lpstr>
      <vt:lpstr>Measurement techniques Differential</vt:lpstr>
      <vt:lpstr>measurement techniques 4 – 20 Current loop</vt:lpstr>
      <vt:lpstr>measurement techniques Analog to digital converter</vt:lpstr>
      <vt:lpstr>measurement techniques Pulse Measurement</vt:lpstr>
      <vt:lpstr>PowerPoint Presentation</vt:lpstr>
      <vt:lpstr>measurement techniques ultrasonic</vt:lpstr>
      <vt:lpstr>Temperature (TE)</vt:lpstr>
      <vt:lpstr>Power Options</vt:lpstr>
      <vt:lpstr>Data Management </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Electronic Flow Computing</dc:title>
  <dc:creator>Jimmy Weaver</dc:creator>
  <cp:lastModifiedBy>Jimmy Weaver</cp:lastModifiedBy>
  <cp:revision>69</cp:revision>
  <dcterms:created xsi:type="dcterms:W3CDTF">2024-03-22T21:26:12Z</dcterms:created>
  <dcterms:modified xsi:type="dcterms:W3CDTF">2026-04-29T15:53:46Z</dcterms:modified>
</cp:coreProperties>
</file>