
<file path=[Content_Types].xml><?xml version="1.0" encoding="utf-8"?>
<Types xmlns="http://schemas.openxmlformats.org/package/2006/content-types">
  <Default Extension="heic" ContentType="image/heic"/>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310" r:id="rId3"/>
    <p:sldId id="314" r:id="rId4"/>
    <p:sldId id="280" r:id="rId5"/>
    <p:sldId id="286" r:id="rId6"/>
    <p:sldId id="311" r:id="rId7"/>
    <p:sldId id="287" r:id="rId8"/>
    <p:sldId id="291" r:id="rId9"/>
    <p:sldId id="282" r:id="rId10"/>
    <p:sldId id="312" r:id="rId11"/>
    <p:sldId id="288" r:id="rId12"/>
    <p:sldId id="292" r:id="rId13"/>
    <p:sldId id="289" r:id="rId14"/>
    <p:sldId id="294" r:id="rId15"/>
    <p:sldId id="315" r:id="rId16"/>
    <p:sldId id="290" r:id="rId17"/>
    <p:sldId id="307" r:id="rId18"/>
    <p:sldId id="295" r:id="rId19"/>
    <p:sldId id="318" r:id="rId20"/>
    <p:sldId id="317" r:id="rId21"/>
    <p:sldId id="302" r:id="rId22"/>
    <p:sldId id="308" r:id="rId23"/>
    <p:sldId id="309" r:id="rId24"/>
    <p:sldId id="301" r:id="rId25"/>
    <p:sldId id="304" r:id="rId26"/>
    <p:sldId id="316" r:id="rId27"/>
    <p:sldId id="299" r:id="rId28"/>
    <p:sldId id="300" r:id="rId29"/>
    <p:sldId id="297" r:id="rId30"/>
    <p:sldId id="284" r:id="rId31"/>
    <p:sldId id="313" r:id="rId32"/>
    <p:sldId id="274" r:id="rId33"/>
    <p:sldId id="276" r:id="rId34"/>
    <p:sldId id="277" r:id="rId35"/>
    <p:sldId id="285" r:id="rId36"/>
    <p:sldId id="303"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CB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6" d="100"/>
          <a:sy n="66" d="100"/>
        </p:scale>
        <p:origin x="1330"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442658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4213676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68882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3174823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86256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2015797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2740718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852436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2892239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0FF4-CBC0-470D-83FC-B2389C856F9C}"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3587331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4C0FF4-CBC0-470D-83FC-B2389C856F9C}"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404228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4C0FF4-CBC0-470D-83FC-B2389C856F9C}" type="datetimeFigureOut">
              <a:rPr lang="en-US" smtClean="0"/>
              <a:t>4/16/2026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1984150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4C0FF4-CBC0-470D-83FC-B2389C856F9C}" type="datetimeFigureOut">
              <a:rPr lang="en-US" smtClean="0"/>
              <a:t>4/16/2026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14824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C0FF4-CBC0-470D-83FC-B2389C856F9C}" type="datetimeFigureOut">
              <a:rPr lang="en-US" smtClean="0"/>
              <a:t>4/16/2026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1560596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4C0FF4-CBC0-470D-83FC-B2389C856F9C}"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2728022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4C0FF4-CBC0-470D-83FC-B2389C856F9C}"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C587EE-190F-45B5-A27D-6426D90A4680}" type="slidenum">
              <a:rPr lang="en-US" smtClean="0"/>
              <a:t>‹#›</a:t>
            </a:fld>
            <a:endParaRPr lang="en-US"/>
          </a:p>
        </p:txBody>
      </p:sp>
    </p:spTree>
    <p:extLst>
      <p:ext uri="{BB962C8B-B14F-4D97-AF65-F5344CB8AC3E}">
        <p14:creationId xmlns:p14="http://schemas.microsoft.com/office/powerpoint/2010/main" val="2879951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4C0FF4-CBC0-470D-83FC-B2389C856F9C}" type="datetimeFigureOut">
              <a:rPr lang="en-US" smtClean="0"/>
              <a:t>4/16/2026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4C587EE-190F-45B5-A27D-6426D90A4680}" type="slidenum">
              <a:rPr lang="en-US" smtClean="0"/>
              <a:t>‹#›</a:t>
            </a:fld>
            <a:endParaRPr lang="en-US"/>
          </a:p>
        </p:txBody>
      </p:sp>
    </p:spTree>
    <p:extLst>
      <p:ext uri="{BB962C8B-B14F-4D97-AF65-F5344CB8AC3E}">
        <p14:creationId xmlns:p14="http://schemas.microsoft.com/office/powerpoint/2010/main" val="1954598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0AMNlOsg0go?feature=oembe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youtu.be/eRQcZ42Zkqc" TargetMode="External"/><Relationship Id="rId2" Type="http://schemas.openxmlformats.org/officeDocument/2006/relationships/video" Target="https://www.youtube.com/embed/eRQcZ42Zkqc?feature=oembed" TargetMode="External"/><Relationship Id="rId1" Type="http://schemas.openxmlformats.org/officeDocument/2006/relationships/video" Target="https://www.youtube.com/embed/ncclDcqh1QY?feature=oembed" TargetMode="External"/><Relationship Id="rId6" Type="http://schemas.openxmlformats.org/officeDocument/2006/relationships/hyperlink" Target="https://www.youtube.com/watch?v=ncclDcqh1QY" TargetMode="External"/><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XS5xjvEkS6c?start=131&amp;feature=oembed"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heic"/><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DD733AE-DD5E-4C77-8BCD-72BF12A06B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1DE90A4-932E-4370-BA07-30F43254C0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A19CA4A-B208-452A-8BE4-BC6940D33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A1E16883-5140-47C4-A9AD-AD6598AC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B1E84E6A-F5AE-4F4D-98F2-82FE4FCC2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DDE7DDC9-17D4-4686-833D-48F8733B4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28C54E71-D934-5E51-B564-532DF77E8016}"/>
              </a:ext>
            </a:extLst>
          </p:cNvPr>
          <p:cNvSpPr>
            <a:spLocks noGrp="1"/>
          </p:cNvSpPr>
          <p:nvPr>
            <p:ph type="title"/>
          </p:nvPr>
        </p:nvSpPr>
        <p:spPr>
          <a:xfrm>
            <a:off x="677334" y="609600"/>
            <a:ext cx="8596668" cy="1320800"/>
          </a:xfrm>
        </p:spPr>
        <p:txBody>
          <a:bodyPr>
            <a:noAutofit/>
          </a:bodyPr>
          <a:lstStyle/>
          <a:p>
            <a:r>
              <a:rPr lang="en-US" sz="6000" dirty="0"/>
              <a:t>Isolation Methods for Hot Work</a:t>
            </a:r>
          </a:p>
        </p:txBody>
      </p:sp>
      <p:sp>
        <p:nvSpPr>
          <p:cNvPr id="3" name="Content Placeholder 2">
            <a:extLst>
              <a:ext uri="{FF2B5EF4-FFF2-40B4-BE49-F238E27FC236}">
                <a16:creationId xmlns:a16="http://schemas.microsoft.com/office/drawing/2014/main" id="{1569F99F-2BCE-521C-FD6D-008C3E0072C5}"/>
              </a:ext>
            </a:extLst>
          </p:cNvPr>
          <p:cNvSpPr>
            <a:spLocks noGrp="1"/>
          </p:cNvSpPr>
          <p:nvPr>
            <p:ph idx="1"/>
          </p:nvPr>
        </p:nvSpPr>
        <p:spPr>
          <a:xfrm>
            <a:off x="757251" y="3589867"/>
            <a:ext cx="7116749" cy="1480897"/>
          </a:xfrm>
        </p:spPr>
        <p:txBody>
          <a:bodyPr>
            <a:normAutofit/>
          </a:bodyPr>
          <a:lstStyle/>
          <a:p>
            <a:pPr marL="0" indent="0">
              <a:buNone/>
            </a:pPr>
            <a:r>
              <a:rPr lang="en-US" sz="2800" dirty="0"/>
              <a:t>Beau Gibbs, WBI Energy</a:t>
            </a:r>
          </a:p>
          <a:p>
            <a:pPr marL="0" indent="0">
              <a:buNone/>
            </a:pPr>
            <a:endParaRPr lang="en-US" sz="2800" dirty="0"/>
          </a:p>
        </p:txBody>
      </p:sp>
    </p:spTree>
    <p:extLst>
      <p:ext uri="{BB962C8B-B14F-4D97-AF65-F5344CB8AC3E}">
        <p14:creationId xmlns:p14="http://schemas.microsoft.com/office/powerpoint/2010/main" val="254189728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21F80-C339-0DF1-309C-C09CB160C55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ECFE4FA-7F94-5A8F-3608-BD9680C731E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E21E060-0354-A1D8-6239-DE4AAFD76150}"/>
              </a:ext>
            </a:extLst>
          </p:cNvPr>
          <p:cNvPicPr>
            <a:picLocks noChangeAspect="1"/>
          </p:cNvPicPr>
          <p:nvPr/>
        </p:nvPicPr>
        <p:blipFill>
          <a:blip r:embed="rId2"/>
          <a:stretch>
            <a:fillRect/>
          </a:stretch>
        </p:blipFill>
        <p:spPr>
          <a:xfrm>
            <a:off x="0" y="-389445"/>
            <a:ext cx="12192000" cy="7486136"/>
          </a:xfrm>
          <a:prstGeom prst="rect">
            <a:avLst/>
          </a:prstGeom>
        </p:spPr>
      </p:pic>
      <p:sp>
        <p:nvSpPr>
          <p:cNvPr id="6" name="Oval 5">
            <a:extLst>
              <a:ext uri="{FF2B5EF4-FFF2-40B4-BE49-F238E27FC236}">
                <a16:creationId xmlns:a16="http://schemas.microsoft.com/office/drawing/2014/main" id="{9ED37F61-2C9A-7B8B-9DB7-22B6A0BE3C7F}"/>
              </a:ext>
            </a:extLst>
          </p:cNvPr>
          <p:cNvSpPr/>
          <p:nvPr/>
        </p:nvSpPr>
        <p:spPr>
          <a:xfrm>
            <a:off x="3482109" y="2778990"/>
            <a:ext cx="757382" cy="1062182"/>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C3CD1A-6320-9731-7125-8CE08F76AC8F}"/>
              </a:ext>
            </a:extLst>
          </p:cNvPr>
          <p:cNvSpPr/>
          <p:nvPr/>
        </p:nvSpPr>
        <p:spPr>
          <a:xfrm>
            <a:off x="11600873" y="2778990"/>
            <a:ext cx="757382" cy="1062182"/>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1583FAB-8313-D5F3-1ADD-FECB0C105490}"/>
              </a:ext>
            </a:extLst>
          </p:cNvPr>
          <p:cNvSpPr/>
          <p:nvPr/>
        </p:nvSpPr>
        <p:spPr>
          <a:xfrm>
            <a:off x="10704946" y="2616344"/>
            <a:ext cx="757382" cy="942814"/>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7700E73-47A8-FDDE-2BDF-81C3AB927639}"/>
              </a:ext>
            </a:extLst>
          </p:cNvPr>
          <p:cNvSpPr/>
          <p:nvPr/>
        </p:nvSpPr>
        <p:spPr>
          <a:xfrm>
            <a:off x="4378036" y="2668153"/>
            <a:ext cx="757382" cy="1062182"/>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1C51915-9EEA-F079-0343-68E612F0F41D}"/>
              </a:ext>
            </a:extLst>
          </p:cNvPr>
          <p:cNvSpPr txBox="1"/>
          <p:nvPr/>
        </p:nvSpPr>
        <p:spPr>
          <a:xfrm>
            <a:off x="2268854" y="194745"/>
            <a:ext cx="7412355" cy="461665"/>
          </a:xfrm>
          <a:prstGeom prst="rect">
            <a:avLst/>
          </a:prstGeom>
          <a:noFill/>
        </p:spPr>
        <p:txBody>
          <a:bodyPr wrap="square">
            <a:spAutoFit/>
          </a:bodyPr>
          <a:lstStyle/>
          <a:p>
            <a:r>
              <a:rPr lang="en-US" sz="2400" dirty="0">
                <a:solidFill>
                  <a:schemeClr val="bg1"/>
                </a:solidFill>
              </a:rPr>
              <a:t>Positive Mechanical Isolation – Spectacle Blinds</a:t>
            </a:r>
          </a:p>
        </p:txBody>
      </p:sp>
    </p:spTree>
    <p:extLst>
      <p:ext uri="{BB962C8B-B14F-4D97-AF65-F5344CB8AC3E}">
        <p14:creationId xmlns:p14="http://schemas.microsoft.com/office/powerpoint/2010/main" val="246242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21EC-5EAA-2EE6-A7C1-40173FCFE2A7}"/>
              </a:ext>
            </a:extLst>
          </p:cNvPr>
          <p:cNvSpPr>
            <a:spLocks noGrp="1"/>
          </p:cNvSpPr>
          <p:nvPr>
            <p:ph type="title"/>
          </p:nvPr>
        </p:nvSpPr>
        <p:spPr>
          <a:xfrm>
            <a:off x="624491" y="294640"/>
            <a:ext cx="8946957" cy="1320800"/>
          </a:xfrm>
        </p:spPr>
        <p:txBody>
          <a:bodyPr/>
          <a:lstStyle/>
          <a:p>
            <a:r>
              <a:rPr lang="en-US" dirty="0"/>
              <a:t>Double Block and Bleed (two block valves)</a:t>
            </a:r>
          </a:p>
        </p:txBody>
      </p:sp>
      <p:sp>
        <p:nvSpPr>
          <p:cNvPr id="3" name="Content Placeholder 2">
            <a:extLst>
              <a:ext uri="{FF2B5EF4-FFF2-40B4-BE49-F238E27FC236}">
                <a16:creationId xmlns:a16="http://schemas.microsoft.com/office/drawing/2014/main" id="{A60B4338-E497-E7E6-9316-C42B21F30248}"/>
              </a:ext>
            </a:extLst>
          </p:cNvPr>
          <p:cNvSpPr>
            <a:spLocks noGrp="1"/>
          </p:cNvSpPr>
          <p:nvPr>
            <p:ph idx="1"/>
          </p:nvPr>
        </p:nvSpPr>
        <p:spPr>
          <a:xfrm>
            <a:off x="443654" y="955040"/>
            <a:ext cx="7064586" cy="2324100"/>
          </a:xfrm>
        </p:spPr>
        <p:txBody>
          <a:bodyPr>
            <a:noAutofit/>
          </a:bodyPr>
          <a:lstStyle/>
          <a:p>
            <a:r>
              <a:rPr lang="en-US" sz="1600" dirty="0"/>
              <a:t>OSHA’s definition of double block and bleed (differs from API)</a:t>
            </a:r>
          </a:p>
          <a:p>
            <a:pPr lvl="1"/>
            <a:r>
              <a:rPr lang="en-US" sz="1400" dirty="0"/>
              <a:t>May involve more valves. Basic concept - upstream valve(s) to isolate pressure source, downstream valve(s) to prevent any leaked gas from entering the work area, and a bleed valve in between</a:t>
            </a:r>
          </a:p>
          <a:p>
            <a:r>
              <a:rPr lang="en-US" sz="1600" dirty="0"/>
              <a:t>Doesn’t matter what valve types are used (plug, ball, etc.)</a:t>
            </a:r>
          </a:p>
          <a:p>
            <a:r>
              <a:rPr lang="en-US" sz="1600" dirty="0"/>
              <a:t>More convenient than mechanical isolation</a:t>
            </a:r>
          </a:p>
          <a:p>
            <a:r>
              <a:rPr lang="en-US" sz="1600" dirty="0"/>
              <a:t>Can be intentionally designed into station</a:t>
            </a:r>
          </a:p>
          <a:p>
            <a:r>
              <a:rPr lang="en-US" sz="1600" dirty="0"/>
              <a:t>Intuitive for valve operating procedures</a:t>
            </a:r>
          </a:p>
        </p:txBody>
      </p:sp>
      <p:pic>
        <p:nvPicPr>
          <p:cNvPr id="4" name="Picture 3">
            <a:extLst>
              <a:ext uri="{FF2B5EF4-FFF2-40B4-BE49-F238E27FC236}">
                <a16:creationId xmlns:a16="http://schemas.microsoft.com/office/drawing/2014/main" id="{8EFBAA6C-6D13-A5D7-360D-7C83A88ADFE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3523" t="3114" r="5492" b="19699"/>
          <a:stretch/>
        </p:blipFill>
        <p:spPr>
          <a:xfrm>
            <a:off x="4442841" y="3705861"/>
            <a:ext cx="7749159" cy="3162299"/>
          </a:xfrm>
          <a:prstGeom prst="rect">
            <a:avLst/>
          </a:prstGeom>
          <a:ln w="38100">
            <a:solidFill>
              <a:srgbClr val="0070C0"/>
            </a:solidFill>
          </a:ln>
        </p:spPr>
      </p:pic>
      <p:sp>
        <p:nvSpPr>
          <p:cNvPr id="6" name="Content Placeholder 2">
            <a:extLst>
              <a:ext uri="{FF2B5EF4-FFF2-40B4-BE49-F238E27FC236}">
                <a16:creationId xmlns:a16="http://schemas.microsoft.com/office/drawing/2014/main" id="{A13C8908-F57E-CEF1-9638-334AEF9F5DBF}"/>
              </a:ext>
            </a:extLst>
          </p:cNvPr>
          <p:cNvSpPr txBox="1">
            <a:spLocks/>
          </p:cNvSpPr>
          <p:nvPr/>
        </p:nvSpPr>
        <p:spPr>
          <a:xfrm>
            <a:off x="443654" y="4187825"/>
            <a:ext cx="3861646" cy="259714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7472" indent="-347472" algn="l" rtl="0" eaLnBrk="1" latinLnBrk="0" hangingPunct="1">
              <a:spcBef>
                <a:spcPts val="1000"/>
              </a:spcBef>
              <a:spcAft>
                <a:spcPts val="0"/>
              </a:spcAft>
              <a:buClr>
                <a:schemeClr val="accent1"/>
              </a:buClr>
              <a:buSzPct val="80000"/>
              <a:buFont typeface="Wingdings 3" panose="05040102010807070707" pitchFamily="18" charset="2"/>
              <a:buChar char="u"/>
            </a:pPr>
            <a:r>
              <a:rPr lang="en-US" sz="1600" kern="1200" dirty="0">
                <a:solidFill>
                  <a:srgbClr val="404040"/>
                </a:solidFill>
                <a:effectLst/>
                <a:latin typeface="Trebuchet MS" panose="020B0603020202020204" pitchFamily="34" charset="0"/>
                <a:ea typeface="+mn-ea"/>
                <a:cs typeface="+mn-cs"/>
              </a:rPr>
              <a:t>Requires Lockout/Tagout</a:t>
            </a:r>
            <a:endParaRPr lang="en-US" sz="1600" dirty="0">
              <a:effectLst/>
            </a:endParaRPr>
          </a:p>
          <a:p>
            <a:pPr marL="347472" indent="-347472" algn="l" rtl="0" eaLnBrk="1" latinLnBrk="0" hangingPunct="1">
              <a:spcBef>
                <a:spcPts val="1000"/>
              </a:spcBef>
              <a:spcAft>
                <a:spcPts val="0"/>
              </a:spcAft>
            </a:pPr>
            <a:r>
              <a:rPr lang="en-US" sz="1600" kern="1200" dirty="0">
                <a:solidFill>
                  <a:srgbClr val="404040"/>
                </a:solidFill>
                <a:effectLst/>
                <a:latin typeface="Trebuchet MS" panose="020B0603020202020204" pitchFamily="34" charset="0"/>
                <a:ea typeface="+mn-ea"/>
                <a:cs typeface="+mn-cs"/>
              </a:rPr>
              <a:t>Will vent gas if upstream valve leaks; may need to hose away from work area or outside of building</a:t>
            </a:r>
            <a:endParaRPr lang="en-US" sz="1400" dirty="0">
              <a:effectLst/>
            </a:endParaRPr>
          </a:p>
          <a:p>
            <a:pPr marL="347472" indent="-347472" algn="l" rtl="0" eaLnBrk="1" latinLnBrk="0" hangingPunct="1">
              <a:spcBef>
                <a:spcPts val="1000"/>
              </a:spcBef>
              <a:spcAft>
                <a:spcPts val="0"/>
              </a:spcAft>
            </a:pPr>
            <a:r>
              <a:rPr lang="en-US" sz="1600" kern="1200" dirty="0">
                <a:solidFill>
                  <a:srgbClr val="404040"/>
                </a:solidFill>
                <a:effectLst/>
                <a:latin typeface="Trebuchet MS" panose="020B0603020202020204" pitchFamily="34" charset="0"/>
                <a:ea typeface="+mn-ea"/>
                <a:cs typeface="+mn-cs"/>
              </a:rPr>
              <a:t>Cost – usually adds an extra valve that may not serve another purpose</a:t>
            </a:r>
            <a:endParaRPr lang="en-US" sz="1400" dirty="0">
              <a:effectLst/>
            </a:endParaRPr>
          </a:p>
          <a:p>
            <a:pPr marL="347472" indent="-347472" algn="l" rtl="0" eaLnBrk="1" latinLnBrk="0" hangingPunct="1">
              <a:spcBef>
                <a:spcPts val="1000"/>
              </a:spcBef>
              <a:spcAft>
                <a:spcPts val="0"/>
              </a:spcAft>
            </a:pPr>
            <a:r>
              <a:rPr lang="en-US" sz="1600" kern="1200" dirty="0">
                <a:solidFill>
                  <a:srgbClr val="404040"/>
                </a:solidFill>
                <a:effectLst/>
                <a:latin typeface="Trebuchet MS" panose="020B0603020202020204" pitchFamily="34" charset="0"/>
                <a:ea typeface="+mn-ea"/>
                <a:cs typeface="+mn-cs"/>
              </a:rPr>
              <a:t>Takes up additional space</a:t>
            </a:r>
          </a:p>
          <a:p>
            <a:pPr marL="0" indent="0" algn="l" rtl="0" eaLnBrk="1" latinLnBrk="0" hangingPunct="1">
              <a:spcBef>
                <a:spcPts val="1000"/>
              </a:spcBef>
              <a:spcAft>
                <a:spcPts val="0"/>
              </a:spcAft>
              <a:buNone/>
            </a:pPr>
            <a:endParaRPr lang="en-US" sz="1400" dirty="0">
              <a:effectLst/>
            </a:endParaRPr>
          </a:p>
        </p:txBody>
      </p:sp>
      <p:pic>
        <p:nvPicPr>
          <p:cNvPr id="8" name="Picture 7">
            <a:extLst>
              <a:ext uri="{FF2B5EF4-FFF2-40B4-BE49-F238E27FC236}">
                <a16:creationId xmlns:a16="http://schemas.microsoft.com/office/drawing/2014/main" id="{751C42FE-830F-F336-067F-DF14713EE5F5}"/>
              </a:ext>
            </a:extLst>
          </p:cNvPr>
          <p:cNvPicPr>
            <a:picLocks noChangeAspect="1"/>
          </p:cNvPicPr>
          <p:nvPr/>
        </p:nvPicPr>
        <p:blipFill>
          <a:blip r:embed="rId4"/>
          <a:srcRect r="10006"/>
          <a:stretch/>
        </p:blipFill>
        <p:spPr>
          <a:xfrm>
            <a:off x="4442841" y="3945986"/>
            <a:ext cx="1310259" cy="565734"/>
          </a:xfrm>
          <a:prstGeom prst="rect">
            <a:avLst/>
          </a:prstGeom>
        </p:spPr>
      </p:pic>
    </p:spTree>
    <p:extLst>
      <p:ext uri="{BB962C8B-B14F-4D97-AF65-F5344CB8AC3E}">
        <p14:creationId xmlns:p14="http://schemas.microsoft.com/office/powerpoint/2010/main" val="3562326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9614C3D-DDE3-CFE1-1F69-5FBFF1AA0A7D}"/>
              </a:ext>
            </a:extLst>
          </p:cNvPr>
          <p:cNvPicPr>
            <a:picLocks noChangeAspect="1"/>
          </p:cNvPicPr>
          <p:nvPr/>
        </p:nvPicPr>
        <p:blipFill>
          <a:blip r:embed="rId2"/>
          <a:stretch>
            <a:fillRect/>
          </a:stretch>
        </p:blipFill>
        <p:spPr>
          <a:xfrm>
            <a:off x="0" y="-60772"/>
            <a:ext cx="12192000" cy="6954144"/>
          </a:xfrm>
          <a:prstGeom prst="rect">
            <a:avLst/>
          </a:prstGeom>
        </p:spPr>
      </p:pic>
      <p:sp>
        <p:nvSpPr>
          <p:cNvPr id="7" name="TextBox 6">
            <a:extLst>
              <a:ext uri="{FF2B5EF4-FFF2-40B4-BE49-F238E27FC236}">
                <a16:creationId xmlns:a16="http://schemas.microsoft.com/office/drawing/2014/main" id="{A3131023-55E4-565D-AFA0-7700BB91A288}"/>
              </a:ext>
            </a:extLst>
          </p:cNvPr>
          <p:cNvSpPr txBox="1"/>
          <p:nvPr/>
        </p:nvSpPr>
        <p:spPr>
          <a:xfrm>
            <a:off x="5943600" y="4208593"/>
            <a:ext cx="5990137" cy="2062103"/>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Arial" panose="020B0604020202020204" pitchFamily="34" charset="0"/>
              <a:buChar char="•"/>
            </a:pPr>
            <a:r>
              <a:rPr lang="en-US" sz="1600" dirty="0">
                <a:solidFill>
                  <a:srgbClr val="0070C0"/>
                </a:solidFill>
              </a:rPr>
              <a:t>Plug valve at the inlet allows the station to be purged and equalized after any hot work is performed in the station. Plug valve at the outlet allows purging/equalizing of customer's system. </a:t>
            </a:r>
          </a:p>
          <a:p>
            <a:endParaRPr lang="en-US" sz="1600" dirty="0">
              <a:solidFill>
                <a:srgbClr val="0070C0"/>
              </a:solidFill>
            </a:endParaRPr>
          </a:p>
          <a:p>
            <a:pPr marL="285750" indent="-285750">
              <a:buFont typeface="Arial" panose="020B0604020202020204" pitchFamily="34" charset="0"/>
              <a:buChar char="•"/>
            </a:pPr>
            <a:r>
              <a:rPr lang="en-US" sz="1600" dirty="0">
                <a:solidFill>
                  <a:srgbClr val="0070C0"/>
                </a:solidFill>
              </a:rPr>
              <a:t>Adding a ball valve as the second block valve provides positive isolation for most of the station piping. Save cost with ball valves vs plug valves. </a:t>
            </a:r>
          </a:p>
        </p:txBody>
      </p:sp>
      <p:sp>
        <p:nvSpPr>
          <p:cNvPr id="8" name="TextBox 7">
            <a:extLst>
              <a:ext uri="{FF2B5EF4-FFF2-40B4-BE49-F238E27FC236}">
                <a16:creationId xmlns:a16="http://schemas.microsoft.com/office/drawing/2014/main" id="{863C54E4-B152-EA3C-42DB-004FB75790B1}"/>
              </a:ext>
            </a:extLst>
          </p:cNvPr>
          <p:cNvSpPr txBox="1"/>
          <p:nvPr/>
        </p:nvSpPr>
        <p:spPr>
          <a:xfrm>
            <a:off x="6096000" y="1308318"/>
            <a:ext cx="3812875" cy="116955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a:solidFill>
                  <a:srgbClr val="0070C0"/>
                </a:solidFill>
              </a:rPr>
              <a:t>Removable spool provides construction schedule flexibility for pipeline vs measurement facilities and provides positive isolation for any hot work done to station piping. </a:t>
            </a:r>
          </a:p>
        </p:txBody>
      </p:sp>
    </p:spTree>
    <p:extLst>
      <p:ext uri="{BB962C8B-B14F-4D97-AF65-F5344CB8AC3E}">
        <p14:creationId xmlns:p14="http://schemas.microsoft.com/office/powerpoint/2010/main" val="1673273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929D5-D78A-7D35-B802-CB5CCF49DD64}"/>
              </a:ext>
            </a:extLst>
          </p:cNvPr>
          <p:cNvSpPr>
            <a:spLocks noGrp="1"/>
          </p:cNvSpPr>
          <p:nvPr>
            <p:ph type="title"/>
          </p:nvPr>
        </p:nvSpPr>
        <p:spPr>
          <a:xfrm>
            <a:off x="4200525" y="156238"/>
            <a:ext cx="5191125" cy="1320800"/>
          </a:xfrm>
        </p:spPr>
        <p:txBody>
          <a:bodyPr>
            <a:normAutofit/>
          </a:bodyPr>
          <a:lstStyle/>
          <a:p>
            <a:pPr>
              <a:lnSpc>
                <a:spcPct val="90000"/>
              </a:lnSpc>
            </a:pPr>
            <a:r>
              <a:rPr lang="en-US" sz="2800" dirty="0"/>
              <a:t>Positive Isolation – Single Valve with Venturi air mover</a:t>
            </a:r>
          </a:p>
        </p:txBody>
      </p:sp>
      <p:sp>
        <p:nvSpPr>
          <p:cNvPr id="3" name="Content Placeholder 2">
            <a:extLst>
              <a:ext uri="{FF2B5EF4-FFF2-40B4-BE49-F238E27FC236}">
                <a16:creationId xmlns:a16="http://schemas.microsoft.com/office/drawing/2014/main" id="{A90B0493-22DB-993B-6C58-AC4086479ECA}"/>
              </a:ext>
            </a:extLst>
          </p:cNvPr>
          <p:cNvSpPr>
            <a:spLocks noGrp="1"/>
          </p:cNvSpPr>
          <p:nvPr>
            <p:ph idx="1"/>
          </p:nvPr>
        </p:nvSpPr>
        <p:spPr>
          <a:xfrm>
            <a:off x="3323304" y="1506277"/>
            <a:ext cx="6477922" cy="3827723"/>
          </a:xfrm>
        </p:spPr>
        <p:txBody>
          <a:bodyPr>
            <a:normAutofit lnSpcReduction="10000"/>
          </a:bodyPr>
          <a:lstStyle/>
          <a:p>
            <a:pPr>
              <a:lnSpc>
                <a:spcPct val="90000"/>
              </a:lnSpc>
            </a:pPr>
            <a:r>
              <a:rPr lang="en-US" sz="1600" dirty="0"/>
              <a:t>Utilizes Venturi principle (increase in gas velocity causes a decrease in pressure) to provide suction and evacuate natural gas from the pipeline</a:t>
            </a:r>
          </a:p>
          <a:p>
            <a:pPr>
              <a:lnSpc>
                <a:spcPct val="90000"/>
              </a:lnSpc>
            </a:pPr>
            <a:r>
              <a:rPr lang="en-US" sz="1600" dirty="0"/>
              <a:t>High velocity air injected upward from within the base of the air handler produces a vacuum in the piping. Momentum of the air leaving the air handler ensures the low-pressure area extends out of the air handler.</a:t>
            </a:r>
          </a:p>
          <a:p>
            <a:pPr>
              <a:lnSpc>
                <a:spcPct val="90000"/>
              </a:lnSpc>
            </a:pPr>
            <a:r>
              <a:rPr lang="en-US" sz="1600" dirty="0"/>
              <a:t>Air handler produces enough of a vacuum to pull any gas that leaks past a valve through the nozzle and ejects the air/gas mixture high above the work area</a:t>
            </a:r>
          </a:p>
          <a:p>
            <a:pPr>
              <a:lnSpc>
                <a:spcPct val="90000"/>
              </a:lnSpc>
            </a:pPr>
            <a:r>
              <a:rPr lang="en-US" sz="1600" dirty="0"/>
              <a:t>Common and adaptable method WBI uses for positive isolation </a:t>
            </a:r>
          </a:p>
          <a:p>
            <a:pPr lvl="1">
              <a:lnSpc>
                <a:spcPct val="90000"/>
              </a:lnSpc>
            </a:pPr>
            <a:r>
              <a:rPr lang="en-US" dirty="0"/>
              <a:t>Method used for all valve settings to evacuate pipeline through blow down stacks</a:t>
            </a:r>
          </a:p>
          <a:p>
            <a:pPr lvl="1">
              <a:lnSpc>
                <a:spcPct val="90000"/>
              </a:lnSpc>
            </a:pPr>
            <a:r>
              <a:rPr lang="en-US" dirty="0"/>
              <a:t>Can be threaded into small valves or flanged to larger valves with different base connections</a:t>
            </a:r>
          </a:p>
          <a:p>
            <a:pPr lvl="1">
              <a:lnSpc>
                <a:spcPct val="90000"/>
              </a:lnSpc>
            </a:pPr>
            <a:endParaRPr lang="en-US" sz="1400" dirty="0"/>
          </a:p>
        </p:txBody>
      </p:sp>
      <p:pic>
        <p:nvPicPr>
          <p:cNvPr id="5" name="Picture 4">
            <a:extLst>
              <a:ext uri="{FF2B5EF4-FFF2-40B4-BE49-F238E27FC236}">
                <a16:creationId xmlns:a16="http://schemas.microsoft.com/office/drawing/2014/main" id="{3F292B63-99B8-F286-E8D8-5A0C341F4C48}"/>
              </a:ext>
            </a:extLst>
          </p:cNvPr>
          <p:cNvPicPr>
            <a:picLocks noChangeAspect="1"/>
          </p:cNvPicPr>
          <p:nvPr/>
        </p:nvPicPr>
        <p:blipFill>
          <a:blip r:embed="rId2"/>
          <a:srcRect l="10203" r="11131"/>
          <a:stretch/>
        </p:blipFill>
        <p:spPr>
          <a:xfrm>
            <a:off x="21" y="0"/>
            <a:ext cx="3431437" cy="4388356"/>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8" name="Isosceles Triangle 27">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Content Placeholder 2">
            <a:extLst>
              <a:ext uri="{FF2B5EF4-FFF2-40B4-BE49-F238E27FC236}">
                <a16:creationId xmlns:a16="http://schemas.microsoft.com/office/drawing/2014/main" id="{922124DF-9A86-9896-AC49-F0BE32064AF4}"/>
              </a:ext>
            </a:extLst>
          </p:cNvPr>
          <p:cNvSpPr txBox="1">
            <a:spLocks/>
          </p:cNvSpPr>
          <p:nvPr/>
        </p:nvSpPr>
        <p:spPr>
          <a:xfrm>
            <a:off x="1171025" y="5334000"/>
            <a:ext cx="6868075" cy="14464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1">
              <a:lnSpc>
                <a:spcPct val="90000"/>
              </a:lnSpc>
            </a:pPr>
            <a:endParaRPr lang="en-US" sz="1400" dirty="0"/>
          </a:p>
        </p:txBody>
      </p:sp>
      <p:sp>
        <p:nvSpPr>
          <p:cNvPr id="8" name="Content Placeholder 2">
            <a:extLst>
              <a:ext uri="{FF2B5EF4-FFF2-40B4-BE49-F238E27FC236}">
                <a16:creationId xmlns:a16="http://schemas.microsoft.com/office/drawing/2014/main" id="{0DD9457B-8738-0E26-0533-9EF585BFB27E}"/>
              </a:ext>
            </a:extLst>
          </p:cNvPr>
          <p:cNvSpPr txBox="1">
            <a:spLocks/>
          </p:cNvSpPr>
          <p:nvPr/>
        </p:nvSpPr>
        <p:spPr>
          <a:xfrm>
            <a:off x="335482" y="5176945"/>
            <a:ext cx="8960918" cy="1535517"/>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7472" indent="-347472" algn="l" rtl="0" eaLnBrk="1" latinLnBrk="0" hangingPunct="1">
              <a:lnSpc>
                <a:spcPct val="90000"/>
              </a:lnSpc>
              <a:spcBef>
                <a:spcPts val="1000"/>
              </a:spcBef>
              <a:spcAft>
                <a:spcPts val="0"/>
              </a:spcAft>
              <a:buClr>
                <a:schemeClr val="accent1"/>
              </a:buClr>
              <a:buSzPct val="80000"/>
              <a:buFont typeface="Wingdings 3" panose="05040102010807070707" pitchFamily="18" charset="2"/>
              <a:buChar char="u"/>
            </a:pPr>
            <a:r>
              <a:rPr lang="en-US" sz="1700" kern="1200" dirty="0">
                <a:solidFill>
                  <a:srgbClr val="FFFFFF"/>
                </a:solidFill>
                <a:effectLst/>
                <a:latin typeface="Trebuchet MS" panose="020B0603020202020204" pitchFamily="34" charset="0"/>
                <a:ea typeface="+mn-ea"/>
                <a:cs typeface="+mn-cs"/>
              </a:rPr>
              <a:t>Limitations:</a:t>
            </a:r>
            <a:endParaRPr lang="en-US" sz="1700" dirty="0">
              <a:effectLst/>
            </a:endParaRPr>
          </a:p>
          <a:p>
            <a:pPr marL="740664" indent="-283464" algn="l" rtl="0" eaLnBrk="1" latinLnBrk="0" hangingPunct="1">
              <a:lnSpc>
                <a:spcPct val="90000"/>
              </a:lnSpc>
              <a:spcBef>
                <a:spcPts val="1000"/>
              </a:spcBef>
              <a:spcAft>
                <a:spcPts val="0"/>
              </a:spcAft>
            </a:pPr>
            <a:r>
              <a:rPr lang="en-US" sz="1500" dirty="0">
                <a:solidFill>
                  <a:srgbClr val="FFFFFF"/>
                </a:solidFill>
                <a:latin typeface="Trebuchet MS" panose="020B0603020202020204" pitchFamily="34" charset="0"/>
              </a:rPr>
              <a:t>Limited to work outside of a building (could consider hosing the vent outside)</a:t>
            </a:r>
            <a:endParaRPr lang="en-US" sz="1500" kern="1200" dirty="0">
              <a:solidFill>
                <a:srgbClr val="FFFFFF"/>
              </a:solidFill>
              <a:effectLst/>
              <a:latin typeface="Trebuchet MS" panose="020B0603020202020204" pitchFamily="34" charset="0"/>
              <a:ea typeface="+mn-ea"/>
              <a:cs typeface="+mn-cs"/>
            </a:endParaRPr>
          </a:p>
          <a:p>
            <a:pPr marL="740664" indent="-283464" algn="l" rtl="0" eaLnBrk="1" latinLnBrk="0" hangingPunct="1">
              <a:lnSpc>
                <a:spcPct val="90000"/>
              </a:lnSpc>
              <a:spcBef>
                <a:spcPts val="1000"/>
              </a:spcBef>
              <a:spcAft>
                <a:spcPts val="0"/>
              </a:spcAft>
            </a:pPr>
            <a:r>
              <a:rPr lang="en-US" sz="1500" kern="1200" dirty="0">
                <a:solidFill>
                  <a:srgbClr val="FFFFFF"/>
                </a:solidFill>
                <a:effectLst/>
                <a:latin typeface="Trebuchet MS" panose="020B0603020202020204" pitchFamily="34" charset="0"/>
                <a:ea typeface="+mn-ea"/>
                <a:cs typeface="+mn-cs"/>
              </a:rPr>
              <a:t>Need an open vent/flange/pipe to allow air into piping and out of the air mover</a:t>
            </a:r>
            <a:endParaRPr lang="en-US" sz="1500" dirty="0">
              <a:effectLst/>
            </a:endParaRPr>
          </a:p>
          <a:p>
            <a:pPr marL="740664" indent="-283464" algn="l" rtl="0" eaLnBrk="1" latinLnBrk="0" hangingPunct="1">
              <a:lnSpc>
                <a:spcPct val="90000"/>
              </a:lnSpc>
              <a:spcBef>
                <a:spcPts val="1000"/>
              </a:spcBef>
              <a:spcAft>
                <a:spcPts val="0"/>
              </a:spcAft>
            </a:pPr>
            <a:r>
              <a:rPr lang="en-US" sz="1500" kern="1200" dirty="0">
                <a:solidFill>
                  <a:srgbClr val="FFFFFF"/>
                </a:solidFill>
                <a:effectLst/>
                <a:latin typeface="Trebuchet MS" panose="020B0603020202020204" pitchFamily="34" charset="0"/>
                <a:ea typeface="+mn-ea"/>
                <a:cs typeface="+mn-cs"/>
              </a:rPr>
              <a:t>Caution: Suction location must be between block valve and the hot work location (typically a weld). While it may seem obvious, location of fit up welds needs to be intentionally planned into the design of the facility. </a:t>
            </a:r>
            <a:endParaRPr lang="en-US" sz="1500" dirty="0">
              <a:effectLst/>
            </a:endParaRPr>
          </a:p>
          <a:p>
            <a:pPr lvl="1">
              <a:lnSpc>
                <a:spcPct val="90000"/>
              </a:lnSpc>
            </a:pPr>
            <a:endParaRPr lang="en-US" sz="1200" dirty="0"/>
          </a:p>
          <a:p>
            <a:pPr lvl="1">
              <a:lnSpc>
                <a:spcPct val="90000"/>
              </a:lnSpc>
            </a:pPr>
            <a:endParaRPr lang="en-US" sz="1400" dirty="0"/>
          </a:p>
        </p:txBody>
      </p:sp>
    </p:spTree>
    <p:extLst>
      <p:ext uri="{BB962C8B-B14F-4D97-AF65-F5344CB8AC3E}">
        <p14:creationId xmlns:p14="http://schemas.microsoft.com/office/powerpoint/2010/main" val="398828928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Venturi Air Mover Demo Video">
            <a:hlinkClick r:id="" action="ppaction://media"/>
            <a:extLst>
              <a:ext uri="{FF2B5EF4-FFF2-40B4-BE49-F238E27FC236}">
                <a16:creationId xmlns:a16="http://schemas.microsoft.com/office/drawing/2014/main" id="{F4A17CC2-F1CE-EE2F-0B13-5E36B2D5BFA2}"/>
              </a:ext>
            </a:extLst>
          </p:cNvPr>
          <p:cNvPicPr>
            <a:picLocks noRot="1" noChangeAspect="1"/>
          </p:cNvPicPr>
          <p:nvPr>
            <a:videoFile r:link="rId1"/>
          </p:nvPr>
        </p:nvPicPr>
        <p:blipFill>
          <a:blip r:embed="rId3"/>
          <a:stretch>
            <a:fillRect/>
          </a:stretch>
        </p:blipFill>
        <p:spPr>
          <a:xfrm>
            <a:off x="22225" y="0"/>
            <a:ext cx="12147550" cy="6858000"/>
          </a:xfrm>
          <a:prstGeom prst="rect">
            <a:avLst/>
          </a:prstGeom>
        </p:spPr>
      </p:pic>
    </p:spTree>
    <p:extLst>
      <p:ext uri="{BB962C8B-B14F-4D97-AF65-F5344CB8AC3E}">
        <p14:creationId xmlns:p14="http://schemas.microsoft.com/office/powerpoint/2010/main" val="123359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85035-8819-8A45-3003-C557D6CAC34D}"/>
              </a:ext>
            </a:extLst>
          </p:cNvPr>
          <p:cNvSpPr>
            <a:spLocks noGrp="1"/>
          </p:cNvSpPr>
          <p:nvPr>
            <p:ph type="title"/>
          </p:nvPr>
        </p:nvSpPr>
        <p:spPr/>
        <p:txBody>
          <a:bodyPr/>
          <a:lstStyle/>
          <a:p>
            <a:r>
              <a:rPr lang="en-US" dirty="0"/>
              <a:t>Isolation methods with valves</a:t>
            </a:r>
          </a:p>
        </p:txBody>
      </p:sp>
      <p:sp>
        <p:nvSpPr>
          <p:cNvPr id="3" name="Content Placeholder 2">
            <a:extLst>
              <a:ext uri="{FF2B5EF4-FFF2-40B4-BE49-F238E27FC236}">
                <a16:creationId xmlns:a16="http://schemas.microsoft.com/office/drawing/2014/main" id="{23588C38-ECA1-2F3C-8279-16C3C3900C14}"/>
              </a:ext>
            </a:extLst>
          </p:cNvPr>
          <p:cNvSpPr>
            <a:spLocks noGrp="1"/>
          </p:cNvSpPr>
          <p:nvPr>
            <p:ph idx="1"/>
          </p:nvPr>
        </p:nvSpPr>
        <p:spPr>
          <a:xfrm>
            <a:off x="677334" y="1587501"/>
            <a:ext cx="8596668" cy="4453862"/>
          </a:xfrm>
        </p:spPr>
        <p:txBody>
          <a:bodyPr>
            <a:normAutofit/>
          </a:bodyPr>
          <a:lstStyle/>
          <a:p>
            <a:r>
              <a:rPr lang="en-US" dirty="0"/>
              <a:t>Terms:</a:t>
            </a:r>
          </a:p>
          <a:p>
            <a:pPr lvl="1"/>
            <a:r>
              <a:rPr lang="en-US" dirty="0"/>
              <a:t>Block vs. Isolation</a:t>
            </a:r>
          </a:p>
          <a:p>
            <a:pPr lvl="2"/>
            <a:r>
              <a:rPr lang="en-US" dirty="0"/>
              <a:t>Every valves blocks, but only trunnion ball valves with DPE seats can isolate</a:t>
            </a:r>
          </a:p>
          <a:p>
            <a:pPr lvl="2"/>
            <a:r>
              <a:rPr lang="en-US" dirty="0"/>
              <a:t>Isolation: guarantee that no energy or flammable material will reach the work area.</a:t>
            </a:r>
          </a:p>
          <a:p>
            <a:r>
              <a:rPr lang="en-US" dirty="0"/>
              <a:t>Valve types</a:t>
            </a:r>
          </a:p>
          <a:p>
            <a:pPr lvl="1"/>
            <a:r>
              <a:rPr lang="en-US" dirty="0"/>
              <a:t>Plug valves and isolation limitations</a:t>
            </a:r>
          </a:p>
          <a:p>
            <a:pPr lvl="1"/>
            <a:r>
              <a:rPr lang="en-US" dirty="0"/>
              <a:t>Ball valves</a:t>
            </a:r>
          </a:p>
          <a:p>
            <a:pPr lvl="2"/>
            <a:r>
              <a:rPr lang="en-US" dirty="0"/>
              <a:t>Floating Ball valves vs. Trunnion</a:t>
            </a:r>
          </a:p>
          <a:p>
            <a:pPr lvl="2"/>
            <a:r>
              <a:rPr lang="en-US" dirty="0"/>
              <a:t>Trunnion seat designs – SPE/DPE</a:t>
            </a:r>
          </a:p>
          <a:p>
            <a:pPr lvl="2"/>
            <a:r>
              <a:rPr lang="en-US" dirty="0"/>
              <a:t>DIB-1, DIB-2, DBB</a:t>
            </a:r>
          </a:p>
          <a:p>
            <a:pPr lvl="2"/>
            <a:r>
              <a:rPr lang="en-US" dirty="0"/>
              <a:t>Marking</a:t>
            </a:r>
          </a:p>
        </p:txBody>
      </p:sp>
    </p:spTree>
    <p:extLst>
      <p:ext uri="{BB962C8B-B14F-4D97-AF65-F5344CB8AC3E}">
        <p14:creationId xmlns:p14="http://schemas.microsoft.com/office/powerpoint/2010/main" val="194544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Rectangle 206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5" name="Isosceles Triangle 206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B00600AE-3259-5026-A44C-BAC61FD46B98}"/>
              </a:ext>
            </a:extLst>
          </p:cNvPr>
          <p:cNvSpPr>
            <a:spLocks noGrp="1"/>
          </p:cNvSpPr>
          <p:nvPr>
            <p:ph type="title"/>
          </p:nvPr>
        </p:nvSpPr>
        <p:spPr>
          <a:xfrm>
            <a:off x="319058" y="220772"/>
            <a:ext cx="4203045" cy="1375608"/>
          </a:xfrm>
        </p:spPr>
        <p:txBody>
          <a:bodyPr anchor="ctr">
            <a:normAutofit/>
          </a:bodyPr>
          <a:lstStyle/>
          <a:p>
            <a:r>
              <a:rPr lang="en-US" dirty="0">
                <a:solidFill>
                  <a:schemeClr val="bg1"/>
                </a:solidFill>
              </a:rPr>
              <a:t>Plug valves</a:t>
            </a:r>
            <a:br>
              <a:rPr lang="en-US" dirty="0">
                <a:solidFill>
                  <a:schemeClr val="bg1"/>
                </a:solidFill>
                <a:latin typeface="Calibri" panose="020F0502020204030204" pitchFamily="34" charset="0"/>
              </a:rPr>
            </a:br>
            <a:endParaRPr lang="en-US" dirty="0">
              <a:solidFill>
                <a:schemeClr val="bg1"/>
              </a:solidFill>
            </a:endParaRPr>
          </a:p>
        </p:txBody>
      </p:sp>
      <p:sp>
        <p:nvSpPr>
          <p:cNvPr id="3" name="Content Placeholder 2">
            <a:extLst>
              <a:ext uri="{FF2B5EF4-FFF2-40B4-BE49-F238E27FC236}">
                <a16:creationId xmlns:a16="http://schemas.microsoft.com/office/drawing/2014/main" id="{7043E6A1-75E8-538C-BCAF-E0A62E1E45F5}"/>
              </a:ext>
            </a:extLst>
          </p:cNvPr>
          <p:cNvSpPr>
            <a:spLocks noGrp="1"/>
          </p:cNvSpPr>
          <p:nvPr>
            <p:ph idx="1"/>
          </p:nvPr>
        </p:nvSpPr>
        <p:spPr>
          <a:xfrm>
            <a:off x="95572" y="1000664"/>
            <a:ext cx="4779606" cy="5984335"/>
          </a:xfrm>
        </p:spPr>
        <p:txBody>
          <a:bodyPr>
            <a:normAutofit fontScale="92500" lnSpcReduction="20000"/>
          </a:bodyPr>
          <a:lstStyle/>
          <a:p>
            <a:pPr>
              <a:lnSpc>
                <a:spcPct val="90000"/>
              </a:lnSpc>
            </a:pPr>
            <a:endParaRPr lang="en-US" sz="1600" dirty="0">
              <a:solidFill>
                <a:schemeClr val="bg1"/>
              </a:solidFill>
            </a:endParaRPr>
          </a:p>
          <a:p>
            <a:pPr rtl="0" fontAlgn="ctr">
              <a:lnSpc>
                <a:spcPct val="90000"/>
              </a:lnSpc>
              <a:spcBef>
                <a:spcPts val="0"/>
              </a:spcBef>
              <a:spcAft>
                <a:spcPts val="0"/>
              </a:spcAft>
              <a:buFont typeface="Arial" panose="020B0604020202020204" pitchFamily="34" charset="0"/>
              <a:buChar char="•"/>
            </a:pPr>
            <a:r>
              <a:rPr lang="en-US" sz="1600" dirty="0">
                <a:solidFill>
                  <a:schemeClr val="bg1"/>
                </a:solidFill>
                <a:effectLst/>
                <a:latin typeface="Calibri" panose="020F0502020204030204" pitchFamily="34" charset="0"/>
              </a:rPr>
              <a:t>Plug valves use a machined, conical plug that rotates 90 degrees to shut off flow. </a:t>
            </a:r>
          </a:p>
          <a:p>
            <a:pPr marL="0" indent="0" rtl="0" fontAlgn="ctr">
              <a:lnSpc>
                <a:spcPct val="90000"/>
              </a:lnSpc>
              <a:spcBef>
                <a:spcPts val="0"/>
              </a:spcBef>
              <a:spcAft>
                <a:spcPts val="0"/>
              </a:spcAft>
              <a:buNone/>
            </a:pPr>
            <a:endParaRPr lang="en-US" sz="1600" dirty="0">
              <a:solidFill>
                <a:schemeClr val="bg1"/>
              </a:solidFill>
              <a:effectLst/>
              <a:latin typeface="Calibri" panose="020F0502020204030204" pitchFamily="34" charset="0"/>
            </a:endParaRPr>
          </a:p>
          <a:p>
            <a:pPr rtl="0" fontAlgn="ctr">
              <a:lnSpc>
                <a:spcPct val="90000"/>
              </a:lnSpc>
              <a:spcBef>
                <a:spcPts val="0"/>
              </a:spcBef>
              <a:spcAft>
                <a:spcPts val="0"/>
              </a:spcAft>
              <a:buFont typeface="Arial" panose="020B0604020202020204" pitchFamily="34" charset="0"/>
              <a:buChar char="•"/>
            </a:pPr>
            <a:r>
              <a:rPr lang="en-US" sz="1600" dirty="0">
                <a:solidFill>
                  <a:schemeClr val="bg1"/>
                </a:solidFill>
                <a:effectLst/>
                <a:latin typeface="Calibri" panose="020F0502020204030204" pitchFamily="34" charset="0"/>
              </a:rPr>
              <a:t>Close machining tolerances and use of a viscous, clay-based grease provide the seal in the metal-metal interface between the valve body and the plug. </a:t>
            </a:r>
          </a:p>
          <a:p>
            <a:pPr marL="0" indent="0" rtl="0" fontAlgn="ctr">
              <a:lnSpc>
                <a:spcPct val="90000"/>
              </a:lnSpc>
              <a:spcBef>
                <a:spcPts val="0"/>
              </a:spcBef>
              <a:spcAft>
                <a:spcPts val="0"/>
              </a:spcAft>
              <a:buNone/>
            </a:pPr>
            <a:endParaRPr lang="en-US" sz="1600" dirty="0">
              <a:solidFill>
                <a:schemeClr val="bg1"/>
              </a:solidFill>
              <a:effectLst/>
              <a:latin typeface="Calibri" panose="020F0502020204030204" pitchFamily="34" charset="0"/>
            </a:endParaRPr>
          </a:p>
          <a:p>
            <a:pPr rtl="0" fontAlgn="ctr">
              <a:lnSpc>
                <a:spcPct val="90000"/>
              </a:lnSpc>
              <a:spcBef>
                <a:spcPts val="0"/>
              </a:spcBef>
              <a:spcAft>
                <a:spcPts val="0"/>
              </a:spcAft>
              <a:buFont typeface="Arial" panose="020B0604020202020204" pitchFamily="34" charset="0"/>
              <a:buChar char="•"/>
            </a:pPr>
            <a:r>
              <a:rPr lang="en-US" sz="1600" dirty="0">
                <a:solidFill>
                  <a:schemeClr val="bg1"/>
                </a:solidFill>
                <a:effectLst/>
                <a:latin typeface="Calibri" panose="020F0502020204030204" pitchFamily="34" charset="0"/>
              </a:rPr>
              <a:t>Plug valves do not use elastomeric materials to provide seal. </a:t>
            </a:r>
          </a:p>
          <a:p>
            <a:pPr marL="0" indent="0" rtl="0" fontAlgn="ctr">
              <a:lnSpc>
                <a:spcPct val="90000"/>
              </a:lnSpc>
              <a:spcBef>
                <a:spcPts val="0"/>
              </a:spcBef>
              <a:spcAft>
                <a:spcPts val="0"/>
              </a:spcAft>
              <a:buNone/>
            </a:pPr>
            <a:endParaRPr lang="en-US" sz="1600" dirty="0">
              <a:solidFill>
                <a:schemeClr val="bg1"/>
              </a:solidFill>
              <a:effectLst/>
              <a:latin typeface="Calibri" panose="020F0502020204030204" pitchFamily="34" charset="0"/>
            </a:endParaRPr>
          </a:p>
          <a:p>
            <a:pPr lvl="1" fontAlgn="ctr">
              <a:lnSpc>
                <a:spcPct val="90000"/>
              </a:lnSpc>
              <a:spcBef>
                <a:spcPts val="0"/>
              </a:spcBef>
              <a:buFont typeface="Arial" panose="020B0604020202020204" pitchFamily="34" charset="0"/>
              <a:buChar char="•"/>
            </a:pPr>
            <a:r>
              <a:rPr lang="en-US" sz="1400" dirty="0">
                <a:solidFill>
                  <a:schemeClr val="bg1"/>
                </a:solidFill>
                <a:latin typeface="Calibri" panose="020F0502020204030204" pitchFamily="34" charset="0"/>
              </a:rPr>
              <a:t>The metal-metal sealing design makes plug valves ideal for throttling during purge and equalization operations. DO NOT throttle a ball valve. </a:t>
            </a:r>
            <a:endParaRPr lang="en-US" sz="1600" dirty="0">
              <a:solidFill>
                <a:schemeClr val="bg1"/>
              </a:solidFill>
              <a:latin typeface="Calibri" panose="020F0502020204030204" pitchFamily="34" charset="0"/>
            </a:endParaRPr>
          </a:p>
          <a:p>
            <a:pPr marL="0" indent="0" rtl="0" fontAlgn="ctr">
              <a:lnSpc>
                <a:spcPct val="90000"/>
              </a:lnSpc>
              <a:spcBef>
                <a:spcPts val="0"/>
              </a:spcBef>
              <a:spcAft>
                <a:spcPts val="0"/>
              </a:spcAft>
              <a:buNone/>
            </a:pPr>
            <a:endParaRPr lang="en-US" sz="1600" dirty="0">
              <a:solidFill>
                <a:schemeClr val="bg1"/>
              </a:solidFill>
              <a:latin typeface="Calibri" panose="020F0502020204030204" pitchFamily="34" charset="0"/>
            </a:endParaRPr>
          </a:p>
          <a:p>
            <a:pPr rtl="0" fontAlgn="ctr">
              <a:lnSpc>
                <a:spcPct val="90000"/>
              </a:lnSpc>
              <a:spcBef>
                <a:spcPts val="0"/>
              </a:spcBef>
              <a:spcAft>
                <a:spcPts val="0"/>
              </a:spcAft>
              <a:buFont typeface="Arial" panose="020B0604020202020204" pitchFamily="34" charset="0"/>
              <a:buChar char="•"/>
            </a:pPr>
            <a:r>
              <a:rPr lang="en-US" sz="1600" dirty="0">
                <a:solidFill>
                  <a:schemeClr val="bg1"/>
                </a:solidFill>
                <a:effectLst/>
                <a:latin typeface="Calibri" panose="020F0502020204030204" pitchFamily="34" charset="0"/>
              </a:rPr>
              <a:t>Sealing issues: If the valve isn't greased on a periodic basis, the grease hardens in the channels and prevents new grease from pushing through. It can also harden in patches in the interface between the body and the plug, creating areas where the grease cannot provide a seal, then gas can slip by.</a:t>
            </a:r>
          </a:p>
          <a:p>
            <a:pPr rtl="0" fontAlgn="ctr">
              <a:lnSpc>
                <a:spcPct val="90000"/>
              </a:lnSpc>
              <a:spcBef>
                <a:spcPts val="0"/>
              </a:spcBef>
              <a:spcAft>
                <a:spcPts val="0"/>
              </a:spcAft>
              <a:buFont typeface="Arial" panose="020B0604020202020204" pitchFamily="34" charset="0"/>
              <a:buChar char="•"/>
            </a:pPr>
            <a:endParaRPr lang="en-US" sz="1600" dirty="0">
              <a:solidFill>
                <a:schemeClr val="bg1"/>
              </a:solidFill>
              <a:effectLst/>
              <a:latin typeface="Calibri" panose="020F0502020204030204" pitchFamily="34" charset="0"/>
            </a:endParaRPr>
          </a:p>
          <a:p>
            <a:pPr rtl="0" fontAlgn="ctr">
              <a:lnSpc>
                <a:spcPct val="90000"/>
              </a:lnSpc>
              <a:spcBef>
                <a:spcPts val="0"/>
              </a:spcBef>
              <a:spcAft>
                <a:spcPts val="0"/>
              </a:spcAft>
              <a:buFont typeface="Arial" panose="020B0604020202020204" pitchFamily="34" charset="0"/>
              <a:buChar char="•"/>
            </a:pPr>
            <a:r>
              <a:rPr lang="en-US" sz="1600" dirty="0">
                <a:solidFill>
                  <a:schemeClr val="bg1"/>
                </a:solidFill>
                <a:latin typeface="Calibri" panose="020F0502020204030204" pitchFamily="34" charset="0"/>
              </a:rPr>
              <a:t>Single plug valve isolation is NOT</a:t>
            </a:r>
            <a:r>
              <a:rPr lang="en-US" sz="1600" dirty="0">
                <a:solidFill>
                  <a:schemeClr val="bg1"/>
                </a:solidFill>
                <a:effectLst/>
                <a:latin typeface="Calibri" panose="020F0502020204030204" pitchFamily="34" charset="0"/>
              </a:rPr>
              <a:t> suitable for hot work because the grease can let loose during the hot work and suddenly create a potentially explosive mixture in the downstream piping.</a:t>
            </a:r>
          </a:p>
          <a:p>
            <a:pPr rtl="0" fontAlgn="ctr">
              <a:lnSpc>
                <a:spcPct val="90000"/>
              </a:lnSpc>
              <a:spcBef>
                <a:spcPts val="0"/>
              </a:spcBef>
              <a:spcAft>
                <a:spcPts val="0"/>
              </a:spcAft>
              <a:buFont typeface="Arial" panose="020B0604020202020204" pitchFamily="34" charset="0"/>
              <a:buChar char="•"/>
            </a:pPr>
            <a:endParaRPr lang="en-US" sz="1600" dirty="0">
              <a:solidFill>
                <a:schemeClr val="bg1"/>
              </a:solidFill>
              <a:latin typeface="Calibri" panose="020F0502020204030204" pitchFamily="34" charset="0"/>
            </a:endParaRPr>
          </a:p>
          <a:p>
            <a:pPr rtl="0" fontAlgn="ctr">
              <a:lnSpc>
                <a:spcPct val="90000"/>
              </a:lnSpc>
              <a:spcBef>
                <a:spcPts val="0"/>
              </a:spcBef>
              <a:spcAft>
                <a:spcPts val="0"/>
              </a:spcAft>
              <a:buFont typeface="Arial" panose="020B0604020202020204" pitchFamily="34" charset="0"/>
              <a:buChar char="•"/>
            </a:pPr>
            <a:r>
              <a:rPr lang="en-US" sz="1600" dirty="0">
                <a:solidFill>
                  <a:schemeClr val="bg1"/>
                </a:solidFill>
                <a:effectLst/>
                <a:latin typeface="Calibri" panose="020F0502020204030204" pitchFamily="34" charset="0"/>
              </a:rPr>
              <a:t>Additionally, there is no second sealing surface or body vent to capture and vent leaking gas. Compare to DPE ball valves.</a:t>
            </a:r>
          </a:p>
          <a:p>
            <a:pPr rtl="0" fontAlgn="ctr">
              <a:lnSpc>
                <a:spcPct val="90000"/>
              </a:lnSpc>
              <a:spcBef>
                <a:spcPts val="0"/>
              </a:spcBef>
              <a:spcAft>
                <a:spcPts val="0"/>
              </a:spcAft>
              <a:buFont typeface="Arial" panose="020B0604020202020204" pitchFamily="34" charset="0"/>
              <a:buChar char="•"/>
            </a:pPr>
            <a:endParaRPr lang="en-US" sz="1600" dirty="0">
              <a:solidFill>
                <a:schemeClr val="bg1"/>
              </a:solidFill>
              <a:latin typeface="Calibri" panose="020F0502020204030204" pitchFamily="34" charset="0"/>
            </a:endParaRPr>
          </a:p>
          <a:p>
            <a:pPr rtl="0" fontAlgn="ctr">
              <a:lnSpc>
                <a:spcPct val="90000"/>
              </a:lnSpc>
              <a:spcBef>
                <a:spcPts val="0"/>
              </a:spcBef>
              <a:spcAft>
                <a:spcPts val="0"/>
              </a:spcAft>
              <a:buFont typeface="Arial" panose="020B0604020202020204" pitchFamily="34" charset="0"/>
              <a:buChar char="•"/>
            </a:pPr>
            <a:r>
              <a:rPr lang="en-US" sz="1600" dirty="0">
                <a:solidFill>
                  <a:schemeClr val="bg1"/>
                </a:solidFill>
                <a:effectLst/>
                <a:latin typeface="Calibri" panose="020F0502020204030204" pitchFamily="34" charset="0"/>
              </a:rPr>
              <a:t>If valve leaks—lubricate valve and operate several times, inject valve cleaner to dissolve old grease, adjust plug height using adjustment screw on the bottom of the valve. </a:t>
            </a:r>
          </a:p>
        </p:txBody>
      </p:sp>
      <p:sp>
        <p:nvSpPr>
          <p:cNvPr id="2067" name="Isosceles Triangle 206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21" name="Online Media 20" title="SELF LUBRICATE PLUG VALVE">
            <a:hlinkClick r:id="" action="ppaction://media"/>
            <a:extLst>
              <a:ext uri="{FF2B5EF4-FFF2-40B4-BE49-F238E27FC236}">
                <a16:creationId xmlns:a16="http://schemas.microsoft.com/office/drawing/2014/main" id="{761D4711-9711-881F-CC94-FF360C5158FD}"/>
              </a:ext>
            </a:extLst>
          </p:cNvPr>
          <p:cNvPicPr>
            <a:picLocks noRot="1" noChangeAspect="1"/>
          </p:cNvPicPr>
          <p:nvPr>
            <a:videoFile r:link="rId1"/>
          </p:nvPr>
        </p:nvPicPr>
        <p:blipFill>
          <a:blip r:embed="rId4"/>
          <a:stretch>
            <a:fillRect/>
          </a:stretch>
        </p:blipFill>
        <p:spPr>
          <a:xfrm>
            <a:off x="5958377" y="-10160"/>
            <a:ext cx="6240030" cy="3522861"/>
          </a:xfrm>
          <a:prstGeom prst="rect">
            <a:avLst/>
          </a:prstGeom>
        </p:spPr>
      </p:pic>
      <p:pic>
        <p:nvPicPr>
          <p:cNvPr id="23" name="Online Media 22" title="Maintenance of High Pressure Nordstrom Plug Valves">
            <a:hlinkClick r:id="" action="ppaction://media"/>
            <a:extLst>
              <a:ext uri="{FF2B5EF4-FFF2-40B4-BE49-F238E27FC236}">
                <a16:creationId xmlns:a16="http://schemas.microsoft.com/office/drawing/2014/main" id="{588FFB7A-0671-9DAA-5E21-70DE520C816A}"/>
              </a:ext>
            </a:extLst>
          </p:cNvPr>
          <p:cNvPicPr>
            <a:picLocks noRot="1" noChangeAspect="1"/>
          </p:cNvPicPr>
          <p:nvPr>
            <a:videoFile r:link="rId2"/>
          </p:nvPr>
        </p:nvPicPr>
        <p:blipFill>
          <a:blip r:embed="rId5"/>
          <a:stretch>
            <a:fillRect/>
          </a:stretch>
        </p:blipFill>
        <p:spPr>
          <a:xfrm>
            <a:off x="7740072" y="3522861"/>
            <a:ext cx="4468063" cy="3351048"/>
          </a:xfrm>
          <a:prstGeom prst="rect">
            <a:avLst/>
          </a:prstGeom>
        </p:spPr>
      </p:pic>
      <p:sp>
        <p:nvSpPr>
          <p:cNvPr id="27" name="TextBox 26">
            <a:extLst>
              <a:ext uri="{FF2B5EF4-FFF2-40B4-BE49-F238E27FC236}">
                <a16:creationId xmlns:a16="http://schemas.microsoft.com/office/drawing/2014/main" id="{27E78BDC-2F06-7F50-4FCC-71A7BE775D2A}"/>
              </a:ext>
            </a:extLst>
          </p:cNvPr>
          <p:cNvSpPr txBox="1"/>
          <p:nvPr/>
        </p:nvSpPr>
        <p:spPr>
          <a:xfrm>
            <a:off x="5188499" y="5348377"/>
            <a:ext cx="2117218" cy="517585"/>
          </a:xfrm>
          <a:prstGeom prst="rect">
            <a:avLst/>
          </a:prstGeom>
          <a:noFill/>
        </p:spPr>
        <p:txBody>
          <a:bodyPr wrap="square" rtlCol="0">
            <a:spAutoFit/>
          </a:bodyPr>
          <a:lstStyle/>
          <a:p>
            <a:endParaRPr lang="en-US" dirty="0"/>
          </a:p>
        </p:txBody>
      </p:sp>
      <p:sp>
        <p:nvSpPr>
          <p:cNvPr id="29" name="TextBox 28">
            <a:extLst>
              <a:ext uri="{FF2B5EF4-FFF2-40B4-BE49-F238E27FC236}">
                <a16:creationId xmlns:a16="http://schemas.microsoft.com/office/drawing/2014/main" id="{F6D16E2A-BA0B-2230-49F5-54A6E6B8A76C}"/>
              </a:ext>
            </a:extLst>
          </p:cNvPr>
          <p:cNvSpPr txBox="1"/>
          <p:nvPr/>
        </p:nvSpPr>
        <p:spPr>
          <a:xfrm>
            <a:off x="5241191" y="3796145"/>
            <a:ext cx="2421580" cy="2308324"/>
          </a:xfrm>
          <a:prstGeom prst="rect">
            <a:avLst/>
          </a:prstGeom>
          <a:noFill/>
        </p:spPr>
        <p:txBody>
          <a:bodyPr wrap="square" rtlCol="0">
            <a:spAutoFit/>
          </a:bodyPr>
          <a:lstStyle/>
          <a:p>
            <a:r>
              <a:rPr lang="en-US" dirty="0"/>
              <a:t>YouTube Links:</a:t>
            </a:r>
          </a:p>
          <a:p>
            <a:endParaRPr lang="en-US" dirty="0"/>
          </a:p>
          <a:p>
            <a:r>
              <a:rPr lang="en-US" dirty="0">
                <a:hlinkClick r:id="rId6"/>
              </a:rPr>
              <a:t>DHV Plug Valve Overview</a:t>
            </a:r>
            <a:endParaRPr lang="en-US" dirty="0"/>
          </a:p>
          <a:p>
            <a:endParaRPr lang="en-US" dirty="0"/>
          </a:p>
          <a:p>
            <a:endParaRPr lang="en-US" dirty="0"/>
          </a:p>
          <a:p>
            <a:r>
              <a:rPr lang="en-US" dirty="0">
                <a:hlinkClick r:id="rId7"/>
              </a:rPr>
              <a:t>Nordstrom Rockwell valve maintenance</a:t>
            </a:r>
            <a:endParaRPr lang="en-US" dirty="0"/>
          </a:p>
        </p:txBody>
      </p:sp>
      <p:sp>
        <p:nvSpPr>
          <p:cNvPr id="43" name="Arrow: Right 42">
            <a:extLst>
              <a:ext uri="{FF2B5EF4-FFF2-40B4-BE49-F238E27FC236}">
                <a16:creationId xmlns:a16="http://schemas.microsoft.com/office/drawing/2014/main" id="{816A507A-F277-34F2-1C20-CA4C983F87F6}"/>
              </a:ext>
            </a:extLst>
          </p:cNvPr>
          <p:cNvSpPr/>
          <p:nvPr/>
        </p:nvSpPr>
        <p:spPr>
          <a:xfrm>
            <a:off x="6793326" y="6105077"/>
            <a:ext cx="840885" cy="1233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EE765A08-8290-77E6-AA01-9C2D5D9A524B}"/>
              </a:ext>
            </a:extLst>
          </p:cNvPr>
          <p:cNvSpPr/>
          <p:nvPr/>
        </p:nvSpPr>
        <p:spPr>
          <a:xfrm rot="18326430">
            <a:off x="6813872" y="3905977"/>
            <a:ext cx="840885" cy="1233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111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1"/>
                </p:tgtEl>
              </p:cMediaNode>
            </p:video>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1"/>
                                        </p:tgtEl>
                                      </p:cBhvr>
                                    </p:cmd>
                                  </p:childTnLst>
                                </p:cTn>
                              </p:par>
                            </p:childTnLst>
                          </p:cTn>
                        </p:par>
                      </p:childTnLst>
                    </p:cTn>
                  </p:par>
                </p:childTnLst>
              </p:cTn>
              <p:nextCondLst>
                <p:cond evt="onClick" delay="0">
                  <p:tgtEl>
                    <p:spTgt spid="21"/>
                  </p:tgtEl>
                </p:cond>
              </p:nextCondLst>
            </p:seq>
            <p:video>
              <p:cMediaNode vol="80000">
                <p:cTn id="17" fill="hold" display="0">
                  <p:stCondLst>
                    <p:cond delay="indefinite"/>
                  </p:stCondLst>
                </p:cTn>
                <p:tgtEl>
                  <p:spTgt spid="23"/>
                </p:tgtEl>
              </p:cMediaNode>
            </p:video>
            <p:seq concurrent="1" nextAc="seek">
              <p:cTn id="18" restart="whenNotActive" fill="hold" evtFilter="cancelBubble" nodeType="interactiveSeq">
                <p:stCondLst>
                  <p:cond evt="onClick" delay="0">
                    <p:tgtEl>
                      <p:spTgt spid="2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6E395-01C9-F776-1378-DD14E56D722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9BD6DE-6111-F98D-149D-B75257DD217A}"/>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95573CC-07F5-0FFB-382F-50FE0ECF1F54}"/>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237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5" name="Picture 4">
            <a:extLst>
              <a:ext uri="{FF2B5EF4-FFF2-40B4-BE49-F238E27FC236}">
                <a16:creationId xmlns:a16="http://schemas.microsoft.com/office/drawing/2014/main" id="{6D5AED6F-77DA-2FF2-27E0-2184F44AAEF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0"/>
            <a:ext cx="11172825" cy="6871286"/>
          </a:xfrm>
          <a:prstGeom prst="rect">
            <a:avLst/>
          </a:prstGeom>
        </p:spPr>
      </p:pic>
      <p:sp>
        <p:nvSpPr>
          <p:cNvPr id="3" name="Content Placeholder 2">
            <a:extLst>
              <a:ext uri="{FF2B5EF4-FFF2-40B4-BE49-F238E27FC236}">
                <a16:creationId xmlns:a16="http://schemas.microsoft.com/office/drawing/2014/main" id="{8779A255-BBB6-1611-7C06-DC2E0B116B6C}"/>
              </a:ext>
            </a:extLst>
          </p:cNvPr>
          <p:cNvSpPr>
            <a:spLocks noGrp="1"/>
          </p:cNvSpPr>
          <p:nvPr>
            <p:ph idx="1"/>
          </p:nvPr>
        </p:nvSpPr>
        <p:spPr>
          <a:xfrm>
            <a:off x="7939887" y="-13286"/>
            <a:ext cx="4264542" cy="4240052"/>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buNone/>
            </a:pPr>
            <a:r>
              <a:rPr lang="en-US" sz="2400" dirty="0">
                <a:solidFill>
                  <a:schemeClr val="accent1">
                    <a:lumMod val="75000"/>
                  </a:schemeClr>
                </a:solidFill>
              </a:rPr>
              <a:t>Ball Valves</a:t>
            </a:r>
          </a:p>
          <a:p>
            <a:r>
              <a:rPr lang="en-US" dirty="0">
                <a:solidFill>
                  <a:schemeClr val="accent1">
                    <a:lumMod val="75000"/>
                  </a:schemeClr>
                </a:solidFill>
              </a:rPr>
              <a:t>Trunnion vs. Floating ball valves Install trunnions only (except &lt;2”)</a:t>
            </a:r>
          </a:p>
          <a:p>
            <a:r>
              <a:rPr lang="en-US" dirty="0">
                <a:solidFill>
                  <a:schemeClr val="accent1">
                    <a:lumMod val="75000"/>
                  </a:schemeClr>
                </a:solidFill>
              </a:rPr>
              <a:t>Trunnion ball valve has fixed axis of rotation, seat rings pressed against ball with springs </a:t>
            </a:r>
          </a:p>
          <a:p>
            <a:r>
              <a:rPr lang="en-US" dirty="0">
                <a:solidFill>
                  <a:schemeClr val="accent1">
                    <a:lumMod val="75000"/>
                  </a:schemeClr>
                </a:solidFill>
              </a:rPr>
              <a:t>Seat rings have elastomeric O-ring seals to provide primary sealing surface</a:t>
            </a:r>
          </a:p>
          <a:p>
            <a:r>
              <a:rPr lang="en-US" dirty="0">
                <a:solidFill>
                  <a:schemeClr val="accent1">
                    <a:lumMod val="75000"/>
                  </a:schemeClr>
                </a:solidFill>
              </a:rPr>
              <a:t>Body is tapped with a drain fitting to bleed down cavity pressure</a:t>
            </a:r>
          </a:p>
          <a:p>
            <a:r>
              <a:rPr lang="en-US" dirty="0">
                <a:solidFill>
                  <a:schemeClr val="accent1">
                    <a:lumMod val="75000"/>
                  </a:schemeClr>
                </a:solidFill>
              </a:rPr>
              <a:t>Seat injection fittings provide way to lubricate or flush the seats</a:t>
            </a:r>
          </a:p>
        </p:txBody>
      </p:sp>
      <p:sp>
        <p:nvSpPr>
          <p:cNvPr id="16" name="Isosceles Triangle 1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8" name="Content Placeholder 2">
            <a:extLst>
              <a:ext uri="{FF2B5EF4-FFF2-40B4-BE49-F238E27FC236}">
                <a16:creationId xmlns:a16="http://schemas.microsoft.com/office/drawing/2014/main" id="{35A2D07D-3B10-E121-99E1-4554D2F532B0}"/>
              </a:ext>
            </a:extLst>
          </p:cNvPr>
          <p:cNvSpPr txBox="1">
            <a:spLocks/>
          </p:cNvSpPr>
          <p:nvPr/>
        </p:nvSpPr>
        <p:spPr>
          <a:xfrm>
            <a:off x="-12430" y="4490721"/>
            <a:ext cx="3456669" cy="2367276"/>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indent="0">
              <a:buFont typeface="Wingdings 3" charset="2"/>
              <a:buNone/>
            </a:pPr>
            <a:r>
              <a:rPr lang="en-US" sz="2400" dirty="0">
                <a:solidFill>
                  <a:srgbClr val="FF0000"/>
                </a:solidFill>
              </a:rPr>
              <a:t>Never throttle a ball valve! High velocity gas will erode the elastomeric seat and seal material, permanently damaging the valve.</a:t>
            </a:r>
            <a:endParaRPr lang="en-US" dirty="0">
              <a:solidFill>
                <a:srgbClr val="FF0000"/>
              </a:solidFill>
            </a:endParaRPr>
          </a:p>
        </p:txBody>
      </p:sp>
    </p:spTree>
    <p:extLst>
      <p:ext uri="{BB962C8B-B14F-4D97-AF65-F5344CB8AC3E}">
        <p14:creationId xmlns:p14="http://schemas.microsoft.com/office/powerpoint/2010/main" val="3990773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64B9-2998-168E-F7F2-4E313CD56A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835621E-3678-8ED8-5FD2-1931FC7A1705}"/>
              </a:ext>
            </a:extLst>
          </p:cNvPr>
          <p:cNvSpPr>
            <a:spLocks noGrp="1"/>
          </p:cNvSpPr>
          <p:nvPr>
            <p:ph idx="1"/>
          </p:nvPr>
        </p:nvSpPr>
        <p:spPr/>
        <p:txBody>
          <a:bodyPr/>
          <a:lstStyle/>
          <a:p>
            <a:endParaRPr lang="en-US"/>
          </a:p>
        </p:txBody>
      </p:sp>
      <p:pic>
        <p:nvPicPr>
          <p:cNvPr id="1026" name="Picture 2" descr="What is a Trunnion Mounted Ball Valve - FLOWX Valve">
            <a:extLst>
              <a:ext uri="{FF2B5EF4-FFF2-40B4-BE49-F238E27FC236}">
                <a16:creationId xmlns:a16="http://schemas.microsoft.com/office/drawing/2014/main" id="{4B27D0A8-96EB-A3DC-7939-ADA1D173EA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56" r="5556"/>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775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A1811BE-DD75-2C6B-1B91-EB34F1481934}"/>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CDD733AE-DD5E-4C77-8BCD-72BF12A06B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51DE90A4-932E-4370-BA07-30F43254C0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A19CA4A-B208-452A-8BE4-BC6940D33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Isosceles Triangle 42">
              <a:extLst>
                <a:ext uri="{FF2B5EF4-FFF2-40B4-BE49-F238E27FC236}">
                  <a16:creationId xmlns:a16="http://schemas.microsoft.com/office/drawing/2014/main" id="{A1E16883-5140-47C4-A9AD-AD6598AC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Isosceles Triangle 46">
              <a:extLst>
                <a:ext uri="{FF2B5EF4-FFF2-40B4-BE49-F238E27FC236}">
                  <a16:creationId xmlns:a16="http://schemas.microsoft.com/office/drawing/2014/main" id="{B1E84E6A-F5AE-4F4D-98F2-82FE4FCC2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Isosceles Triangle 47">
              <a:extLst>
                <a:ext uri="{FF2B5EF4-FFF2-40B4-BE49-F238E27FC236}">
                  <a16:creationId xmlns:a16="http://schemas.microsoft.com/office/drawing/2014/main" id="{DDE7DDC9-17D4-4686-833D-48F8733B4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6B5FF08D-DAF2-10C7-8DA1-6149C8F8E4A8}"/>
              </a:ext>
            </a:extLst>
          </p:cNvPr>
          <p:cNvSpPr>
            <a:spLocks noGrp="1"/>
          </p:cNvSpPr>
          <p:nvPr>
            <p:ph type="title"/>
          </p:nvPr>
        </p:nvSpPr>
        <p:spPr>
          <a:xfrm>
            <a:off x="220130" y="560960"/>
            <a:ext cx="9021143" cy="1320800"/>
          </a:xfrm>
        </p:spPr>
        <p:txBody>
          <a:bodyPr>
            <a:normAutofit/>
          </a:bodyPr>
          <a:lstStyle/>
          <a:p>
            <a:r>
              <a:rPr lang="en-US" dirty="0"/>
              <a:t>Why Isolation for Hot Work Matters</a:t>
            </a:r>
          </a:p>
        </p:txBody>
      </p:sp>
      <p:sp>
        <p:nvSpPr>
          <p:cNvPr id="3" name="Content Placeholder 2">
            <a:extLst>
              <a:ext uri="{FF2B5EF4-FFF2-40B4-BE49-F238E27FC236}">
                <a16:creationId xmlns:a16="http://schemas.microsoft.com/office/drawing/2014/main" id="{CBFB6EBB-AF16-1006-8597-F45138169C91}"/>
              </a:ext>
            </a:extLst>
          </p:cNvPr>
          <p:cNvSpPr>
            <a:spLocks noGrp="1"/>
          </p:cNvSpPr>
          <p:nvPr>
            <p:ph idx="1"/>
          </p:nvPr>
        </p:nvSpPr>
        <p:spPr>
          <a:xfrm>
            <a:off x="677334" y="1468877"/>
            <a:ext cx="8596668" cy="4572485"/>
          </a:xfrm>
        </p:spPr>
        <p:txBody>
          <a:bodyPr>
            <a:normAutofit/>
          </a:bodyPr>
          <a:lstStyle/>
          <a:p>
            <a:r>
              <a:rPr lang="en-US" dirty="0"/>
              <a:t>Protecting People Comes First</a:t>
            </a:r>
          </a:p>
          <a:p>
            <a:pPr lvl="1"/>
            <a:r>
              <a:rPr lang="en-US" dirty="0"/>
              <a:t>Hot work introduces ignition sources into environments where flammable gas </a:t>
            </a:r>
            <a:r>
              <a:rPr lang="en-US" b="1" dirty="0"/>
              <a:t>may exist or be unintentionally released</a:t>
            </a:r>
            <a:r>
              <a:rPr lang="en-US" dirty="0"/>
              <a:t> </a:t>
            </a:r>
            <a:endParaRPr lang="en-US" sz="2200" dirty="0"/>
          </a:p>
          <a:p>
            <a:pPr lvl="1"/>
            <a:r>
              <a:rPr lang="en-US" dirty="0"/>
              <a:t>Positive isolation is the final barrier that prevents energy, pressure, or gas from reaching the work area </a:t>
            </a:r>
            <a:endParaRPr lang="en-US" sz="2200" dirty="0"/>
          </a:p>
          <a:p>
            <a:pPr lvl="1"/>
            <a:r>
              <a:rPr lang="en-US" dirty="0"/>
              <a:t>Failures in isolation are rarely minor—they can lead to </a:t>
            </a:r>
            <a:r>
              <a:rPr lang="en-US" b="1" dirty="0"/>
              <a:t>serious injury, fatality, or catastrophic facility damage</a:t>
            </a:r>
          </a:p>
          <a:p>
            <a:pPr marL="457200" lvl="1" indent="0">
              <a:buNone/>
            </a:pPr>
            <a:endParaRPr lang="en-US" sz="2200" dirty="0"/>
          </a:p>
          <a:p>
            <a:r>
              <a:rPr lang="en-US" dirty="0"/>
              <a:t>Why It Matters</a:t>
            </a:r>
          </a:p>
          <a:p>
            <a:pPr lvl="1"/>
            <a:r>
              <a:rPr lang="en-US" dirty="0"/>
              <a:t>Safety decisions affect real people—not just equipment</a:t>
            </a:r>
          </a:p>
          <a:p>
            <a:pPr lvl="1"/>
            <a:r>
              <a:rPr lang="en-US" dirty="0"/>
              <a:t>The goal is simple: Do the job safely, so everyone goes home to their family</a:t>
            </a:r>
          </a:p>
          <a:p>
            <a:pPr marL="0" indent="0">
              <a:buNone/>
            </a:pPr>
            <a:endParaRPr lang="en-US" dirty="0"/>
          </a:p>
        </p:txBody>
      </p:sp>
    </p:spTree>
    <p:extLst>
      <p:ext uri="{BB962C8B-B14F-4D97-AF65-F5344CB8AC3E}">
        <p14:creationId xmlns:p14="http://schemas.microsoft.com/office/powerpoint/2010/main" val="78866636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664F850-BA8B-47AE-B11A-225CAB8969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634FC909-7343-4DEC-920F-098F56B476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4F22DB2-7E27-4CF7-8B17-254ECB9AE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C6E593B3-91A3-4687-8B8D-FE37A3714F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5">
              <a:extLst>
                <a:ext uri="{FF2B5EF4-FFF2-40B4-BE49-F238E27FC236}">
                  <a16:creationId xmlns:a16="http://schemas.microsoft.com/office/drawing/2014/main" id="{0C25B431-5C97-4B8D-B0A3-BFB8133C7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Isosceles Triangle 44">
              <a:extLst>
                <a:ext uri="{FF2B5EF4-FFF2-40B4-BE49-F238E27FC236}">
                  <a16:creationId xmlns:a16="http://schemas.microsoft.com/office/drawing/2014/main" id="{CA37B366-497E-4CB8-A678-A770CE2BD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27">
              <a:extLst>
                <a:ext uri="{FF2B5EF4-FFF2-40B4-BE49-F238E27FC236}">
                  <a16:creationId xmlns:a16="http://schemas.microsoft.com/office/drawing/2014/main" id="{CF707EDC-52B2-4D5C-8EC3-71C66EE8B3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Rectangle 28">
              <a:extLst>
                <a:ext uri="{FF2B5EF4-FFF2-40B4-BE49-F238E27FC236}">
                  <a16:creationId xmlns:a16="http://schemas.microsoft.com/office/drawing/2014/main" id="{BF8E2DE7-7466-4EDF-8D69-BCA91A88D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29">
              <a:extLst>
                <a:ext uri="{FF2B5EF4-FFF2-40B4-BE49-F238E27FC236}">
                  <a16:creationId xmlns:a16="http://schemas.microsoft.com/office/drawing/2014/main" id="{229C2E15-76CD-409E-9D6B-10DAD8881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Isosceles Triangle 48">
              <a:extLst>
                <a:ext uri="{FF2B5EF4-FFF2-40B4-BE49-F238E27FC236}">
                  <a16:creationId xmlns:a16="http://schemas.microsoft.com/office/drawing/2014/main" id="{89A24369-AC96-4A98-AD98-47A7217EC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Isosceles Triangle 49">
              <a:extLst>
                <a:ext uri="{FF2B5EF4-FFF2-40B4-BE49-F238E27FC236}">
                  <a16:creationId xmlns:a16="http://schemas.microsoft.com/office/drawing/2014/main" id="{7D0DF9A3-4628-42F6-B0A4-44D97617E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52" name="Rectangle 51">
            <a:extLst>
              <a:ext uri="{FF2B5EF4-FFF2-40B4-BE49-F238E27FC236}">
                <a16:creationId xmlns:a16="http://schemas.microsoft.com/office/drawing/2014/main" id="{84BC94C3-6F64-4CF2-A3D7-1DFF49851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206CD0E-BF44-974D-8C86-66E995D0624C}"/>
              </a:ext>
            </a:extLst>
          </p:cNvPr>
          <p:cNvPicPr>
            <a:picLocks noChangeAspect="1"/>
          </p:cNvPicPr>
          <p:nvPr/>
        </p:nvPicPr>
        <p:blipFill>
          <a:blip r:embed="rId2">
            <a:extLst>
              <a:ext uri="{28A0092B-C50C-407E-A947-70E740481C1C}">
                <a14:useLocalDpi xmlns:a14="http://schemas.microsoft.com/office/drawing/2010/main" val="0"/>
              </a:ext>
            </a:extLst>
          </a:blip>
          <a:srcRect t="7830" r="2" b="31095"/>
          <a:stretch>
            <a:fillRect/>
          </a:stretch>
        </p:blipFill>
        <p:spPr>
          <a:xfrm>
            <a:off x="138868" y="307476"/>
            <a:ext cx="5759471" cy="6253630"/>
          </a:xfrm>
          <a:prstGeom prst="rect">
            <a:avLst/>
          </a:prstGeom>
        </p:spPr>
      </p:pic>
      <p:pic>
        <p:nvPicPr>
          <p:cNvPr id="7" name="Picture 6">
            <a:extLst>
              <a:ext uri="{FF2B5EF4-FFF2-40B4-BE49-F238E27FC236}">
                <a16:creationId xmlns:a16="http://schemas.microsoft.com/office/drawing/2014/main" id="{FB9819ED-BF59-73A2-2266-840C1A9519BC}"/>
              </a:ext>
            </a:extLst>
          </p:cNvPr>
          <p:cNvPicPr>
            <a:picLocks noChangeAspect="1"/>
          </p:cNvPicPr>
          <p:nvPr/>
        </p:nvPicPr>
        <p:blipFill>
          <a:blip r:embed="rId3">
            <a:extLst>
              <a:ext uri="{28A0092B-C50C-407E-A947-70E740481C1C}">
                <a14:useLocalDpi xmlns:a14="http://schemas.microsoft.com/office/drawing/2010/main" val="0"/>
              </a:ext>
            </a:extLst>
          </a:blip>
          <a:srcRect t="9519" r="2" b="29406"/>
          <a:stretch>
            <a:fillRect/>
          </a:stretch>
        </p:blipFill>
        <p:spPr>
          <a:xfrm>
            <a:off x="6108683" y="275789"/>
            <a:ext cx="5759467" cy="6253630"/>
          </a:xfrm>
          <a:prstGeom prst="rect">
            <a:avLst/>
          </a:prstGeom>
        </p:spPr>
      </p:pic>
      <p:sp>
        <p:nvSpPr>
          <p:cNvPr id="8" name="TextBox 7">
            <a:extLst>
              <a:ext uri="{FF2B5EF4-FFF2-40B4-BE49-F238E27FC236}">
                <a16:creationId xmlns:a16="http://schemas.microsoft.com/office/drawing/2014/main" id="{E79B72ED-E3D9-FFB5-00BB-374CF8E32D72}"/>
              </a:ext>
            </a:extLst>
          </p:cNvPr>
          <p:cNvSpPr txBox="1"/>
          <p:nvPr/>
        </p:nvSpPr>
        <p:spPr>
          <a:xfrm>
            <a:off x="6096000" y="3163110"/>
            <a:ext cx="1909188"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dirty="0"/>
              <a:t>Lubrication port</a:t>
            </a:r>
          </a:p>
        </p:txBody>
      </p:sp>
      <p:cxnSp>
        <p:nvCxnSpPr>
          <p:cNvPr id="10" name="Straight Arrow Connector 9">
            <a:extLst>
              <a:ext uri="{FF2B5EF4-FFF2-40B4-BE49-F238E27FC236}">
                <a16:creationId xmlns:a16="http://schemas.microsoft.com/office/drawing/2014/main" id="{8DE8CDBE-ACF7-277F-9D1E-1C8F5332A21D}"/>
              </a:ext>
            </a:extLst>
          </p:cNvPr>
          <p:cNvCxnSpPr>
            <a:cxnSpLocks/>
            <a:stCxn id="8" idx="3"/>
          </p:cNvCxnSpPr>
          <p:nvPr/>
        </p:nvCxnSpPr>
        <p:spPr>
          <a:xfrm flipV="1">
            <a:off x="8005188" y="3163110"/>
            <a:ext cx="572814" cy="184666"/>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0" name="TextBox 59">
            <a:extLst>
              <a:ext uri="{FF2B5EF4-FFF2-40B4-BE49-F238E27FC236}">
                <a16:creationId xmlns:a16="http://schemas.microsoft.com/office/drawing/2014/main" id="{80DCCB9C-C52D-2911-1507-568F305D2422}"/>
              </a:ext>
            </a:extLst>
          </p:cNvPr>
          <p:cNvSpPr txBox="1"/>
          <p:nvPr/>
        </p:nvSpPr>
        <p:spPr>
          <a:xfrm rot="17076583">
            <a:off x="8928666" y="5481375"/>
            <a:ext cx="1145629"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dirty="0"/>
              <a:t>Seat Ring</a:t>
            </a:r>
          </a:p>
        </p:txBody>
      </p:sp>
      <p:sp>
        <p:nvSpPr>
          <p:cNvPr id="61" name="TextBox 60">
            <a:extLst>
              <a:ext uri="{FF2B5EF4-FFF2-40B4-BE49-F238E27FC236}">
                <a16:creationId xmlns:a16="http://schemas.microsoft.com/office/drawing/2014/main" id="{BC259613-1A71-0483-B68A-85103C35D719}"/>
              </a:ext>
            </a:extLst>
          </p:cNvPr>
          <p:cNvSpPr txBox="1"/>
          <p:nvPr/>
        </p:nvSpPr>
        <p:spPr>
          <a:xfrm rot="17121492">
            <a:off x="7967777" y="5348818"/>
            <a:ext cx="1419743"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dirty="0"/>
              <a:t>O-Ring Seal</a:t>
            </a:r>
          </a:p>
        </p:txBody>
      </p:sp>
      <p:sp>
        <p:nvSpPr>
          <p:cNvPr id="66" name="TextBox 65">
            <a:extLst>
              <a:ext uri="{FF2B5EF4-FFF2-40B4-BE49-F238E27FC236}">
                <a16:creationId xmlns:a16="http://schemas.microsoft.com/office/drawing/2014/main" id="{A287AF66-E748-D02E-3570-A23A307C3C02}"/>
              </a:ext>
            </a:extLst>
          </p:cNvPr>
          <p:cNvSpPr txBox="1"/>
          <p:nvPr/>
        </p:nvSpPr>
        <p:spPr>
          <a:xfrm>
            <a:off x="1221712" y="5348818"/>
            <a:ext cx="1145629"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dirty="0"/>
              <a:t>Seat Ring</a:t>
            </a:r>
          </a:p>
        </p:txBody>
      </p:sp>
      <p:cxnSp>
        <p:nvCxnSpPr>
          <p:cNvPr id="67" name="Straight Arrow Connector 66">
            <a:extLst>
              <a:ext uri="{FF2B5EF4-FFF2-40B4-BE49-F238E27FC236}">
                <a16:creationId xmlns:a16="http://schemas.microsoft.com/office/drawing/2014/main" id="{1124746B-57F8-14D5-6578-88EB938A3C62}"/>
              </a:ext>
            </a:extLst>
          </p:cNvPr>
          <p:cNvCxnSpPr>
            <a:cxnSpLocks/>
          </p:cNvCxnSpPr>
          <p:nvPr/>
        </p:nvCxnSpPr>
        <p:spPr>
          <a:xfrm flipV="1">
            <a:off x="2389452" y="5177373"/>
            <a:ext cx="572814" cy="184666"/>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70641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BBC36-EFD9-BF37-6F9A-4E3E9666FD41}"/>
              </a:ext>
            </a:extLst>
          </p:cNvPr>
          <p:cNvSpPr>
            <a:spLocks noGrp="1"/>
          </p:cNvSpPr>
          <p:nvPr>
            <p:ph type="title"/>
          </p:nvPr>
        </p:nvSpPr>
        <p:spPr>
          <a:xfrm>
            <a:off x="677334" y="609600"/>
            <a:ext cx="8596668" cy="885825"/>
          </a:xfrm>
        </p:spPr>
        <p:txBody>
          <a:bodyPr/>
          <a:lstStyle/>
          <a:p>
            <a:r>
              <a:rPr lang="en-US" dirty="0"/>
              <a:t>Single Piston Effect Seats </a:t>
            </a:r>
          </a:p>
        </p:txBody>
      </p:sp>
      <p:sp>
        <p:nvSpPr>
          <p:cNvPr id="3" name="Content Placeholder 2">
            <a:extLst>
              <a:ext uri="{FF2B5EF4-FFF2-40B4-BE49-F238E27FC236}">
                <a16:creationId xmlns:a16="http://schemas.microsoft.com/office/drawing/2014/main" id="{9CE920FC-3F55-AEB0-50C1-B1D0C8959AA9}"/>
              </a:ext>
            </a:extLst>
          </p:cNvPr>
          <p:cNvSpPr>
            <a:spLocks noGrp="1"/>
          </p:cNvSpPr>
          <p:nvPr>
            <p:ph idx="1"/>
          </p:nvPr>
        </p:nvSpPr>
        <p:spPr>
          <a:xfrm>
            <a:off x="677334" y="1333500"/>
            <a:ext cx="8596668" cy="5076825"/>
          </a:xfrm>
        </p:spPr>
        <p:txBody>
          <a:bodyPr>
            <a:normAutofit/>
          </a:bodyPr>
          <a:lstStyle/>
          <a:p>
            <a:r>
              <a:rPr lang="en-US" dirty="0"/>
              <a:t>Seat rings in ball valves move toward or away from the surface of the ball – piston action</a:t>
            </a:r>
          </a:p>
          <a:p>
            <a:r>
              <a:rPr lang="en-US" dirty="0"/>
              <a:t>Two different seat designs: Single Piston Effect and Dual Piston Effect</a:t>
            </a:r>
          </a:p>
          <a:p>
            <a:endParaRPr lang="en-US" dirty="0"/>
          </a:p>
          <a:p>
            <a:pPr marL="0" indent="0">
              <a:buNone/>
            </a:pPr>
            <a:endParaRPr lang="en-US" dirty="0"/>
          </a:p>
          <a:p>
            <a:r>
              <a:rPr lang="en-US" dirty="0"/>
              <a:t>SPE: AKA self-relieving or unidirectional seats </a:t>
            </a:r>
          </a:p>
          <a:p>
            <a:pPr lvl="1"/>
            <a:r>
              <a:rPr lang="en-US" dirty="0"/>
              <a:t>Only seals on the upstream, pressurized side of the valve</a:t>
            </a:r>
          </a:p>
          <a:p>
            <a:pPr lvl="1"/>
            <a:r>
              <a:rPr lang="en-US" dirty="0"/>
              <a:t>Gas pressure from the pipeline can go behind the seat and assist the springs to press the seats against the ball</a:t>
            </a:r>
          </a:p>
          <a:p>
            <a:pPr lvl="1"/>
            <a:r>
              <a:rPr lang="en-US" dirty="0"/>
              <a:t>Any cavity pressure in the valve body can be relieved downstream (work area) once the cavity pressure exceeds the spring pressure in the downstream seat</a:t>
            </a:r>
          </a:p>
          <a:p>
            <a:pPr lvl="1"/>
            <a:r>
              <a:rPr lang="en-US" b="1" u="sng" dirty="0"/>
              <a:t>Not</a:t>
            </a:r>
            <a:r>
              <a:rPr lang="en-US" dirty="0"/>
              <a:t> suitable for hot work with single valve isolation. Requires additional block valve or use of air mover.</a:t>
            </a:r>
          </a:p>
        </p:txBody>
      </p:sp>
    </p:spTree>
    <p:extLst>
      <p:ext uri="{BB962C8B-B14F-4D97-AF65-F5344CB8AC3E}">
        <p14:creationId xmlns:p14="http://schemas.microsoft.com/office/powerpoint/2010/main" val="1246061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613E3-85CA-7D8B-484D-BAA06174DF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EF878B-7DFD-F4B8-994E-FFF6C21583D3}"/>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F7892C9-A0D7-C2B7-B5FA-3F2085334A23}"/>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850955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ECA0E-4422-7199-E927-F8616A87558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01A93F-3A59-2881-D0EC-A9A232984C9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0A31BC4-148A-4941-7CD1-47D2942416F8}"/>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94615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842BE-45B2-3890-8531-E5B96E5E3BFA}"/>
              </a:ext>
            </a:extLst>
          </p:cNvPr>
          <p:cNvSpPr>
            <a:spLocks noGrp="1"/>
          </p:cNvSpPr>
          <p:nvPr>
            <p:ph type="title"/>
          </p:nvPr>
        </p:nvSpPr>
        <p:spPr/>
        <p:txBody>
          <a:bodyPr/>
          <a:lstStyle/>
          <a:p>
            <a:endParaRPr lang="en-US"/>
          </a:p>
        </p:txBody>
      </p:sp>
      <p:pic>
        <p:nvPicPr>
          <p:cNvPr id="4" name="Online Media 3" title="Valve seat options: DPE v SPE">
            <a:hlinkClick r:id="" action="ppaction://media"/>
            <a:extLst>
              <a:ext uri="{FF2B5EF4-FFF2-40B4-BE49-F238E27FC236}">
                <a16:creationId xmlns:a16="http://schemas.microsoft.com/office/drawing/2014/main" id="{76C1470C-9EA8-E6B6-F146-D12A2C491C25}"/>
              </a:ext>
            </a:extLst>
          </p:cNvPr>
          <p:cNvPicPr>
            <a:picLocks noGrp="1" noRot="1" noChangeAspect="1"/>
          </p:cNvPicPr>
          <p:nvPr>
            <p:ph idx="1"/>
            <a:videoFile r:link="rId1"/>
          </p:nvPr>
        </p:nvPicPr>
        <p:blipFill>
          <a:blip r:embed="rId3"/>
          <a:stretch>
            <a:fillRect/>
          </a:stretch>
        </p:blipFill>
        <p:spPr>
          <a:xfrm>
            <a:off x="0" y="-10465"/>
            <a:ext cx="12192000" cy="6882807"/>
          </a:xfrm>
          <a:prstGeom prst="rect">
            <a:avLst/>
          </a:prstGeom>
        </p:spPr>
      </p:pic>
    </p:spTree>
    <p:extLst>
      <p:ext uri="{BB962C8B-B14F-4D97-AF65-F5344CB8AC3E}">
        <p14:creationId xmlns:p14="http://schemas.microsoft.com/office/powerpoint/2010/main" val="295169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56D0F-8533-06EF-EDD5-643E86466E11}"/>
              </a:ext>
            </a:extLst>
          </p:cNvPr>
          <p:cNvSpPr>
            <a:spLocks noGrp="1"/>
          </p:cNvSpPr>
          <p:nvPr>
            <p:ph type="title"/>
          </p:nvPr>
        </p:nvSpPr>
        <p:spPr/>
        <p:txBody>
          <a:bodyPr/>
          <a:lstStyle/>
          <a:p>
            <a:r>
              <a:rPr lang="en-US" dirty="0"/>
              <a:t>Positive Isolation: Single valve with DPE seats and body bleed</a:t>
            </a:r>
          </a:p>
        </p:txBody>
      </p:sp>
      <p:sp>
        <p:nvSpPr>
          <p:cNvPr id="3" name="Content Placeholder 2">
            <a:extLst>
              <a:ext uri="{FF2B5EF4-FFF2-40B4-BE49-F238E27FC236}">
                <a16:creationId xmlns:a16="http://schemas.microsoft.com/office/drawing/2014/main" id="{E58BBFD5-2150-284D-2C39-3A2F89BAF481}"/>
              </a:ext>
            </a:extLst>
          </p:cNvPr>
          <p:cNvSpPr>
            <a:spLocks noGrp="1"/>
          </p:cNvSpPr>
          <p:nvPr>
            <p:ph idx="1"/>
          </p:nvPr>
        </p:nvSpPr>
        <p:spPr/>
        <p:txBody>
          <a:bodyPr>
            <a:normAutofit fontScale="92500" lnSpcReduction="10000"/>
          </a:bodyPr>
          <a:lstStyle/>
          <a:p>
            <a:r>
              <a:rPr lang="en-US" dirty="0"/>
              <a:t>DPE: AKA non-self relieving or bidirectional seats</a:t>
            </a:r>
          </a:p>
          <a:p>
            <a:pPr lvl="1"/>
            <a:r>
              <a:rPr lang="en-US" dirty="0"/>
              <a:t>Seal on both the upstream and downstream seats</a:t>
            </a:r>
          </a:p>
          <a:p>
            <a:pPr lvl="1"/>
            <a:r>
              <a:rPr lang="en-US" dirty="0"/>
              <a:t>Similar to SPE, will use pipeline pressure to push upstream seal against the ball</a:t>
            </a:r>
          </a:p>
          <a:p>
            <a:pPr lvl="1"/>
            <a:r>
              <a:rPr lang="en-US" dirty="0"/>
              <a:t>Additionally, any cavity pressure in the valve body goes behind the downstream seat and assists the downstream seat in sealing against the ball. </a:t>
            </a:r>
          </a:p>
          <a:p>
            <a:pPr lvl="1"/>
            <a:r>
              <a:rPr lang="en-US" dirty="0"/>
              <a:t>Suitable for hot work with single valve isolation, but requires continuous monitoring of the body bleed while work is completed</a:t>
            </a:r>
          </a:p>
          <a:p>
            <a:pPr lvl="1"/>
            <a:endParaRPr lang="en-US" dirty="0"/>
          </a:p>
          <a:p>
            <a:r>
              <a:rPr lang="en-US" dirty="0">
                <a:solidFill>
                  <a:srgbClr val="FF0000"/>
                </a:solidFill>
              </a:rPr>
              <a:t>A trunnion valve will have a body bleed, regardless of seat design. But only DPE valves are allowed for single valve isolation in case the upstream seal leaks more than what the body bleed can vent (especially if a hose is installed to redirect leaking gas away from the work area). With DPE, any accumulating pressure would assist the downstream seat to seal better. </a:t>
            </a:r>
          </a:p>
          <a:p>
            <a:endParaRPr lang="en-US" dirty="0"/>
          </a:p>
        </p:txBody>
      </p:sp>
    </p:spTree>
    <p:extLst>
      <p:ext uri="{BB962C8B-B14F-4D97-AF65-F5344CB8AC3E}">
        <p14:creationId xmlns:p14="http://schemas.microsoft.com/office/powerpoint/2010/main" val="1724714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BA50A-CC36-3E0E-3DDF-A6207AA45C90}"/>
              </a:ext>
            </a:extLst>
          </p:cNvPr>
          <p:cNvSpPr>
            <a:spLocks noGrp="1"/>
          </p:cNvSpPr>
          <p:nvPr>
            <p:ph type="title"/>
          </p:nvPr>
        </p:nvSpPr>
        <p:spPr>
          <a:xfrm>
            <a:off x="677334" y="609600"/>
            <a:ext cx="8596668" cy="800100"/>
          </a:xfrm>
        </p:spPr>
        <p:txBody>
          <a:bodyPr/>
          <a:lstStyle/>
          <a:p>
            <a:r>
              <a:rPr lang="en-US" dirty="0"/>
              <a:t>DBB vs DIB-1 vs DIB-2</a:t>
            </a:r>
          </a:p>
        </p:txBody>
      </p:sp>
      <p:sp>
        <p:nvSpPr>
          <p:cNvPr id="3" name="Content Placeholder 2">
            <a:extLst>
              <a:ext uri="{FF2B5EF4-FFF2-40B4-BE49-F238E27FC236}">
                <a16:creationId xmlns:a16="http://schemas.microsoft.com/office/drawing/2014/main" id="{30E109EA-7055-D29D-7908-5F6A7F4D8ED7}"/>
              </a:ext>
            </a:extLst>
          </p:cNvPr>
          <p:cNvSpPr>
            <a:spLocks noGrp="1"/>
          </p:cNvSpPr>
          <p:nvPr>
            <p:ph idx="1"/>
          </p:nvPr>
        </p:nvSpPr>
        <p:spPr>
          <a:xfrm>
            <a:off x="677334" y="1574801"/>
            <a:ext cx="8596668" cy="4466562"/>
          </a:xfrm>
        </p:spPr>
        <p:txBody>
          <a:bodyPr>
            <a:normAutofit fontScale="92500" lnSpcReduction="20000"/>
          </a:bodyPr>
          <a:lstStyle/>
          <a:p>
            <a:r>
              <a:rPr lang="en-US" dirty="0"/>
              <a:t>Double Block and Bleed</a:t>
            </a:r>
          </a:p>
          <a:p>
            <a:pPr lvl="1"/>
            <a:r>
              <a:rPr lang="en-US" dirty="0"/>
              <a:t>API 6D - One trunnion ball valve with two Single Piston Effect Seats</a:t>
            </a:r>
          </a:p>
          <a:p>
            <a:pPr lvl="2"/>
            <a:r>
              <a:rPr lang="en-US" dirty="0"/>
              <a:t>Not Isolation!</a:t>
            </a:r>
          </a:p>
          <a:p>
            <a:pPr lvl="1"/>
            <a:r>
              <a:rPr lang="en-US" dirty="0"/>
              <a:t> OSHA - two valves of any type with a valve in between to vent</a:t>
            </a:r>
          </a:p>
          <a:p>
            <a:pPr lvl="2"/>
            <a:r>
              <a:rPr lang="en-US" dirty="0"/>
              <a:t>Isolation!</a:t>
            </a:r>
          </a:p>
          <a:p>
            <a:pPr marL="914400" lvl="2" indent="0">
              <a:buNone/>
            </a:pPr>
            <a:endParaRPr lang="en-US" dirty="0"/>
          </a:p>
          <a:p>
            <a:r>
              <a:rPr lang="en-US" dirty="0"/>
              <a:t>Double Isolation and Bleed 1</a:t>
            </a:r>
          </a:p>
          <a:p>
            <a:pPr lvl="1"/>
            <a:r>
              <a:rPr lang="en-US" b="1" dirty="0"/>
              <a:t>One</a:t>
            </a:r>
            <a:r>
              <a:rPr lang="en-US" dirty="0"/>
              <a:t> type of seat, two Dual Piston Effect seats</a:t>
            </a:r>
          </a:p>
          <a:p>
            <a:pPr lvl="1"/>
            <a:r>
              <a:rPr lang="en-US" dirty="0"/>
              <a:t>Bidirectional Isolation - Provides positive isolation in two directions</a:t>
            </a:r>
          </a:p>
          <a:p>
            <a:pPr lvl="1"/>
            <a:r>
              <a:rPr lang="en-US" b="1" i="1" u="sng" dirty="0"/>
              <a:t>DIB-1 – Premium, #1 best way to provide isolation</a:t>
            </a:r>
          </a:p>
          <a:p>
            <a:pPr marL="457200" lvl="1" indent="0">
              <a:buNone/>
            </a:pPr>
            <a:endParaRPr lang="en-US" b="1" i="1" u="sng" dirty="0"/>
          </a:p>
          <a:p>
            <a:r>
              <a:rPr lang="en-US" dirty="0"/>
              <a:t>Double Isolation and Bleed 2</a:t>
            </a:r>
          </a:p>
          <a:p>
            <a:pPr lvl="1"/>
            <a:r>
              <a:rPr lang="en-US" b="1" dirty="0"/>
              <a:t>Two </a:t>
            </a:r>
            <a:r>
              <a:rPr lang="en-US" dirty="0"/>
              <a:t>types of seats, one DPE and one SPE</a:t>
            </a:r>
          </a:p>
          <a:p>
            <a:pPr lvl="1"/>
            <a:r>
              <a:rPr lang="en-US" dirty="0"/>
              <a:t>Unidirectional Isolation – only provides positive isolation when DPE seat is downstream</a:t>
            </a:r>
          </a:p>
        </p:txBody>
      </p:sp>
    </p:spTree>
    <p:extLst>
      <p:ext uri="{BB962C8B-B14F-4D97-AF65-F5344CB8AC3E}">
        <p14:creationId xmlns:p14="http://schemas.microsoft.com/office/powerpoint/2010/main" val="1348221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D0753-9EB6-6985-8C09-0F9A2F24FD4A}"/>
              </a:ext>
            </a:extLst>
          </p:cNvPr>
          <p:cNvSpPr>
            <a:spLocks noGrp="1"/>
          </p:cNvSpPr>
          <p:nvPr>
            <p:ph type="title"/>
          </p:nvPr>
        </p:nvSpPr>
        <p:spPr>
          <a:xfrm rot="16200000" flipV="1">
            <a:off x="7461673" y="2037927"/>
            <a:ext cx="6565053" cy="2895600"/>
          </a:xfrm>
        </p:spPr>
        <p:txBody>
          <a:bodyPr/>
          <a:lstStyle/>
          <a:p>
            <a:r>
              <a:rPr lang="en-US" dirty="0">
                <a:solidFill>
                  <a:schemeClr val="bg1"/>
                </a:solidFill>
              </a:rPr>
              <a:t>API Block, Bleed, and Isolation Definitions</a:t>
            </a:r>
          </a:p>
        </p:txBody>
      </p:sp>
      <p:pic>
        <p:nvPicPr>
          <p:cNvPr id="4" name="Picture 3">
            <a:extLst>
              <a:ext uri="{FF2B5EF4-FFF2-40B4-BE49-F238E27FC236}">
                <a16:creationId xmlns:a16="http://schemas.microsoft.com/office/drawing/2014/main" id="{E573EED2-2CD5-CCFC-9D66-9302E3A5EBCD}"/>
              </a:ext>
            </a:extLst>
          </p:cNvPr>
          <p:cNvPicPr>
            <a:picLocks noChangeAspect="1"/>
          </p:cNvPicPr>
          <p:nvPr/>
        </p:nvPicPr>
        <p:blipFill>
          <a:blip r:embed="rId2"/>
          <a:stretch>
            <a:fillRect/>
          </a:stretch>
        </p:blipFill>
        <p:spPr>
          <a:xfrm>
            <a:off x="395466" y="677676"/>
            <a:ext cx="7988118" cy="3244083"/>
          </a:xfrm>
          <a:prstGeom prst="rect">
            <a:avLst/>
          </a:prstGeom>
        </p:spPr>
      </p:pic>
      <p:pic>
        <p:nvPicPr>
          <p:cNvPr id="7" name="Picture 6">
            <a:extLst>
              <a:ext uri="{FF2B5EF4-FFF2-40B4-BE49-F238E27FC236}">
                <a16:creationId xmlns:a16="http://schemas.microsoft.com/office/drawing/2014/main" id="{D94AF86A-612B-A2E4-F06F-71B03D51323E}"/>
              </a:ext>
            </a:extLst>
          </p:cNvPr>
          <p:cNvPicPr>
            <a:picLocks noChangeAspect="1"/>
          </p:cNvPicPr>
          <p:nvPr/>
        </p:nvPicPr>
        <p:blipFill>
          <a:blip r:embed="rId3"/>
          <a:stretch>
            <a:fillRect/>
          </a:stretch>
        </p:blipFill>
        <p:spPr>
          <a:xfrm>
            <a:off x="1189504" y="4460952"/>
            <a:ext cx="6665747" cy="1942300"/>
          </a:xfrm>
          <a:prstGeom prst="rect">
            <a:avLst/>
          </a:prstGeom>
        </p:spPr>
      </p:pic>
      <p:sp>
        <p:nvSpPr>
          <p:cNvPr id="6" name="TextBox 5">
            <a:extLst>
              <a:ext uri="{FF2B5EF4-FFF2-40B4-BE49-F238E27FC236}">
                <a16:creationId xmlns:a16="http://schemas.microsoft.com/office/drawing/2014/main" id="{0CDEDF9A-154C-D69A-2507-C1AD39515FF1}"/>
              </a:ext>
            </a:extLst>
          </p:cNvPr>
          <p:cNvSpPr txBox="1"/>
          <p:nvPr/>
        </p:nvSpPr>
        <p:spPr>
          <a:xfrm>
            <a:off x="3529446" y="1930385"/>
            <a:ext cx="1488901" cy="369332"/>
          </a:xfrm>
          <a:prstGeom prst="rect">
            <a:avLst/>
          </a:prstGeom>
          <a:noFill/>
        </p:spPr>
        <p:txBody>
          <a:bodyPr wrap="square" rtlCol="0">
            <a:spAutoFit/>
          </a:bodyPr>
          <a:lstStyle/>
          <a:p>
            <a:r>
              <a:rPr lang="en-US" dirty="0">
                <a:solidFill>
                  <a:srgbClr val="002060"/>
                </a:solidFill>
              </a:rPr>
              <a:t>Downstream</a:t>
            </a:r>
          </a:p>
        </p:txBody>
      </p:sp>
      <p:sp>
        <p:nvSpPr>
          <p:cNvPr id="8" name="TextBox 7">
            <a:extLst>
              <a:ext uri="{FF2B5EF4-FFF2-40B4-BE49-F238E27FC236}">
                <a16:creationId xmlns:a16="http://schemas.microsoft.com/office/drawing/2014/main" id="{1DA579A2-9FBF-B270-22E5-BE0D62D6DE65}"/>
              </a:ext>
            </a:extLst>
          </p:cNvPr>
          <p:cNvSpPr txBox="1"/>
          <p:nvPr/>
        </p:nvSpPr>
        <p:spPr>
          <a:xfrm>
            <a:off x="1378528" y="2686783"/>
            <a:ext cx="1488901" cy="369332"/>
          </a:xfrm>
          <a:prstGeom prst="rect">
            <a:avLst/>
          </a:prstGeom>
          <a:noFill/>
        </p:spPr>
        <p:txBody>
          <a:bodyPr wrap="square" rtlCol="0">
            <a:spAutoFit/>
          </a:bodyPr>
          <a:lstStyle/>
          <a:p>
            <a:r>
              <a:rPr lang="en-US" dirty="0">
                <a:solidFill>
                  <a:srgbClr val="002060"/>
                </a:solidFill>
              </a:rPr>
              <a:t>Upstream</a:t>
            </a:r>
          </a:p>
        </p:txBody>
      </p:sp>
      <p:sp>
        <p:nvSpPr>
          <p:cNvPr id="9" name="TextBox 8">
            <a:extLst>
              <a:ext uri="{FF2B5EF4-FFF2-40B4-BE49-F238E27FC236}">
                <a16:creationId xmlns:a16="http://schemas.microsoft.com/office/drawing/2014/main" id="{E1932C3D-38C5-FDC0-944E-C45648DACBEF}"/>
              </a:ext>
            </a:extLst>
          </p:cNvPr>
          <p:cNvSpPr txBox="1"/>
          <p:nvPr/>
        </p:nvSpPr>
        <p:spPr>
          <a:xfrm>
            <a:off x="5773883" y="2686783"/>
            <a:ext cx="1488901" cy="369332"/>
          </a:xfrm>
          <a:prstGeom prst="rect">
            <a:avLst/>
          </a:prstGeom>
          <a:noFill/>
        </p:spPr>
        <p:txBody>
          <a:bodyPr wrap="square" rtlCol="0">
            <a:spAutoFit/>
          </a:bodyPr>
          <a:lstStyle/>
          <a:p>
            <a:r>
              <a:rPr lang="en-US" dirty="0">
                <a:solidFill>
                  <a:srgbClr val="002060"/>
                </a:solidFill>
              </a:rPr>
              <a:t>Upstream</a:t>
            </a:r>
          </a:p>
        </p:txBody>
      </p:sp>
    </p:spTree>
    <p:extLst>
      <p:ext uri="{BB962C8B-B14F-4D97-AF65-F5344CB8AC3E}">
        <p14:creationId xmlns:p14="http://schemas.microsoft.com/office/powerpoint/2010/main" val="815816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9BC6C3-10BC-4083-BE87-AABD3B97F124}"/>
              </a:ext>
            </a:extLst>
          </p:cNvPr>
          <p:cNvPicPr>
            <a:picLocks noChangeAspect="1"/>
          </p:cNvPicPr>
          <p:nvPr/>
        </p:nvPicPr>
        <p:blipFill>
          <a:blip r:embed="rId2"/>
          <a:stretch>
            <a:fillRect/>
          </a:stretch>
        </p:blipFill>
        <p:spPr>
          <a:xfrm>
            <a:off x="538055" y="725041"/>
            <a:ext cx="7996979" cy="5665572"/>
          </a:xfrm>
          <a:prstGeom prst="rect">
            <a:avLst/>
          </a:prstGeom>
        </p:spPr>
      </p:pic>
      <p:sp>
        <p:nvSpPr>
          <p:cNvPr id="8" name="Title 1">
            <a:extLst>
              <a:ext uri="{FF2B5EF4-FFF2-40B4-BE49-F238E27FC236}">
                <a16:creationId xmlns:a16="http://schemas.microsoft.com/office/drawing/2014/main" id="{039686BD-9104-1D7A-8564-F3C5F181FC94}"/>
              </a:ext>
            </a:extLst>
          </p:cNvPr>
          <p:cNvSpPr txBox="1">
            <a:spLocks/>
          </p:cNvSpPr>
          <p:nvPr/>
        </p:nvSpPr>
        <p:spPr>
          <a:xfrm rot="16200000" flipV="1">
            <a:off x="7461673" y="2037927"/>
            <a:ext cx="6565053" cy="28956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solidFill>
                  <a:schemeClr val="bg1"/>
                </a:solidFill>
              </a:rPr>
              <a:t>API Block, Bleed, and Isolation Definitions</a:t>
            </a:r>
            <a:endParaRPr lang="en-US" dirty="0">
              <a:solidFill>
                <a:schemeClr val="bg1"/>
              </a:solidFill>
            </a:endParaRPr>
          </a:p>
        </p:txBody>
      </p:sp>
      <p:sp>
        <p:nvSpPr>
          <p:cNvPr id="9" name="TextBox 8">
            <a:extLst>
              <a:ext uri="{FF2B5EF4-FFF2-40B4-BE49-F238E27FC236}">
                <a16:creationId xmlns:a16="http://schemas.microsoft.com/office/drawing/2014/main" id="{8E10FA14-16CD-F5F5-8078-E6DE3D3485AD}"/>
              </a:ext>
            </a:extLst>
          </p:cNvPr>
          <p:cNvSpPr txBox="1"/>
          <p:nvPr/>
        </p:nvSpPr>
        <p:spPr>
          <a:xfrm>
            <a:off x="7656371" y="2371725"/>
            <a:ext cx="2143125" cy="646331"/>
          </a:xfrm>
          <a:prstGeom prst="rect">
            <a:avLst/>
          </a:prstGeom>
          <a:noFill/>
        </p:spPr>
        <p:txBody>
          <a:bodyPr wrap="square" rtlCol="0">
            <a:spAutoFit/>
          </a:bodyPr>
          <a:lstStyle/>
          <a:p>
            <a:r>
              <a:rPr lang="en-US" dirty="0">
                <a:solidFill>
                  <a:schemeClr val="accent1"/>
                </a:solidFill>
              </a:rPr>
              <a:t>Compare to OSHA’s definition of DBB</a:t>
            </a:r>
          </a:p>
        </p:txBody>
      </p:sp>
      <p:sp>
        <p:nvSpPr>
          <p:cNvPr id="10" name="TextBox 9">
            <a:extLst>
              <a:ext uri="{FF2B5EF4-FFF2-40B4-BE49-F238E27FC236}">
                <a16:creationId xmlns:a16="http://schemas.microsoft.com/office/drawing/2014/main" id="{F729AE31-6E16-5FC3-F559-E93F557D3FCA}"/>
              </a:ext>
            </a:extLst>
          </p:cNvPr>
          <p:cNvSpPr txBox="1"/>
          <p:nvPr/>
        </p:nvSpPr>
        <p:spPr>
          <a:xfrm>
            <a:off x="7283594" y="4664740"/>
            <a:ext cx="2514601" cy="369332"/>
          </a:xfrm>
          <a:prstGeom prst="rect">
            <a:avLst/>
          </a:prstGeom>
          <a:noFill/>
        </p:spPr>
        <p:txBody>
          <a:bodyPr wrap="square" rtlCol="0">
            <a:spAutoFit/>
          </a:bodyPr>
          <a:lstStyle/>
          <a:p>
            <a:r>
              <a:rPr lang="en-US" dirty="0">
                <a:solidFill>
                  <a:schemeClr val="accent1"/>
                </a:solidFill>
              </a:rPr>
              <a:t>Valves with DPE seats</a:t>
            </a:r>
          </a:p>
        </p:txBody>
      </p:sp>
      <p:sp>
        <p:nvSpPr>
          <p:cNvPr id="2" name="TextBox 1">
            <a:extLst>
              <a:ext uri="{FF2B5EF4-FFF2-40B4-BE49-F238E27FC236}">
                <a16:creationId xmlns:a16="http://schemas.microsoft.com/office/drawing/2014/main" id="{2AE82D85-566E-2334-E8DF-379167E1B245}"/>
              </a:ext>
            </a:extLst>
          </p:cNvPr>
          <p:cNvSpPr txBox="1"/>
          <p:nvPr/>
        </p:nvSpPr>
        <p:spPr>
          <a:xfrm>
            <a:off x="6042314" y="2745892"/>
            <a:ext cx="1488901" cy="369332"/>
          </a:xfrm>
          <a:prstGeom prst="rect">
            <a:avLst/>
          </a:prstGeom>
          <a:noFill/>
        </p:spPr>
        <p:txBody>
          <a:bodyPr wrap="square" rtlCol="0">
            <a:spAutoFit/>
          </a:bodyPr>
          <a:lstStyle/>
          <a:p>
            <a:r>
              <a:rPr lang="en-US" dirty="0">
                <a:solidFill>
                  <a:srgbClr val="002060"/>
                </a:solidFill>
              </a:rPr>
              <a:t>Downstream</a:t>
            </a:r>
          </a:p>
        </p:txBody>
      </p:sp>
      <p:sp>
        <p:nvSpPr>
          <p:cNvPr id="3" name="TextBox 2">
            <a:extLst>
              <a:ext uri="{FF2B5EF4-FFF2-40B4-BE49-F238E27FC236}">
                <a16:creationId xmlns:a16="http://schemas.microsoft.com/office/drawing/2014/main" id="{48B6F299-2D72-3E0B-67C3-FF15AB0C3C27}"/>
              </a:ext>
            </a:extLst>
          </p:cNvPr>
          <p:cNvSpPr txBox="1"/>
          <p:nvPr/>
        </p:nvSpPr>
        <p:spPr>
          <a:xfrm>
            <a:off x="1790497" y="2707886"/>
            <a:ext cx="1488901" cy="369332"/>
          </a:xfrm>
          <a:prstGeom prst="rect">
            <a:avLst/>
          </a:prstGeom>
          <a:noFill/>
        </p:spPr>
        <p:txBody>
          <a:bodyPr wrap="square" rtlCol="0">
            <a:spAutoFit/>
          </a:bodyPr>
          <a:lstStyle/>
          <a:p>
            <a:r>
              <a:rPr lang="en-US" dirty="0">
                <a:solidFill>
                  <a:srgbClr val="002060"/>
                </a:solidFill>
              </a:rPr>
              <a:t>Upstream</a:t>
            </a:r>
          </a:p>
        </p:txBody>
      </p:sp>
      <p:sp>
        <p:nvSpPr>
          <p:cNvPr id="4" name="TextBox 3">
            <a:extLst>
              <a:ext uri="{FF2B5EF4-FFF2-40B4-BE49-F238E27FC236}">
                <a16:creationId xmlns:a16="http://schemas.microsoft.com/office/drawing/2014/main" id="{44EBAD60-9710-2D87-DBB2-398138E177DC}"/>
              </a:ext>
            </a:extLst>
          </p:cNvPr>
          <p:cNvSpPr txBox="1"/>
          <p:nvPr/>
        </p:nvSpPr>
        <p:spPr>
          <a:xfrm>
            <a:off x="4299039" y="4780100"/>
            <a:ext cx="1488901" cy="369332"/>
          </a:xfrm>
          <a:prstGeom prst="rect">
            <a:avLst/>
          </a:prstGeom>
          <a:noFill/>
        </p:spPr>
        <p:txBody>
          <a:bodyPr wrap="square" rtlCol="0">
            <a:spAutoFit/>
          </a:bodyPr>
          <a:lstStyle/>
          <a:p>
            <a:r>
              <a:rPr lang="en-US" dirty="0">
                <a:solidFill>
                  <a:srgbClr val="002060"/>
                </a:solidFill>
              </a:rPr>
              <a:t>Downstream</a:t>
            </a:r>
          </a:p>
        </p:txBody>
      </p:sp>
      <p:sp>
        <p:nvSpPr>
          <p:cNvPr id="6" name="TextBox 5">
            <a:extLst>
              <a:ext uri="{FF2B5EF4-FFF2-40B4-BE49-F238E27FC236}">
                <a16:creationId xmlns:a16="http://schemas.microsoft.com/office/drawing/2014/main" id="{E071DDD0-C1BD-6C16-B571-CEEA32EF654C}"/>
              </a:ext>
            </a:extLst>
          </p:cNvPr>
          <p:cNvSpPr txBox="1"/>
          <p:nvPr/>
        </p:nvSpPr>
        <p:spPr>
          <a:xfrm>
            <a:off x="1790497" y="4780100"/>
            <a:ext cx="1488901" cy="369332"/>
          </a:xfrm>
          <a:prstGeom prst="rect">
            <a:avLst/>
          </a:prstGeom>
          <a:noFill/>
        </p:spPr>
        <p:txBody>
          <a:bodyPr wrap="square" rtlCol="0">
            <a:spAutoFit/>
          </a:bodyPr>
          <a:lstStyle/>
          <a:p>
            <a:r>
              <a:rPr lang="en-US" dirty="0">
                <a:solidFill>
                  <a:srgbClr val="002060"/>
                </a:solidFill>
              </a:rPr>
              <a:t>Upstream</a:t>
            </a:r>
          </a:p>
        </p:txBody>
      </p:sp>
    </p:spTree>
    <p:extLst>
      <p:ext uri="{BB962C8B-B14F-4D97-AF65-F5344CB8AC3E}">
        <p14:creationId xmlns:p14="http://schemas.microsoft.com/office/powerpoint/2010/main" val="296432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65B80D-F0F8-2298-1927-79F9EA85B2DF}"/>
              </a:ext>
            </a:extLst>
          </p:cNvPr>
          <p:cNvPicPr>
            <a:picLocks noChangeAspect="1"/>
          </p:cNvPicPr>
          <p:nvPr/>
        </p:nvPicPr>
        <p:blipFill>
          <a:blip r:embed="rId2"/>
          <a:stretch>
            <a:fillRect/>
          </a:stretch>
        </p:blipFill>
        <p:spPr>
          <a:xfrm>
            <a:off x="876300" y="129419"/>
            <a:ext cx="6512855" cy="6728581"/>
          </a:xfrm>
          <a:prstGeom prst="rect">
            <a:avLst/>
          </a:prstGeom>
        </p:spPr>
      </p:pic>
      <p:sp>
        <p:nvSpPr>
          <p:cNvPr id="6" name="TextBox 5">
            <a:extLst>
              <a:ext uri="{FF2B5EF4-FFF2-40B4-BE49-F238E27FC236}">
                <a16:creationId xmlns:a16="http://schemas.microsoft.com/office/drawing/2014/main" id="{417CB7FC-B527-A2A7-1C4B-8076BD36F643}"/>
              </a:ext>
            </a:extLst>
          </p:cNvPr>
          <p:cNvSpPr txBox="1"/>
          <p:nvPr/>
        </p:nvSpPr>
        <p:spPr>
          <a:xfrm>
            <a:off x="7389155" y="3032044"/>
            <a:ext cx="2669245" cy="923330"/>
          </a:xfrm>
          <a:prstGeom prst="rect">
            <a:avLst/>
          </a:prstGeom>
          <a:noFill/>
        </p:spPr>
        <p:txBody>
          <a:bodyPr wrap="square" rtlCol="0">
            <a:spAutoFit/>
          </a:bodyPr>
          <a:lstStyle/>
          <a:p>
            <a:r>
              <a:rPr lang="en-US" dirty="0"/>
              <a:t>Table from API 6D describing isolation valve types</a:t>
            </a:r>
          </a:p>
        </p:txBody>
      </p:sp>
      <p:sp>
        <p:nvSpPr>
          <p:cNvPr id="2" name="Rectangle 1">
            <a:extLst>
              <a:ext uri="{FF2B5EF4-FFF2-40B4-BE49-F238E27FC236}">
                <a16:creationId xmlns:a16="http://schemas.microsoft.com/office/drawing/2014/main" id="{7C1E87ED-A847-7926-65ED-EE9C62FA3201}"/>
              </a:ext>
            </a:extLst>
          </p:cNvPr>
          <p:cNvSpPr/>
          <p:nvPr/>
        </p:nvSpPr>
        <p:spPr>
          <a:xfrm>
            <a:off x="737755" y="5444836"/>
            <a:ext cx="6889172" cy="332509"/>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9948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6685CDA-A122-FF18-B111-5B810AC3A5E5}"/>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3CC5269-7371-183F-431F-1322AB57D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0B6E42AC-E396-4568-5B06-C536EF8D66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3A11889A-079B-84FA-0BB2-E028EECBB3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66BB18A-6772-103B-E04D-744D30B6DED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CC48CDFF-0662-AC7D-CD0A-0DB1E28B3B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Rectangle 25">
              <a:extLst>
                <a:ext uri="{FF2B5EF4-FFF2-40B4-BE49-F238E27FC236}">
                  <a16:creationId xmlns:a16="http://schemas.microsoft.com/office/drawing/2014/main" id="{D01C2DBF-98F9-635E-0C73-4E15B9B06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Isosceles Triangle 42">
              <a:extLst>
                <a:ext uri="{FF2B5EF4-FFF2-40B4-BE49-F238E27FC236}">
                  <a16:creationId xmlns:a16="http://schemas.microsoft.com/office/drawing/2014/main" id="{4F96126F-1A29-3A06-4FFF-13CD2FF325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7">
              <a:extLst>
                <a:ext uri="{FF2B5EF4-FFF2-40B4-BE49-F238E27FC236}">
                  <a16:creationId xmlns:a16="http://schemas.microsoft.com/office/drawing/2014/main" id="{53FBABAB-AB67-BC4B-2B0A-C2EEC40A7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28">
              <a:extLst>
                <a:ext uri="{FF2B5EF4-FFF2-40B4-BE49-F238E27FC236}">
                  <a16:creationId xmlns:a16="http://schemas.microsoft.com/office/drawing/2014/main" id="{5EB8A6A4-831C-8969-305C-8925C02DC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29">
              <a:extLst>
                <a:ext uri="{FF2B5EF4-FFF2-40B4-BE49-F238E27FC236}">
                  <a16:creationId xmlns:a16="http://schemas.microsoft.com/office/drawing/2014/main" id="{68D237BE-5B2F-9574-65BA-57246BF0F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Isosceles Triangle 46">
              <a:extLst>
                <a:ext uri="{FF2B5EF4-FFF2-40B4-BE49-F238E27FC236}">
                  <a16:creationId xmlns:a16="http://schemas.microsoft.com/office/drawing/2014/main" id="{65EDB65E-AAE3-F623-CE20-E79DA785B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Isosceles Triangle 47">
              <a:extLst>
                <a:ext uri="{FF2B5EF4-FFF2-40B4-BE49-F238E27FC236}">
                  <a16:creationId xmlns:a16="http://schemas.microsoft.com/office/drawing/2014/main" id="{E2CF57D9-B3B0-5A70-28B0-F791FC9B3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AE0E4614-14A4-7E37-7776-BDABE2F8E834}"/>
              </a:ext>
            </a:extLst>
          </p:cNvPr>
          <p:cNvSpPr>
            <a:spLocks noGrp="1"/>
          </p:cNvSpPr>
          <p:nvPr>
            <p:ph type="title"/>
          </p:nvPr>
        </p:nvSpPr>
        <p:spPr>
          <a:xfrm>
            <a:off x="220130" y="560960"/>
            <a:ext cx="9021143" cy="1320800"/>
          </a:xfrm>
        </p:spPr>
        <p:txBody>
          <a:bodyPr>
            <a:normAutofit/>
          </a:bodyPr>
          <a:lstStyle/>
          <a:p>
            <a:r>
              <a:rPr lang="en-US" dirty="0"/>
              <a:t>Who’s Responsible</a:t>
            </a:r>
          </a:p>
        </p:txBody>
      </p:sp>
      <p:sp>
        <p:nvSpPr>
          <p:cNvPr id="3" name="Content Placeholder 2">
            <a:extLst>
              <a:ext uri="{FF2B5EF4-FFF2-40B4-BE49-F238E27FC236}">
                <a16:creationId xmlns:a16="http://schemas.microsoft.com/office/drawing/2014/main" id="{6AE05158-CD3F-7E42-603C-A96FB018444A}"/>
              </a:ext>
            </a:extLst>
          </p:cNvPr>
          <p:cNvSpPr>
            <a:spLocks noGrp="1"/>
          </p:cNvSpPr>
          <p:nvPr>
            <p:ph idx="1"/>
          </p:nvPr>
        </p:nvSpPr>
        <p:spPr>
          <a:xfrm>
            <a:off x="677334" y="1468877"/>
            <a:ext cx="8596668" cy="4572485"/>
          </a:xfrm>
        </p:spPr>
        <p:txBody>
          <a:bodyPr>
            <a:normAutofit lnSpcReduction="10000"/>
          </a:bodyPr>
          <a:lstStyle/>
          <a:p>
            <a:r>
              <a:rPr lang="en-US" dirty="0"/>
              <a:t>Engineering Responsibility</a:t>
            </a:r>
          </a:p>
          <a:p>
            <a:pPr lvl="1"/>
            <a:r>
              <a:rPr lang="en-US" dirty="0"/>
              <a:t>Engineers must understand hot work risks and isolation methods</a:t>
            </a:r>
          </a:p>
          <a:p>
            <a:pPr lvl="1"/>
            <a:r>
              <a:rPr lang="en-US" dirty="0"/>
              <a:t>Facility designs must intentionally include: </a:t>
            </a:r>
          </a:p>
          <a:p>
            <a:pPr lvl="2"/>
            <a:r>
              <a:rPr lang="en-US" dirty="0"/>
              <a:t>Practical, effective isolation points</a:t>
            </a:r>
          </a:p>
          <a:p>
            <a:pPr lvl="2"/>
            <a:r>
              <a:rPr lang="en-US" dirty="0"/>
              <a:t>Proper equipment selection and placement</a:t>
            </a:r>
          </a:p>
          <a:p>
            <a:pPr lvl="2"/>
            <a:r>
              <a:rPr lang="en-US" dirty="0"/>
              <a:t>Good designs enable safe work; poor designs force unsafe decisions</a:t>
            </a:r>
          </a:p>
          <a:p>
            <a:r>
              <a:rPr lang="en-US" dirty="0"/>
              <a:t>Field Responsibility</a:t>
            </a:r>
          </a:p>
          <a:p>
            <a:pPr lvl="1"/>
            <a:r>
              <a:rPr lang="en-US" dirty="0"/>
              <a:t>Field personnel must understand equipment capabilities and limitations</a:t>
            </a:r>
          </a:p>
          <a:p>
            <a:pPr lvl="1"/>
            <a:r>
              <a:rPr lang="en-US" dirty="0"/>
              <a:t>Know when positive isolation is required—and when it is not negotiable</a:t>
            </a:r>
          </a:p>
          <a:p>
            <a:pPr lvl="1"/>
            <a:r>
              <a:rPr lang="en-US" dirty="0"/>
              <a:t>Assumptions or shortcuts can place everyone onsite at risk</a:t>
            </a:r>
          </a:p>
          <a:p>
            <a:r>
              <a:rPr lang="en-US" dirty="0"/>
              <a:t>Shared Accountability</a:t>
            </a:r>
          </a:p>
          <a:p>
            <a:pPr lvl="1"/>
            <a:r>
              <a:rPr lang="en-US" dirty="0"/>
              <a:t>Hot work safety depends on informed design and informed execution</a:t>
            </a:r>
          </a:p>
          <a:p>
            <a:pPr lvl="1"/>
            <a:r>
              <a:rPr lang="en-US" dirty="0"/>
              <a:t>Knowledge gaps at any stage undermine even the best procedures</a:t>
            </a:r>
          </a:p>
        </p:txBody>
      </p:sp>
    </p:spTree>
    <p:extLst>
      <p:ext uri="{BB962C8B-B14F-4D97-AF65-F5344CB8AC3E}">
        <p14:creationId xmlns:p14="http://schemas.microsoft.com/office/powerpoint/2010/main" val="3071600765"/>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B083B762-385B-C1FB-8B58-A00FF77457A6}"/>
              </a:ext>
            </a:extLst>
          </p:cNvPr>
          <p:cNvSpPr>
            <a:spLocks noGrp="1"/>
          </p:cNvSpPr>
          <p:nvPr>
            <p:ph type="title"/>
          </p:nvPr>
        </p:nvSpPr>
        <p:spPr>
          <a:xfrm>
            <a:off x="1062846" y="47613"/>
            <a:ext cx="8288032" cy="1096648"/>
          </a:xfrm>
        </p:spPr>
        <p:txBody>
          <a:bodyPr vert="horz" lIns="91440" tIns="45720" rIns="91440" bIns="45720" rtlCol="0" anchor="b">
            <a:normAutofit/>
          </a:bodyPr>
          <a:lstStyle/>
          <a:p>
            <a:r>
              <a:rPr lang="en-US" sz="4800" dirty="0"/>
              <a:t>Valve Seat Marking</a:t>
            </a:r>
          </a:p>
        </p:txBody>
      </p:sp>
      <p:pic>
        <p:nvPicPr>
          <p:cNvPr id="5" name="Content Placeholder 4" descr="A blue pipe with a green label">
            <a:extLst>
              <a:ext uri="{FF2B5EF4-FFF2-40B4-BE49-F238E27FC236}">
                <a16:creationId xmlns:a16="http://schemas.microsoft.com/office/drawing/2014/main" id="{E3005C0F-7E55-A351-C894-C2FE676BF00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8705" t="2536" r="20790"/>
          <a:stretch/>
        </p:blipFill>
        <p:spPr>
          <a:xfrm rot="10800000">
            <a:off x="995621" y="3025314"/>
            <a:ext cx="5772151" cy="3635025"/>
          </a:xfrm>
          <a:prstGeom prst="rect">
            <a:avLst/>
          </a:prstGeom>
        </p:spPr>
      </p:pic>
      <p:pic>
        <p:nvPicPr>
          <p:cNvPr id="3" name="Content Placeholder 4" descr="A blue metal container with silver and blue labels&#10;&#10;AI-generated content may be incorrect.">
            <a:extLst>
              <a:ext uri="{FF2B5EF4-FFF2-40B4-BE49-F238E27FC236}">
                <a16:creationId xmlns:a16="http://schemas.microsoft.com/office/drawing/2014/main" id="{3B2041CD-9832-5241-9893-9A02BACB1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183842" y="858310"/>
            <a:ext cx="6866466" cy="5149849"/>
          </a:xfrm>
          <a:prstGeom prst="rect">
            <a:avLst/>
          </a:prstGeom>
        </p:spPr>
      </p:pic>
      <p:sp>
        <p:nvSpPr>
          <p:cNvPr id="4" name="TextBox 3">
            <a:extLst>
              <a:ext uri="{FF2B5EF4-FFF2-40B4-BE49-F238E27FC236}">
                <a16:creationId xmlns:a16="http://schemas.microsoft.com/office/drawing/2014/main" id="{F486B0E7-8B77-00E1-943B-B2CC61598849}"/>
              </a:ext>
            </a:extLst>
          </p:cNvPr>
          <p:cNvSpPr txBox="1"/>
          <p:nvPr/>
        </p:nvSpPr>
        <p:spPr>
          <a:xfrm>
            <a:off x="727550" y="1250257"/>
            <a:ext cx="6429647" cy="1477328"/>
          </a:xfrm>
          <a:prstGeom prst="rect">
            <a:avLst/>
          </a:prstGeom>
          <a:noFill/>
        </p:spPr>
        <p:txBody>
          <a:bodyPr wrap="square" rtlCol="0">
            <a:spAutoFit/>
          </a:bodyPr>
          <a:lstStyle/>
          <a:p>
            <a:r>
              <a:rPr lang="en-US" dirty="0"/>
              <a:t>API 6D requires seat design to be marked on the valve </a:t>
            </a:r>
          </a:p>
          <a:p>
            <a:pPr marL="742950" lvl="1" indent="-285750">
              <a:buFont typeface="Arial" panose="020B0604020202020204" pitchFamily="34" charset="0"/>
              <a:buChar char="•"/>
            </a:pPr>
            <a:r>
              <a:rPr lang="en-US" dirty="0"/>
              <a:t>Check the nameplate tag for </a:t>
            </a:r>
            <a:r>
              <a:rPr lang="en-US" b="1" dirty="0"/>
              <a:t>DBB, DIB-1, DIB-2</a:t>
            </a:r>
          </a:p>
          <a:p>
            <a:endParaRPr lang="en-US" dirty="0"/>
          </a:p>
          <a:p>
            <a:r>
              <a:rPr lang="en-US" dirty="0"/>
              <a:t>If DPE marking is not visible on the valve, assume seats are SPE and adjust method of positive isolation</a:t>
            </a:r>
          </a:p>
        </p:txBody>
      </p:sp>
      <p:sp>
        <p:nvSpPr>
          <p:cNvPr id="6" name="Rectangle: Rounded Corners 5">
            <a:extLst>
              <a:ext uri="{FF2B5EF4-FFF2-40B4-BE49-F238E27FC236}">
                <a16:creationId xmlns:a16="http://schemas.microsoft.com/office/drawing/2014/main" id="{50CEBC9C-31A0-16F0-822D-15159B8240A4}"/>
              </a:ext>
            </a:extLst>
          </p:cNvPr>
          <p:cNvSpPr/>
          <p:nvPr/>
        </p:nvSpPr>
        <p:spPr>
          <a:xfrm>
            <a:off x="8839393" y="3712845"/>
            <a:ext cx="394142" cy="334328"/>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9347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8C5D4C-6C67-57DD-54DB-210F281E9EE0}"/>
              </a:ext>
            </a:extLst>
          </p:cNvPr>
          <p:cNvSpPr txBox="1">
            <a:spLocks/>
          </p:cNvSpPr>
          <p:nvPr/>
        </p:nvSpPr>
        <p:spPr>
          <a:xfrm>
            <a:off x="217894" y="150471"/>
            <a:ext cx="8288032" cy="1096648"/>
          </a:xfrm>
          <a:prstGeom prst="rect">
            <a:avLst/>
          </a:prstGeom>
        </p:spPr>
        <p:txBody>
          <a:bodyPr vert="horz" lIns="91440" tIns="45720" rIns="91440" bIns="45720" rtlCol="0" anchor="b">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dirty="0"/>
              <a:t>Valve Seat Marking Examples</a:t>
            </a:r>
          </a:p>
        </p:txBody>
      </p:sp>
      <p:pic>
        <p:nvPicPr>
          <p:cNvPr id="6" name="Picture 5">
            <a:extLst>
              <a:ext uri="{FF2B5EF4-FFF2-40B4-BE49-F238E27FC236}">
                <a16:creationId xmlns:a16="http://schemas.microsoft.com/office/drawing/2014/main" id="{2611D244-C84C-BEC7-8ACD-C82EBB7A03E0}"/>
              </a:ext>
            </a:extLst>
          </p:cNvPr>
          <p:cNvPicPr>
            <a:picLocks noChangeAspect="1"/>
          </p:cNvPicPr>
          <p:nvPr/>
        </p:nvPicPr>
        <p:blipFill>
          <a:blip r:embed="rId2">
            <a:extLst>
              <a:ext uri="{28A0092B-C50C-407E-A947-70E740481C1C}">
                <a14:useLocalDpi xmlns:a14="http://schemas.microsoft.com/office/drawing/2010/main" val="0"/>
              </a:ext>
            </a:extLst>
          </a:blip>
          <a:srcRect l="29814" t="1635" r="27275"/>
          <a:stretch>
            <a:fillRect/>
          </a:stretch>
        </p:blipFill>
        <p:spPr>
          <a:xfrm rot="5400000">
            <a:off x="6875277" y="1541277"/>
            <a:ext cx="5231788" cy="5401658"/>
          </a:xfrm>
          <a:prstGeom prst="rect">
            <a:avLst/>
          </a:prstGeom>
        </p:spPr>
      </p:pic>
      <p:sp>
        <p:nvSpPr>
          <p:cNvPr id="8" name="Rectangle: Rounded Corners 7">
            <a:extLst>
              <a:ext uri="{FF2B5EF4-FFF2-40B4-BE49-F238E27FC236}">
                <a16:creationId xmlns:a16="http://schemas.microsoft.com/office/drawing/2014/main" id="{961C22C8-DB0D-120E-5CE1-C465222676A4}"/>
              </a:ext>
            </a:extLst>
          </p:cNvPr>
          <p:cNvSpPr/>
          <p:nvPr/>
        </p:nvSpPr>
        <p:spPr>
          <a:xfrm>
            <a:off x="9936480" y="5623560"/>
            <a:ext cx="441960" cy="365760"/>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70C99C4-C6EF-F26E-3CB4-1F2B841E7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850697" y="1918355"/>
            <a:ext cx="3088948" cy="6790342"/>
          </a:xfrm>
          <a:prstGeom prst="rect">
            <a:avLst/>
          </a:prstGeom>
        </p:spPr>
      </p:pic>
      <p:sp>
        <p:nvSpPr>
          <p:cNvPr id="11" name="Rectangle: Rounded Corners 10">
            <a:extLst>
              <a:ext uri="{FF2B5EF4-FFF2-40B4-BE49-F238E27FC236}">
                <a16:creationId xmlns:a16="http://schemas.microsoft.com/office/drawing/2014/main" id="{5778F372-CE6E-7510-EBEC-5851983140C2}"/>
              </a:ext>
            </a:extLst>
          </p:cNvPr>
          <p:cNvSpPr/>
          <p:nvPr/>
        </p:nvSpPr>
        <p:spPr>
          <a:xfrm>
            <a:off x="3083079" y="5199225"/>
            <a:ext cx="441960" cy="365760"/>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297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3">
            <a:extLst>
              <a:ext uri="{FF2B5EF4-FFF2-40B4-BE49-F238E27FC236}">
                <a16:creationId xmlns:a16="http://schemas.microsoft.com/office/drawing/2014/main" id="{DC9C2778-0F3E-FD8C-8609-7EBB83495032}"/>
              </a:ext>
            </a:extLst>
          </p:cNvPr>
          <p:cNvSpPr txBox="1">
            <a:spLocks noChangeArrowheads="1"/>
          </p:cNvSpPr>
          <p:nvPr/>
        </p:nvSpPr>
        <p:spPr bwMode="auto">
          <a:xfrm>
            <a:off x="533400" y="911224"/>
            <a:ext cx="8948738" cy="769938"/>
          </a:xfrm>
          <a:prstGeom prst="rect">
            <a:avLst/>
          </a:prstGeom>
          <a:noFill/>
          <a:ln>
            <a:noFill/>
          </a:ln>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r>
              <a:rPr lang="en-US" sz="4400" b="1" kern="0" dirty="0">
                <a:solidFill>
                  <a:srgbClr val="000000"/>
                </a:solidFill>
                <a:latin typeface="+mj-lt"/>
                <a:ea typeface="+mj-ea"/>
                <a:cs typeface="+mj-cs"/>
              </a:rPr>
              <a:t>Double Block &amp; Bleed (DBB)</a:t>
            </a:r>
          </a:p>
        </p:txBody>
      </p:sp>
      <p:pic>
        <p:nvPicPr>
          <p:cNvPr id="38919" name="Picture 8">
            <a:extLst>
              <a:ext uri="{FF2B5EF4-FFF2-40B4-BE49-F238E27FC236}">
                <a16:creationId xmlns:a16="http://schemas.microsoft.com/office/drawing/2014/main" id="{176052D7-A9A2-9E39-1D54-BE38BD94B7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3356" y="2068513"/>
            <a:ext cx="421957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20" name="Picture 8">
            <a:extLst>
              <a:ext uri="{FF2B5EF4-FFF2-40B4-BE49-F238E27FC236}">
                <a16:creationId xmlns:a16="http://schemas.microsoft.com/office/drawing/2014/main" id="{5A7CDEAD-3991-D8F5-9C75-C8D4F1D6F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8929" r="-2"/>
          <a:stretch>
            <a:fillRect/>
          </a:stretch>
        </p:blipFill>
        <p:spPr bwMode="auto">
          <a:xfrm>
            <a:off x="4854575" y="2066925"/>
            <a:ext cx="215582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ular Callout 1">
            <a:extLst>
              <a:ext uri="{FF2B5EF4-FFF2-40B4-BE49-F238E27FC236}">
                <a16:creationId xmlns:a16="http://schemas.microsoft.com/office/drawing/2014/main" id="{3DF16BD2-BC21-2A12-BB3B-726DF0BE1A35}"/>
              </a:ext>
            </a:extLst>
          </p:cNvPr>
          <p:cNvSpPr/>
          <p:nvPr/>
        </p:nvSpPr>
        <p:spPr>
          <a:xfrm>
            <a:off x="1962150" y="4857750"/>
            <a:ext cx="2590800" cy="1019175"/>
          </a:xfrm>
          <a:prstGeom prst="wedgeRectCallout">
            <a:avLst>
              <a:gd name="adj1" fmla="val 32108"/>
              <a:gd name="adj2" fmla="val -14061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Unidirectional Seat</a:t>
            </a:r>
          </a:p>
          <a:p>
            <a:pPr algn="ctr" eaLnBrk="1" hangingPunct="1">
              <a:defRPr/>
            </a:pPr>
            <a:r>
              <a:rPr lang="en-US" dirty="0"/>
              <a:t>(Relieving seat)</a:t>
            </a:r>
          </a:p>
          <a:p>
            <a:pPr algn="ctr" eaLnBrk="1" hangingPunct="1">
              <a:defRPr/>
            </a:pPr>
            <a:r>
              <a:rPr lang="en-US" dirty="0"/>
              <a:t>(SPE seat)</a:t>
            </a:r>
          </a:p>
        </p:txBody>
      </p:sp>
      <p:sp>
        <p:nvSpPr>
          <p:cNvPr id="13" name="Rectangular Callout 12">
            <a:extLst>
              <a:ext uri="{FF2B5EF4-FFF2-40B4-BE49-F238E27FC236}">
                <a16:creationId xmlns:a16="http://schemas.microsoft.com/office/drawing/2014/main" id="{2700E1FD-5D9C-0202-DF3E-4CC6DF429E87}"/>
              </a:ext>
            </a:extLst>
          </p:cNvPr>
          <p:cNvSpPr/>
          <p:nvPr/>
        </p:nvSpPr>
        <p:spPr>
          <a:xfrm>
            <a:off x="5248275" y="4857750"/>
            <a:ext cx="2590800" cy="1019175"/>
          </a:xfrm>
          <a:prstGeom prst="wedgeRectCallout">
            <a:avLst>
              <a:gd name="adj1" fmla="val -34860"/>
              <a:gd name="adj2" fmla="val -14447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Unidirectional Seat</a:t>
            </a:r>
          </a:p>
          <a:p>
            <a:pPr algn="ctr" eaLnBrk="1" hangingPunct="1">
              <a:defRPr/>
            </a:pPr>
            <a:r>
              <a:rPr lang="en-US" dirty="0"/>
              <a:t>(Relieving seat)</a:t>
            </a:r>
          </a:p>
          <a:p>
            <a:pPr algn="ctr" eaLnBrk="1" hangingPunct="1">
              <a:defRPr/>
            </a:pPr>
            <a:r>
              <a:rPr lang="en-US" dirty="0"/>
              <a:t>(SPE seat)</a:t>
            </a:r>
          </a:p>
        </p:txBody>
      </p:sp>
      <p:sp>
        <p:nvSpPr>
          <p:cNvPr id="38923" name="TextBox 2">
            <a:extLst>
              <a:ext uri="{FF2B5EF4-FFF2-40B4-BE49-F238E27FC236}">
                <a16:creationId xmlns:a16="http://schemas.microsoft.com/office/drawing/2014/main" id="{91E03925-F27E-ED85-9C33-F6EF6F4BC4F2}"/>
              </a:ext>
            </a:extLst>
          </p:cNvPr>
          <p:cNvSpPr txBox="1">
            <a:spLocks noChangeArrowheads="1"/>
          </p:cNvSpPr>
          <p:nvPr/>
        </p:nvSpPr>
        <p:spPr bwMode="auto">
          <a:xfrm>
            <a:off x="3870721" y="2187786"/>
            <a:ext cx="40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400" b="1" dirty="0">
                <a:solidFill>
                  <a:srgbClr val="0070C0"/>
                </a:solidFill>
              </a:rPr>
              <a:t>A</a:t>
            </a:r>
          </a:p>
        </p:txBody>
      </p:sp>
      <p:sp>
        <p:nvSpPr>
          <p:cNvPr id="38924" name="TextBox 11">
            <a:extLst>
              <a:ext uri="{FF2B5EF4-FFF2-40B4-BE49-F238E27FC236}">
                <a16:creationId xmlns:a16="http://schemas.microsoft.com/office/drawing/2014/main" id="{D28FF5C5-776B-C944-48B3-AA6930D67141}"/>
              </a:ext>
            </a:extLst>
          </p:cNvPr>
          <p:cNvSpPr txBox="1">
            <a:spLocks noChangeArrowheads="1"/>
          </p:cNvSpPr>
          <p:nvPr/>
        </p:nvSpPr>
        <p:spPr bwMode="auto">
          <a:xfrm>
            <a:off x="5406627" y="2187786"/>
            <a:ext cx="40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400" b="1" dirty="0">
                <a:solidFill>
                  <a:srgbClr val="0070C0"/>
                </a:solidFill>
              </a:rPr>
              <a:t>B</a:t>
            </a:r>
          </a:p>
        </p:txBody>
      </p:sp>
      <p:sp>
        <p:nvSpPr>
          <p:cNvPr id="38925" name="Content Placeholder 2">
            <a:extLst>
              <a:ext uri="{FF2B5EF4-FFF2-40B4-BE49-F238E27FC236}">
                <a16:creationId xmlns:a16="http://schemas.microsoft.com/office/drawing/2014/main" id="{69E38A93-8B05-FC34-4778-A2F3539E6AD3}"/>
              </a:ext>
            </a:extLst>
          </p:cNvPr>
          <p:cNvSpPr txBox="1">
            <a:spLocks/>
          </p:cNvSpPr>
          <p:nvPr/>
        </p:nvSpPr>
        <p:spPr bwMode="auto">
          <a:xfrm>
            <a:off x="404415" y="2132435"/>
            <a:ext cx="2363788"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lnSpc>
                <a:spcPct val="90000"/>
              </a:lnSpc>
              <a:spcBef>
                <a:spcPts val="1000"/>
              </a:spcBef>
              <a:buClrTx/>
              <a:buFont typeface="Wingdings" panose="05000000000000000000" pitchFamily="2" charset="2"/>
              <a:buNone/>
            </a:pPr>
            <a:r>
              <a:rPr lang="en-IN" altLang="en-US" sz="1400" b="1" dirty="0">
                <a:solidFill>
                  <a:srgbClr val="FF0000"/>
                </a:solidFill>
                <a:latin typeface="Maiandra GD Demi Bold"/>
                <a:cs typeface="Arial" panose="020B0604020202020204" pitchFamily="34" charset="0"/>
              </a:rPr>
              <a:t>Design: </a:t>
            </a:r>
            <a:r>
              <a:rPr lang="en-IN" altLang="en-US" sz="1400" dirty="0">
                <a:solidFill>
                  <a:srgbClr val="0070C0"/>
                </a:solidFill>
                <a:latin typeface="Maiandra GD Demi Bold"/>
                <a:cs typeface="Arial" panose="020B0604020202020204" pitchFamily="34" charset="0"/>
              </a:rPr>
              <a:t>The DBB Design utilizes 2 single piston effect seats (SPE). The SPE seat is energized by the incoming line pressure and only holds pressure in one direction. The downstream seat is not energized. If excess pressure builds in the ball cavity, it is relieved inside the pipe to the low-pressure side. </a:t>
            </a:r>
          </a:p>
        </p:txBody>
      </p:sp>
      <p:sp>
        <p:nvSpPr>
          <p:cNvPr id="38926" name="Content Placeholder 2">
            <a:extLst>
              <a:ext uri="{FF2B5EF4-FFF2-40B4-BE49-F238E27FC236}">
                <a16:creationId xmlns:a16="http://schemas.microsoft.com/office/drawing/2014/main" id="{B475F03A-DA51-1E1D-B3FF-2859790A2D05}"/>
              </a:ext>
            </a:extLst>
          </p:cNvPr>
          <p:cNvSpPr txBox="1">
            <a:spLocks/>
          </p:cNvSpPr>
          <p:nvPr/>
        </p:nvSpPr>
        <p:spPr bwMode="auto">
          <a:xfrm>
            <a:off x="7008812" y="2197101"/>
            <a:ext cx="22860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ts val="1000"/>
              </a:spcBef>
              <a:buClrTx/>
              <a:buFont typeface="Wingdings" panose="05000000000000000000" pitchFamily="2" charset="2"/>
              <a:buNone/>
            </a:pPr>
            <a:r>
              <a:rPr lang="en-IN" altLang="en-US" sz="1400" b="1" dirty="0">
                <a:solidFill>
                  <a:srgbClr val="FF0000"/>
                </a:solidFill>
                <a:latin typeface="Maiandra GD Demi Bold"/>
                <a:cs typeface="Arial" panose="020B0604020202020204" pitchFamily="34" charset="0"/>
              </a:rPr>
              <a:t>Drawback – </a:t>
            </a:r>
            <a:r>
              <a:rPr lang="en-IN" altLang="en-US" sz="1400" dirty="0">
                <a:solidFill>
                  <a:srgbClr val="0070C0"/>
                </a:solidFill>
                <a:latin typeface="Maiandra GD Demi Bold"/>
                <a:cs typeface="Arial" panose="020B0604020202020204" pitchFamily="34" charset="0"/>
              </a:rPr>
              <a:t>Only one seat is energized during operation. If this seat becomes damaged, it will result in leakage through the valve because the downstream seat is not energized. Cavity relief can occur in either direction, which may not be the desired result for the operator. </a:t>
            </a:r>
          </a:p>
        </p:txBody>
      </p:sp>
    </p:spTree>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3">
            <a:extLst>
              <a:ext uri="{FF2B5EF4-FFF2-40B4-BE49-F238E27FC236}">
                <a16:creationId xmlns:a16="http://schemas.microsoft.com/office/drawing/2014/main" id="{C6FE6BB9-CF3B-E3A7-37DB-F5B97FABC71C}"/>
              </a:ext>
            </a:extLst>
          </p:cNvPr>
          <p:cNvSpPr txBox="1">
            <a:spLocks noChangeArrowheads="1"/>
          </p:cNvSpPr>
          <p:nvPr/>
        </p:nvSpPr>
        <p:spPr bwMode="auto">
          <a:xfrm>
            <a:off x="569119" y="962423"/>
            <a:ext cx="8948738" cy="769938"/>
          </a:xfrm>
          <a:prstGeom prst="rect">
            <a:avLst/>
          </a:prstGeom>
          <a:noFill/>
          <a:ln>
            <a:noFill/>
          </a:ln>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r>
              <a:rPr lang="en-US" sz="4400" b="1" kern="0" dirty="0">
                <a:solidFill>
                  <a:srgbClr val="000000"/>
                </a:solidFill>
                <a:latin typeface="+mj-lt"/>
                <a:ea typeface="+mj-ea"/>
                <a:cs typeface="+mj-cs"/>
              </a:rPr>
              <a:t>Double Isolation &amp; Bleed (DIB-1)</a:t>
            </a:r>
          </a:p>
        </p:txBody>
      </p:sp>
      <p:pic>
        <p:nvPicPr>
          <p:cNvPr id="39943" name="Picture 8">
            <a:extLst>
              <a:ext uri="{FF2B5EF4-FFF2-40B4-BE49-F238E27FC236}">
                <a16:creationId xmlns:a16="http://schemas.microsoft.com/office/drawing/2014/main" id="{5E150C19-EF68-9944-7DD0-EB2DF5C8DD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2" y="2360018"/>
            <a:ext cx="421957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4" name="Picture 8">
            <a:extLst>
              <a:ext uri="{FF2B5EF4-FFF2-40B4-BE49-F238E27FC236}">
                <a16:creationId xmlns:a16="http://schemas.microsoft.com/office/drawing/2014/main" id="{4B467DC9-8CE6-F73A-E1A1-B5ADE5B5D3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8880"/>
          <a:stretch>
            <a:fillRect/>
          </a:stretch>
        </p:blipFill>
        <p:spPr bwMode="auto">
          <a:xfrm>
            <a:off x="2799557" y="2360018"/>
            <a:ext cx="2157412"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ular Callout 10">
            <a:extLst>
              <a:ext uri="{FF2B5EF4-FFF2-40B4-BE49-F238E27FC236}">
                <a16:creationId xmlns:a16="http://schemas.microsoft.com/office/drawing/2014/main" id="{87BDE3A8-952F-3BBF-FC9F-7B05A46DB9E9}"/>
              </a:ext>
            </a:extLst>
          </p:cNvPr>
          <p:cNvSpPr/>
          <p:nvPr/>
        </p:nvSpPr>
        <p:spPr>
          <a:xfrm>
            <a:off x="2000250" y="5224462"/>
            <a:ext cx="2590800" cy="981075"/>
          </a:xfrm>
          <a:prstGeom prst="wedgeRectCallout">
            <a:avLst>
              <a:gd name="adj1" fmla="val 31655"/>
              <a:gd name="adj2" fmla="val -14208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Bidirectional Seat</a:t>
            </a:r>
          </a:p>
          <a:p>
            <a:pPr algn="ctr" eaLnBrk="1" hangingPunct="1">
              <a:defRPr/>
            </a:pPr>
            <a:r>
              <a:rPr lang="en-US" dirty="0"/>
              <a:t>(NON-Relieving seat)</a:t>
            </a:r>
          </a:p>
          <a:p>
            <a:pPr algn="ctr" eaLnBrk="1" hangingPunct="1">
              <a:defRPr/>
            </a:pPr>
            <a:r>
              <a:rPr lang="en-US" dirty="0"/>
              <a:t>(DPE seat)</a:t>
            </a:r>
          </a:p>
        </p:txBody>
      </p:sp>
      <p:sp>
        <p:nvSpPr>
          <p:cNvPr id="12" name="Rectangular Callout 11">
            <a:extLst>
              <a:ext uri="{FF2B5EF4-FFF2-40B4-BE49-F238E27FC236}">
                <a16:creationId xmlns:a16="http://schemas.microsoft.com/office/drawing/2014/main" id="{AEEDAFDB-ED15-BDC7-BA9A-B0BA2B888A29}"/>
              </a:ext>
            </a:extLst>
          </p:cNvPr>
          <p:cNvSpPr/>
          <p:nvPr/>
        </p:nvSpPr>
        <p:spPr>
          <a:xfrm>
            <a:off x="5638800" y="5224462"/>
            <a:ext cx="2590800" cy="942975"/>
          </a:xfrm>
          <a:prstGeom prst="wedgeRectCallout">
            <a:avLst>
              <a:gd name="adj1" fmla="val -34408"/>
              <a:gd name="adj2" fmla="val -15259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Bidirectional Seat</a:t>
            </a:r>
          </a:p>
          <a:p>
            <a:pPr algn="ctr" eaLnBrk="1" hangingPunct="1">
              <a:defRPr/>
            </a:pPr>
            <a:r>
              <a:rPr lang="en-US" dirty="0"/>
              <a:t>(NON-Relieving seat)</a:t>
            </a:r>
          </a:p>
          <a:p>
            <a:pPr algn="ctr" eaLnBrk="1" hangingPunct="1">
              <a:defRPr/>
            </a:pPr>
            <a:r>
              <a:rPr lang="en-US" dirty="0"/>
              <a:t>(DPE seat)</a:t>
            </a:r>
          </a:p>
        </p:txBody>
      </p:sp>
      <p:sp>
        <p:nvSpPr>
          <p:cNvPr id="39947" name="TextBox 12">
            <a:extLst>
              <a:ext uri="{FF2B5EF4-FFF2-40B4-BE49-F238E27FC236}">
                <a16:creationId xmlns:a16="http://schemas.microsoft.com/office/drawing/2014/main" id="{18A4825F-5388-AFCE-3913-E6BBBE825978}"/>
              </a:ext>
            </a:extLst>
          </p:cNvPr>
          <p:cNvSpPr txBox="1">
            <a:spLocks noChangeArrowheads="1"/>
          </p:cNvSpPr>
          <p:nvPr/>
        </p:nvSpPr>
        <p:spPr bwMode="auto">
          <a:xfrm>
            <a:off x="3943350" y="2438400"/>
            <a:ext cx="40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400" b="1" dirty="0">
                <a:solidFill>
                  <a:srgbClr val="0070C0"/>
                </a:solidFill>
              </a:rPr>
              <a:t>A</a:t>
            </a:r>
          </a:p>
        </p:txBody>
      </p:sp>
      <p:sp>
        <p:nvSpPr>
          <p:cNvPr id="39948" name="TextBox 13">
            <a:extLst>
              <a:ext uri="{FF2B5EF4-FFF2-40B4-BE49-F238E27FC236}">
                <a16:creationId xmlns:a16="http://schemas.microsoft.com/office/drawing/2014/main" id="{0AE90C5A-0818-B1DB-256A-027FFFFCAA00}"/>
              </a:ext>
            </a:extLst>
          </p:cNvPr>
          <p:cNvSpPr txBox="1">
            <a:spLocks noChangeArrowheads="1"/>
          </p:cNvSpPr>
          <p:nvPr/>
        </p:nvSpPr>
        <p:spPr bwMode="auto">
          <a:xfrm>
            <a:off x="5848350" y="2438400"/>
            <a:ext cx="40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400" b="1" dirty="0">
                <a:solidFill>
                  <a:srgbClr val="0070C0"/>
                </a:solidFill>
              </a:rPr>
              <a:t>B</a:t>
            </a:r>
          </a:p>
        </p:txBody>
      </p:sp>
      <p:sp>
        <p:nvSpPr>
          <p:cNvPr id="39949" name="Content Placeholder 2">
            <a:extLst>
              <a:ext uri="{FF2B5EF4-FFF2-40B4-BE49-F238E27FC236}">
                <a16:creationId xmlns:a16="http://schemas.microsoft.com/office/drawing/2014/main" id="{593FFA28-236E-A77D-7F77-27499565EB14}"/>
              </a:ext>
            </a:extLst>
          </p:cNvPr>
          <p:cNvSpPr txBox="1">
            <a:spLocks/>
          </p:cNvSpPr>
          <p:nvPr/>
        </p:nvSpPr>
        <p:spPr bwMode="auto">
          <a:xfrm>
            <a:off x="286544" y="2553494"/>
            <a:ext cx="2504282"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lnSpc>
                <a:spcPct val="90000"/>
              </a:lnSpc>
              <a:spcBef>
                <a:spcPts val="1000"/>
              </a:spcBef>
              <a:buClrTx/>
              <a:buFont typeface="Wingdings" panose="05000000000000000000" pitchFamily="2" charset="2"/>
              <a:buNone/>
            </a:pPr>
            <a:r>
              <a:rPr lang="en-IN" altLang="en-US" sz="1400" b="1" dirty="0">
                <a:solidFill>
                  <a:srgbClr val="FF0000"/>
                </a:solidFill>
                <a:latin typeface="Maiandra GD Demi Bold"/>
                <a:cs typeface="Arial" panose="020B0604020202020204" pitchFamily="34" charset="0"/>
              </a:rPr>
              <a:t>Design: </a:t>
            </a:r>
            <a:r>
              <a:rPr lang="en-IN" altLang="en-US" sz="1400" dirty="0">
                <a:solidFill>
                  <a:srgbClr val="0070C0"/>
                </a:solidFill>
                <a:latin typeface="Maiandra GD Demi Bold"/>
                <a:cs typeface="Arial" panose="020B0604020202020204" pitchFamily="34" charset="0"/>
              </a:rPr>
              <a:t>The DIB-1 Design utilizes two double piston effect seats (DPE). The DPE seats are always energized and provides a double seal in both directions. If excess pressure builds in the ball cavity, it must be relieved externally from the valve through a pressure relief system.  </a:t>
            </a:r>
            <a:endParaRPr lang="en-IN" altLang="en-US" sz="1400" b="1" dirty="0">
              <a:solidFill>
                <a:srgbClr val="FF0000"/>
              </a:solidFill>
              <a:latin typeface="Maiandra GD Demi Bold"/>
              <a:cs typeface="Arial" panose="020B0604020202020204" pitchFamily="34" charset="0"/>
            </a:endParaRPr>
          </a:p>
          <a:p>
            <a:pPr eaLnBrk="1" hangingPunct="1">
              <a:lnSpc>
                <a:spcPct val="90000"/>
              </a:lnSpc>
              <a:spcBef>
                <a:spcPts val="1000"/>
              </a:spcBef>
              <a:buClrTx/>
              <a:buFont typeface="Wingdings" panose="05000000000000000000" pitchFamily="2" charset="2"/>
              <a:buNone/>
            </a:pPr>
            <a:r>
              <a:rPr lang="en-IN" altLang="en-US" sz="1400" dirty="0">
                <a:solidFill>
                  <a:srgbClr val="0070C0"/>
                </a:solidFill>
                <a:latin typeface="Maiandra GD Demi Bold"/>
                <a:cs typeface="Arial" panose="020B0604020202020204" pitchFamily="34" charset="0"/>
              </a:rPr>
              <a:t> </a:t>
            </a:r>
          </a:p>
        </p:txBody>
      </p:sp>
      <p:sp>
        <p:nvSpPr>
          <p:cNvPr id="39950" name="Content Placeholder 2">
            <a:extLst>
              <a:ext uri="{FF2B5EF4-FFF2-40B4-BE49-F238E27FC236}">
                <a16:creationId xmlns:a16="http://schemas.microsoft.com/office/drawing/2014/main" id="{F77E17E5-DC66-15B2-AC78-DAB8B7958FC1}"/>
              </a:ext>
            </a:extLst>
          </p:cNvPr>
          <p:cNvSpPr txBox="1">
            <a:spLocks/>
          </p:cNvSpPr>
          <p:nvPr/>
        </p:nvSpPr>
        <p:spPr bwMode="auto">
          <a:xfrm>
            <a:off x="7343775" y="2437806"/>
            <a:ext cx="228123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ts val="1000"/>
              </a:spcBef>
              <a:buClrTx/>
              <a:buFont typeface="Wingdings" panose="05000000000000000000" pitchFamily="2" charset="2"/>
              <a:buNone/>
            </a:pPr>
            <a:r>
              <a:rPr lang="en-IN" altLang="en-US" sz="1400" b="1" dirty="0">
                <a:solidFill>
                  <a:srgbClr val="FF0000"/>
                </a:solidFill>
                <a:latin typeface="Maiandra GD Demi Bold"/>
                <a:cs typeface="Arial" panose="020B0604020202020204" pitchFamily="34" charset="0"/>
              </a:rPr>
              <a:t>Drawback – </a:t>
            </a:r>
            <a:r>
              <a:rPr lang="en-IN" altLang="en-US" sz="1400" dirty="0">
                <a:solidFill>
                  <a:srgbClr val="0070C0"/>
                </a:solidFill>
                <a:latin typeface="Maiandra GD Demi Bold"/>
                <a:cs typeface="Arial" panose="020B0604020202020204" pitchFamily="34" charset="0"/>
              </a:rPr>
              <a:t>This design does not relieve excess pressure within the ball cavity inside the pipeline. An auxiliary system must be utilized to relieve pressure outside the valve, typically through a pressure relief valve mounted in the vent connection.  </a:t>
            </a:r>
          </a:p>
        </p:txBody>
      </p:sp>
    </p:spTree>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3">
            <a:extLst>
              <a:ext uri="{FF2B5EF4-FFF2-40B4-BE49-F238E27FC236}">
                <a16:creationId xmlns:a16="http://schemas.microsoft.com/office/drawing/2014/main" id="{952E4E3C-E1F1-3CC7-5C69-627E2C271F6D}"/>
              </a:ext>
            </a:extLst>
          </p:cNvPr>
          <p:cNvSpPr txBox="1">
            <a:spLocks noChangeArrowheads="1"/>
          </p:cNvSpPr>
          <p:nvPr/>
        </p:nvSpPr>
        <p:spPr bwMode="auto">
          <a:xfrm>
            <a:off x="385762" y="762000"/>
            <a:ext cx="8948738" cy="769938"/>
          </a:xfrm>
          <a:prstGeom prst="rect">
            <a:avLst/>
          </a:prstGeom>
          <a:noFill/>
          <a:ln>
            <a:noFill/>
          </a:ln>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r>
              <a:rPr lang="en-US" sz="4400" b="1" kern="0" dirty="0">
                <a:solidFill>
                  <a:srgbClr val="000000"/>
                </a:solidFill>
                <a:latin typeface="+mj-lt"/>
                <a:ea typeface="+mj-ea"/>
                <a:cs typeface="+mj-cs"/>
              </a:rPr>
              <a:t>Double Isolation &amp; Bleed (DIB-2)</a:t>
            </a:r>
          </a:p>
        </p:txBody>
      </p:sp>
      <p:pic>
        <p:nvPicPr>
          <p:cNvPr id="40967" name="Picture 8">
            <a:extLst>
              <a:ext uri="{FF2B5EF4-FFF2-40B4-BE49-F238E27FC236}">
                <a16:creationId xmlns:a16="http://schemas.microsoft.com/office/drawing/2014/main" id="{5DC1D278-12F7-B74F-428B-CE70B14BBD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1672" y="1932102"/>
            <a:ext cx="421957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ular Callout 8">
            <a:extLst>
              <a:ext uri="{FF2B5EF4-FFF2-40B4-BE49-F238E27FC236}">
                <a16:creationId xmlns:a16="http://schemas.microsoft.com/office/drawing/2014/main" id="{18F9408A-E52D-32F9-A97C-113B585D7A90}"/>
              </a:ext>
            </a:extLst>
          </p:cNvPr>
          <p:cNvSpPr/>
          <p:nvPr/>
        </p:nvSpPr>
        <p:spPr>
          <a:xfrm>
            <a:off x="2238375" y="4772574"/>
            <a:ext cx="2590800" cy="942975"/>
          </a:xfrm>
          <a:prstGeom prst="wedgeRectCallout">
            <a:avLst>
              <a:gd name="adj1" fmla="val 33012"/>
              <a:gd name="adj2" fmla="val -1510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Unidirectional Seat</a:t>
            </a:r>
          </a:p>
          <a:p>
            <a:pPr algn="ctr" eaLnBrk="1" hangingPunct="1">
              <a:defRPr/>
            </a:pPr>
            <a:r>
              <a:rPr lang="en-US" dirty="0"/>
              <a:t>(Relieving seat)</a:t>
            </a:r>
          </a:p>
          <a:p>
            <a:pPr algn="ctr" eaLnBrk="1" hangingPunct="1">
              <a:defRPr/>
            </a:pPr>
            <a:r>
              <a:rPr lang="en-US" dirty="0"/>
              <a:t>(SPE seat)</a:t>
            </a:r>
          </a:p>
        </p:txBody>
      </p:sp>
      <p:sp>
        <p:nvSpPr>
          <p:cNvPr id="11" name="Rectangular Callout 10">
            <a:extLst>
              <a:ext uri="{FF2B5EF4-FFF2-40B4-BE49-F238E27FC236}">
                <a16:creationId xmlns:a16="http://schemas.microsoft.com/office/drawing/2014/main" id="{47C6CF50-CAE4-D330-43BE-2A9D1AFAFD48}"/>
              </a:ext>
            </a:extLst>
          </p:cNvPr>
          <p:cNvSpPr/>
          <p:nvPr/>
        </p:nvSpPr>
        <p:spPr>
          <a:xfrm>
            <a:off x="5514975" y="4772574"/>
            <a:ext cx="2590800" cy="942975"/>
          </a:xfrm>
          <a:prstGeom prst="wedgeRectCallout">
            <a:avLst>
              <a:gd name="adj1" fmla="val -34860"/>
              <a:gd name="adj2" fmla="val -14887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Bidirectional Seat</a:t>
            </a:r>
          </a:p>
          <a:p>
            <a:pPr algn="ctr" eaLnBrk="1" hangingPunct="1">
              <a:defRPr/>
            </a:pPr>
            <a:r>
              <a:rPr lang="en-US" dirty="0"/>
              <a:t>(NON-Relieving seat)</a:t>
            </a:r>
          </a:p>
          <a:p>
            <a:pPr algn="ctr" eaLnBrk="1" hangingPunct="1">
              <a:defRPr/>
            </a:pPr>
            <a:r>
              <a:rPr lang="en-US" dirty="0"/>
              <a:t>(DPE seat)</a:t>
            </a:r>
          </a:p>
        </p:txBody>
      </p:sp>
      <p:sp>
        <p:nvSpPr>
          <p:cNvPr id="40970" name="TextBox 9">
            <a:extLst>
              <a:ext uri="{FF2B5EF4-FFF2-40B4-BE49-F238E27FC236}">
                <a16:creationId xmlns:a16="http://schemas.microsoft.com/office/drawing/2014/main" id="{C248EE3C-FE71-8A0C-0876-891EE1058C78}"/>
              </a:ext>
            </a:extLst>
          </p:cNvPr>
          <p:cNvSpPr txBox="1">
            <a:spLocks noChangeArrowheads="1"/>
          </p:cNvSpPr>
          <p:nvPr/>
        </p:nvSpPr>
        <p:spPr bwMode="auto">
          <a:xfrm>
            <a:off x="4210050" y="2057949"/>
            <a:ext cx="40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400" b="1">
                <a:solidFill>
                  <a:srgbClr val="0070C0"/>
                </a:solidFill>
              </a:rPr>
              <a:t>A</a:t>
            </a:r>
          </a:p>
        </p:txBody>
      </p:sp>
      <p:sp>
        <p:nvSpPr>
          <p:cNvPr id="40971" name="TextBox 11">
            <a:extLst>
              <a:ext uri="{FF2B5EF4-FFF2-40B4-BE49-F238E27FC236}">
                <a16:creationId xmlns:a16="http://schemas.microsoft.com/office/drawing/2014/main" id="{92D87348-C5E6-D0AF-33BC-690988B67147}"/>
              </a:ext>
            </a:extLst>
          </p:cNvPr>
          <p:cNvSpPr txBox="1">
            <a:spLocks noChangeArrowheads="1"/>
          </p:cNvSpPr>
          <p:nvPr/>
        </p:nvSpPr>
        <p:spPr bwMode="auto">
          <a:xfrm>
            <a:off x="5734050" y="2057949"/>
            <a:ext cx="40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400" b="1">
                <a:solidFill>
                  <a:srgbClr val="0070C0"/>
                </a:solidFill>
              </a:rPr>
              <a:t>B</a:t>
            </a:r>
          </a:p>
        </p:txBody>
      </p:sp>
      <p:sp>
        <p:nvSpPr>
          <p:cNvPr id="40972" name="Content Placeholder 2">
            <a:extLst>
              <a:ext uri="{FF2B5EF4-FFF2-40B4-BE49-F238E27FC236}">
                <a16:creationId xmlns:a16="http://schemas.microsoft.com/office/drawing/2014/main" id="{EB0C9B67-928C-9D47-2EA1-0A8DEE546BB1}"/>
              </a:ext>
            </a:extLst>
          </p:cNvPr>
          <p:cNvSpPr txBox="1">
            <a:spLocks/>
          </p:cNvSpPr>
          <p:nvPr/>
        </p:nvSpPr>
        <p:spPr bwMode="auto">
          <a:xfrm>
            <a:off x="714375" y="1973812"/>
            <a:ext cx="22860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ts val="1000"/>
              </a:spcBef>
              <a:buClrTx/>
              <a:buFont typeface="Wingdings" panose="05000000000000000000" pitchFamily="2" charset="2"/>
              <a:buNone/>
            </a:pPr>
            <a:r>
              <a:rPr lang="en-IN" altLang="en-US" sz="1400" b="1" dirty="0">
                <a:solidFill>
                  <a:srgbClr val="FF0000"/>
                </a:solidFill>
                <a:latin typeface="Maiandra GD Demi Bold"/>
                <a:cs typeface="Arial" panose="020B0604020202020204" pitchFamily="34" charset="0"/>
              </a:rPr>
              <a:t>Design: </a:t>
            </a:r>
            <a:r>
              <a:rPr lang="en-IN" altLang="en-US" sz="1400" dirty="0">
                <a:solidFill>
                  <a:srgbClr val="0070C0"/>
                </a:solidFill>
                <a:latin typeface="Maiandra GD Demi Bold"/>
                <a:cs typeface="Arial" panose="020B0604020202020204" pitchFamily="34" charset="0"/>
              </a:rPr>
              <a:t>The DIB-2 Design utilizes one SPE seat and one DPE seat. The SPE seat is energized by the upstream pressure and the DPE seat is always energized by the seal so the valve has double sealing. If excess pressure builds in the ball cavity, it will relieve internally in the pipeline to the SPE side of the valve.  </a:t>
            </a:r>
            <a:endParaRPr lang="en-IN" altLang="en-US" sz="1400" b="1" dirty="0">
              <a:solidFill>
                <a:srgbClr val="FF0000"/>
              </a:solidFill>
              <a:latin typeface="Maiandra GD Demi Bold"/>
              <a:cs typeface="Arial" panose="020B0604020202020204" pitchFamily="34" charset="0"/>
            </a:endParaRPr>
          </a:p>
          <a:p>
            <a:pPr eaLnBrk="1" hangingPunct="1">
              <a:lnSpc>
                <a:spcPct val="90000"/>
              </a:lnSpc>
              <a:spcBef>
                <a:spcPts val="1000"/>
              </a:spcBef>
              <a:buClrTx/>
              <a:buFont typeface="Wingdings" panose="05000000000000000000" pitchFamily="2" charset="2"/>
              <a:buNone/>
            </a:pPr>
            <a:r>
              <a:rPr lang="en-IN" altLang="en-US" sz="1400" dirty="0">
                <a:solidFill>
                  <a:srgbClr val="0070C0"/>
                </a:solidFill>
                <a:latin typeface="Maiandra GD Demi Bold"/>
                <a:cs typeface="Arial" panose="020B0604020202020204" pitchFamily="34" charset="0"/>
              </a:rPr>
              <a:t> </a:t>
            </a:r>
          </a:p>
        </p:txBody>
      </p:sp>
      <p:sp>
        <p:nvSpPr>
          <p:cNvPr id="40973" name="Content Placeholder 2">
            <a:extLst>
              <a:ext uri="{FF2B5EF4-FFF2-40B4-BE49-F238E27FC236}">
                <a16:creationId xmlns:a16="http://schemas.microsoft.com/office/drawing/2014/main" id="{B67D2D00-F1E8-9355-FC99-52E0A04B6E51}"/>
              </a:ext>
            </a:extLst>
          </p:cNvPr>
          <p:cNvSpPr txBox="1">
            <a:spLocks/>
          </p:cNvSpPr>
          <p:nvPr/>
        </p:nvSpPr>
        <p:spPr bwMode="auto">
          <a:xfrm>
            <a:off x="7267575" y="1973812"/>
            <a:ext cx="23622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lr>
                <a:schemeClr val="accent1"/>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1"/>
              </a:buClr>
              <a:buChar char="•"/>
              <a:defRPr sz="2800">
                <a:solidFill>
                  <a:schemeClr val="tx1"/>
                </a:solidFill>
                <a:latin typeface="Arial" panose="020B0604020202020204" pitchFamily="34" charset="0"/>
              </a:defRPr>
            </a:lvl2pPr>
            <a:lvl3pPr marL="1143000" indent="-228600">
              <a:spcBef>
                <a:spcPct val="20000"/>
              </a:spcBef>
              <a:buClr>
                <a:schemeClr val="accent1"/>
              </a:buClr>
              <a:buChar char="–"/>
              <a:defRPr sz="24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ts val="1000"/>
              </a:spcBef>
              <a:buClrTx/>
              <a:buFont typeface="Wingdings" panose="05000000000000000000" pitchFamily="2" charset="2"/>
              <a:buNone/>
            </a:pPr>
            <a:r>
              <a:rPr lang="en-IN" altLang="en-US" sz="1400" b="1">
                <a:solidFill>
                  <a:srgbClr val="FF0000"/>
                </a:solidFill>
                <a:latin typeface="Maiandra GD Demi Bold"/>
                <a:cs typeface="Arial" panose="020B0604020202020204" pitchFamily="34" charset="0"/>
              </a:rPr>
              <a:t>Advantage – </a:t>
            </a:r>
            <a:r>
              <a:rPr lang="en-IN" altLang="en-US" sz="1400">
                <a:solidFill>
                  <a:srgbClr val="0070C0"/>
                </a:solidFill>
                <a:latin typeface="Maiandra GD Demi Bold"/>
                <a:cs typeface="Arial" panose="020B0604020202020204" pitchFamily="34" charset="0"/>
              </a:rPr>
              <a:t>This design provides the double sealing benefit of the DIB-1 design with the internal cavity relief benefit of the DBB design which insures any pressure relief happens within the piping and does not require an auxiliary system to relieve pressure inside the valve.   </a:t>
            </a:r>
          </a:p>
        </p:txBody>
      </p:sp>
    </p:spTree>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Isosceles Triangle 3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48DA670-5FAB-8906-2500-1FDB8FF5B0B7}"/>
              </a:ext>
            </a:extLst>
          </p:cNvPr>
          <p:cNvSpPr>
            <a:spLocks noGrp="1"/>
          </p:cNvSpPr>
          <p:nvPr>
            <p:ph type="title"/>
          </p:nvPr>
        </p:nvSpPr>
        <p:spPr>
          <a:xfrm>
            <a:off x="685681" y="207546"/>
            <a:ext cx="4203045" cy="1375608"/>
          </a:xfrm>
        </p:spPr>
        <p:txBody>
          <a:bodyPr anchor="ctr">
            <a:normAutofit/>
          </a:bodyPr>
          <a:lstStyle/>
          <a:p>
            <a:r>
              <a:rPr lang="en-US" dirty="0">
                <a:solidFill>
                  <a:schemeClr val="bg1"/>
                </a:solidFill>
              </a:rPr>
              <a:t>Body Bleed mods</a:t>
            </a:r>
          </a:p>
        </p:txBody>
      </p:sp>
      <p:sp>
        <p:nvSpPr>
          <p:cNvPr id="35" name="Content Placeholder 8">
            <a:extLst>
              <a:ext uri="{FF2B5EF4-FFF2-40B4-BE49-F238E27FC236}">
                <a16:creationId xmlns:a16="http://schemas.microsoft.com/office/drawing/2014/main" id="{5BD7C526-2FF1-236B-02E7-B2848C944D14}"/>
              </a:ext>
            </a:extLst>
          </p:cNvPr>
          <p:cNvSpPr>
            <a:spLocks noGrp="1"/>
          </p:cNvSpPr>
          <p:nvPr>
            <p:ph idx="1"/>
          </p:nvPr>
        </p:nvSpPr>
        <p:spPr>
          <a:xfrm>
            <a:off x="228600" y="1337095"/>
            <a:ext cx="4660126" cy="5313360"/>
          </a:xfrm>
        </p:spPr>
        <p:txBody>
          <a:bodyPr>
            <a:normAutofit/>
          </a:bodyPr>
          <a:lstStyle/>
          <a:p>
            <a:r>
              <a:rPr lang="en-US" dirty="0">
                <a:solidFill>
                  <a:schemeClr val="bg1"/>
                </a:solidFill>
              </a:rPr>
              <a:t>Body relief: API 6D requires DPE valves be shipped with cavity relief valve in case valve is used in liquid service</a:t>
            </a:r>
          </a:p>
          <a:p>
            <a:pPr lvl="1"/>
            <a:r>
              <a:rPr lang="en-US" dirty="0">
                <a:solidFill>
                  <a:schemeClr val="bg1"/>
                </a:solidFill>
              </a:rPr>
              <a:t>API 6D does NOT require the relief valve be installed in gas service</a:t>
            </a:r>
          </a:p>
          <a:p>
            <a:pPr lvl="1"/>
            <a:r>
              <a:rPr lang="en-US" dirty="0">
                <a:solidFill>
                  <a:schemeClr val="bg1"/>
                </a:solidFill>
              </a:rPr>
              <a:t>Recommendation: remove relief valve and install needle valve</a:t>
            </a:r>
          </a:p>
          <a:p>
            <a:endParaRPr lang="en-US" dirty="0">
              <a:solidFill>
                <a:schemeClr val="bg1"/>
              </a:solidFill>
            </a:endParaRPr>
          </a:p>
          <a:p>
            <a:r>
              <a:rPr lang="en-US" dirty="0">
                <a:solidFill>
                  <a:schemeClr val="bg1"/>
                </a:solidFill>
              </a:rPr>
              <a:t>Body Bleed: some valves are shipped with plugs or body bleed fittings. </a:t>
            </a:r>
          </a:p>
          <a:p>
            <a:pPr lvl="1"/>
            <a:r>
              <a:rPr lang="en-US" dirty="0">
                <a:solidFill>
                  <a:schemeClr val="bg1"/>
                </a:solidFill>
              </a:rPr>
              <a:t>Recommendation: remove body bleed fitting and install ball valve of same diameter as the body bleed</a:t>
            </a:r>
          </a:p>
        </p:txBody>
      </p:sp>
      <p:sp>
        <p:nvSpPr>
          <p:cNvPr id="36" name="Isosceles Triangle 3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4" name="Picture 3" descr="A close-up of a white pipe&#10;&#10;AI-generated content may be incorrect.">
            <a:extLst>
              <a:ext uri="{FF2B5EF4-FFF2-40B4-BE49-F238E27FC236}">
                <a16:creationId xmlns:a16="http://schemas.microsoft.com/office/drawing/2014/main" id="{08396957-28AD-F5CF-B2E4-C561B7CEF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534" y="0"/>
            <a:ext cx="5143500" cy="6858000"/>
          </a:xfrm>
          <a:prstGeom prst="rect">
            <a:avLst/>
          </a:prstGeom>
        </p:spPr>
      </p:pic>
      <p:sp>
        <p:nvSpPr>
          <p:cNvPr id="6" name="Oval 5">
            <a:extLst>
              <a:ext uri="{FF2B5EF4-FFF2-40B4-BE49-F238E27FC236}">
                <a16:creationId xmlns:a16="http://schemas.microsoft.com/office/drawing/2014/main" id="{9139C42D-AFBA-2A50-D819-6BF59904EF51}"/>
              </a:ext>
            </a:extLst>
          </p:cNvPr>
          <p:cNvSpPr/>
          <p:nvPr/>
        </p:nvSpPr>
        <p:spPr>
          <a:xfrm>
            <a:off x="8220975" y="2907102"/>
            <a:ext cx="870678" cy="521898"/>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C35110E-FAE8-F38F-088B-02DAB411A1A8}"/>
              </a:ext>
            </a:extLst>
          </p:cNvPr>
          <p:cNvSpPr/>
          <p:nvPr/>
        </p:nvSpPr>
        <p:spPr>
          <a:xfrm>
            <a:off x="8449573" y="5089584"/>
            <a:ext cx="1177505" cy="595223"/>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9300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0" name="Rectangle 19">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3" name="Straight Connector 22">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Isosceles Triangle 29">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C99D3E37-41FB-5BE3-4F57-4AFC2D46C820}"/>
              </a:ext>
            </a:extLst>
          </p:cNvPr>
          <p:cNvSpPr>
            <a:spLocks noGrp="1"/>
          </p:cNvSpPr>
          <p:nvPr>
            <p:ph type="title"/>
          </p:nvPr>
        </p:nvSpPr>
        <p:spPr>
          <a:xfrm>
            <a:off x="2512959" y="6119607"/>
            <a:ext cx="4998155" cy="597831"/>
          </a:xfrm>
        </p:spPr>
        <p:txBody>
          <a:bodyPr vert="horz" lIns="91440" tIns="45720" rIns="91440" bIns="45720" rtlCol="0" anchor="b">
            <a:normAutofit/>
          </a:bodyPr>
          <a:lstStyle/>
          <a:p>
            <a:pPr algn="r"/>
            <a:r>
              <a:rPr lang="en-US" sz="1200" dirty="0"/>
              <a:t>Thanks for listening to my TED talk</a:t>
            </a:r>
          </a:p>
        </p:txBody>
      </p:sp>
      <p:sp>
        <p:nvSpPr>
          <p:cNvPr id="4" name="Title 1">
            <a:extLst>
              <a:ext uri="{FF2B5EF4-FFF2-40B4-BE49-F238E27FC236}">
                <a16:creationId xmlns:a16="http://schemas.microsoft.com/office/drawing/2014/main" id="{6B3503D4-804B-CD3E-BD36-90914AB12DB3}"/>
              </a:ext>
            </a:extLst>
          </p:cNvPr>
          <p:cNvSpPr txBox="1">
            <a:spLocks/>
          </p:cNvSpPr>
          <p:nvPr/>
        </p:nvSpPr>
        <p:spPr>
          <a:xfrm>
            <a:off x="1259046" y="1084992"/>
            <a:ext cx="7766936" cy="1646302"/>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5400" dirty="0"/>
              <a:t>Questions?</a:t>
            </a:r>
          </a:p>
        </p:txBody>
      </p:sp>
    </p:spTree>
    <p:extLst>
      <p:ext uri="{BB962C8B-B14F-4D97-AF65-F5344CB8AC3E}">
        <p14:creationId xmlns:p14="http://schemas.microsoft.com/office/powerpoint/2010/main" val="21862420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968275"/>
    </mc:Choice>
    <mc:Fallback xmlns="">
      <p:transition spd="slow" advTm="296827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5186-87AC-DBFC-BAC3-9F8880C112AE}"/>
              </a:ext>
            </a:extLst>
          </p:cNvPr>
          <p:cNvSpPr>
            <a:spLocks noGrp="1"/>
          </p:cNvSpPr>
          <p:nvPr>
            <p:ph type="title"/>
          </p:nvPr>
        </p:nvSpPr>
        <p:spPr>
          <a:xfrm>
            <a:off x="677334" y="355600"/>
            <a:ext cx="8596668" cy="1320800"/>
          </a:xfrm>
        </p:spPr>
        <p:txBody>
          <a:bodyPr/>
          <a:lstStyle/>
          <a:p>
            <a:r>
              <a:rPr lang="en-US" dirty="0"/>
              <a:t>Prevention of Accidental Ignition</a:t>
            </a:r>
          </a:p>
        </p:txBody>
      </p:sp>
      <p:sp>
        <p:nvSpPr>
          <p:cNvPr id="3" name="Content Placeholder 2">
            <a:extLst>
              <a:ext uri="{FF2B5EF4-FFF2-40B4-BE49-F238E27FC236}">
                <a16:creationId xmlns:a16="http://schemas.microsoft.com/office/drawing/2014/main" id="{C5D72834-99FD-7AB0-DFD8-3E94F7502E3B}"/>
              </a:ext>
            </a:extLst>
          </p:cNvPr>
          <p:cNvSpPr>
            <a:spLocks noGrp="1"/>
          </p:cNvSpPr>
          <p:nvPr>
            <p:ph idx="1"/>
          </p:nvPr>
        </p:nvSpPr>
        <p:spPr>
          <a:xfrm>
            <a:off x="677334" y="1349554"/>
            <a:ext cx="9096394" cy="5152846"/>
          </a:xfrm>
        </p:spPr>
        <p:txBody>
          <a:bodyPr>
            <a:normAutofit fontScale="92500" lnSpcReduction="10000"/>
          </a:bodyPr>
          <a:lstStyle/>
          <a:p>
            <a:r>
              <a:rPr lang="en-US" dirty="0"/>
              <a:t>Hot work:</a:t>
            </a:r>
          </a:p>
          <a:p>
            <a:pPr lvl="1"/>
            <a:r>
              <a:rPr lang="en-US" dirty="0"/>
              <a:t>Any task that can introduce an ignition source in an area where flammable gases may be present (hazardous area). </a:t>
            </a:r>
          </a:p>
          <a:p>
            <a:pPr lvl="2"/>
            <a:r>
              <a:rPr lang="en-US" dirty="0"/>
              <a:t>Requires verification and maintenance of a safe area before and during work</a:t>
            </a:r>
          </a:p>
          <a:p>
            <a:pPr lvl="2"/>
            <a:r>
              <a:rPr lang="en-US" dirty="0"/>
              <a:t>It is the responsibility of the person operating the equipment to ensure a safe atmosphere exists prior to and during its use</a:t>
            </a:r>
          </a:p>
          <a:p>
            <a:pPr lvl="1"/>
            <a:r>
              <a:rPr lang="en-US" dirty="0"/>
              <a:t>Ignition sources:</a:t>
            </a:r>
          </a:p>
          <a:p>
            <a:pPr lvl="2"/>
            <a:r>
              <a:rPr lang="en-US" dirty="0"/>
              <a:t>Obvious: Welding, torch cutting, grinding, etc.</a:t>
            </a:r>
          </a:p>
          <a:p>
            <a:pPr lvl="2"/>
            <a:r>
              <a:rPr lang="en-US" dirty="0"/>
              <a:t>Less obvious: Low voltage electrical devices that aren’t intrinsically safe</a:t>
            </a:r>
          </a:p>
          <a:p>
            <a:pPr lvl="3"/>
            <a:r>
              <a:rPr lang="en-US" dirty="0"/>
              <a:t>Cell phones, laptops, hearing aids, smartwatches, bore scopes, GPS units, power tools</a:t>
            </a:r>
          </a:p>
          <a:p>
            <a:pPr lvl="2"/>
            <a:r>
              <a:rPr lang="en-US" dirty="0"/>
              <a:t>Avoid static electricity: wear FR clothing, electrically ground equipment (hoses, hurricanes) with high velocity gas/air flow through them</a:t>
            </a:r>
          </a:p>
          <a:p>
            <a:pPr lvl="2"/>
            <a:r>
              <a:rPr lang="en-US" dirty="0"/>
              <a:t>Heat from a weld can exceed autoignition temperature of gas/air mixture</a:t>
            </a:r>
          </a:p>
          <a:p>
            <a:pPr lvl="1"/>
            <a:r>
              <a:rPr lang="en-US" dirty="0"/>
              <a:t>Safety Reminders: </a:t>
            </a:r>
            <a:r>
              <a:rPr lang="en-US" i="1" dirty="0"/>
              <a:t>Know and follow your company’s procedures!</a:t>
            </a:r>
          </a:p>
          <a:p>
            <a:pPr lvl="2"/>
            <a:r>
              <a:rPr lang="en-US" dirty="0"/>
              <a:t>Declassify an area before (within 15’) before using electronic equipment</a:t>
            </a:r>
          </a:p>
          <a:p>
            <a:pPr lvl="2"/>
            <a:r>
              <a:rPr lang="en-US" dirty="0"/>
              <a:t>Continuously monitor atmosphere with use of personal gas monitors</a:t>
            </a:r>
          </a:p>
          <a:p>
            <a:pPr lvl="2"/>
            <a:r>
              <a:rPr lang="en-US" dirty="0"/>
              <a:t>Fill out JSA with the safe work checklist and hot work permit prior to starting work</a:t>
            </a:r>
          </a:p>
          <a:p>
            <a:pPr marL="0" indent="0">
              <a:buNone/>
            </a:pPr>
            <a:endParaRPr lang="en-US" dirty="0"/>
          </a:p>
        </p:txBody>
      </p:sp>
    </p:spTree>
    <p:extLst>
      <p:ext uri="{BB962C8B-B14F-4D97-AF65-F5344CB8AC3E}">
        <p14:creationId xmlns:p14="http://schemas.microsoft.com/office/powerpoint/2010/main" val="725813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D4B7C-8CC7-0AD5-D5C9-B2F96ACA0C0B}"/>
              </a:ext>
            </a:extLst>
          </p:cNvPr>
          <p:cNvSpPr>
            <a:spLocks noGrp="1"/>
          </p:cNvSpPr>
          <p:nvPr>
            <p:ph type="title"/>
          </p:nvPr>
        </p:nvSpPr>
        <p:spPr/>
        <p:txBody>
          <a:bodyPr/>
          <a:lstStyle/>
          <a:p>
            <a:r>
              <a:rPr lang="en-US" dirty="0"/>
              <a:t>Isolation Definition</a:t>
            </a:r>
          </a:p>
        </p:txBody>
      </p:sp>
      <p:sp>
        <p:nvSpPr>
          <p:cNvPr id="3" name="Content Placeholder 2">
            <a:extLst>
              <a:ext uri="{FF2B5EF4-FFF2-40B4-BE49-F238E27FC236}">
                <a16:creationId xmlns:a16="http://schemas.microsoft.com/office/drawing/2014/main" id="{BE2EE2D8-6726-0B41-DCD9-C1692AFC2223}"/>
              </a:ext>
            </a:extLst>
          </p:cNvPr>
          <p:cNvSpPr>
            <a:spLocks noGrp="1"/>
          </p:cNvSpPr>
          <p:nvPr>
            <p:ph idx="1"/>
          </p:nvPr>
        </p:nvSpPr>
        <p:spPr>
          <a:xfrm>
            <a:off x="677334" y="1448494"/>
            <a:ext cx="8596668" cy="5105400"/>
          </a:xfrm>
        </p:spPr>
        <p:txBody>
          <a:bodyPr>
            <a:normAutofit/>
          </a:bodyPr>
          <a:lstStyle/>
          <a:p>
            <a:r>
              <a:rPr lang="en-US" dirty="0"/>
              <a:t>OSHA 1906.1202: </a:t>
            </a:r>
            <a:r>
              <a:rPr lang="en-US" b="1" i="1" dirty="0"/>
              <a:t>Isolate</a:t>
            </a:r>
            <a:r>
              <a:rPr lang="en-US" dirty="0"/>
              <a:t> or </a:t>
            </a:r>
            <a:r>
              <a:rPr lang="en-US" b="1" i="1" dirty="0"/>
              <a:t>isolation</a:t>
            </a:r>
            <a:r>
              <a:rPr lang="en-US" dirty="0"/>
              <a:t> means the process by which employees in a confined space are </a:t>
            </a:r>
            <a:r>
              <a:rPr lang="en-US" i="1" u="sng" dirty="0"/>
              <a:t>completely protected </a:t>
            </a:r>
            <a:r>
              <a:rPr lang="en-US" dirty="0"/>
              <a:t>against the release of energy and material into the space … by such means as: </a:t>
            </a:r>
          </a:p>
          <a:p>
            <a:pPr lvl="1"/>
            <a:r>
              <a:rPr lang="en-US" i="1" u="sng" dirty="0"/>
              <a:t>Blanking or blinding</a:t>
            </a:r>
            <a:r>
              <a:rPr lang="en-US" dirty="0"/>
              <a:t>; </a:t>
            </a:r>
          </a:p>
          <a:p>
            <a:pPr lvl="1"/>
            <a:r>
              <a:rPr lang="en-US" i="1" u="sng" dirty="0"/>
              <a:t>misaligning or removing sections of lines</a:t>
            </a:r>
            <a:r>
              <a:rPr lang="en-US" u="sng" dirty="0"/>
              <a:t>, </a:t>
            </a:r>
            <a:r>
              <a:rPr lang="en-US" i="1" u="sng" dirty="0"/>
              <a:t>pipes, or ducts</a:t>
            </a:r>
            <a:r>
              <a:rPr lang="en-US" dirty="0"/>
              <a:t>; </a:t>
            </a:r>
          </a:p>
          <a:p>
            <a:pPr lvl="1"/>
            <a:r>
              <a:rPr lang="en-US" i="1" u="sng" dirty="0"/>
              <a:t>a double block and bleed system</a:t>
            </a:r>
            <a:r>
              <a:rPr lang="en-US" dirty="0"/>
              <a:t>; </a:t>
            </a:r>
          </a:p>
          <a:p>
            <a:pPr lvl="1"/>
            <a:r>
              <a:rPr lang="en-US" dirty="0"/>
              <a:t>lockout or tagout of all sources of energy; blocking or disconnecting all mechanical linkages; </a:t>
            </a:r>
          </a:p>
          <a:p>
            <a:pPr lvl="1"/>
            <a:r>
              <a:rPr lang="en-US" dirty="0"/>
              <a:t>or placement of barriers to eliminate the potential for employee contact with a physical hazard.</a:t>
            </a:r>
          </a:p>
          <a:p>
            <a:pPr lvl="1"/>
            <a:endParaRPr lang="en-US" dirty="0"/>
          </a:p>
          <a:p>
            <a:r>
              <a:rPr lang="en-US" dirty="0"/>
              <a:t>API 6D (Double Isolation and Bleed) - Specifically defined in reference to seat types in trunnion ball valves</a:t>
            </a:r>
          </a:p>
        </p:txBody>
      </p:sp>
    </p:spTree>
    <p:extLst>
      <p:ext uri="{BB962C8B-B14F-4D97-AF65-F5344CB8AC3E}">
        <p14:creationId xmlns:p14="http://schemas.microsoft.com/office/powerpoint/2010/main" val="2858989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1AA5D-D7CE-E851-E5B3-8BECD4E140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D2DB4C-FAB5-6CD7-5917-B6AB52210A72}"/>
              </a:ext>
            </a:extLst>
          </p:cNvPr>
          <p:cNvSpPr>
            <a:spLocks noGrp="1"/>
          </p:cNvSpPr>
          <p:nvPr>
            <p:ph type="title"/>
          </p:nvPr>
        </p:nvSpPr>
        <p:spPr/>
        <p:txBody>
          <a:bodyPr/>
          <a:lstStyle/>
          <a:p>
            <a:r>
              <a:rPr lang="en-US" dirty="0"/>
              <a:t>Isolation Methods</a:t>
            </a:r>
          </a:p>
        </p:txBody>
      </p:sp>
      <p:sp>
        <p:nvSpPr>
          <p:cNvPr id="3" name="Content Placeholder 2">
            <a:extLst>
              <a:ext uri="{FF2B5EF4-FFF2-40B4-BE49-F238E27FC236}">
                <a16:creationId xmlns:a16="http://schemas.microsoft.com/office/drawing/2014/main" id="{8362459F-E41D-60A1-9FA6-74D13F815317}"/>
              </a:ext>
            </a:extLst>
          </p:cNvPr>
          <p:cNvSpPr>
            <a:spLocks noGrp="1"/>
          </p:cNvSpPr>
          <p:nvPr>
            <p:ph idx="1"/>
          </p:nvPr>
        </p:nvSpPr>
        <p:spPr>
          <a:xfrm>
            <a:off x="677334" y="1365366"/>
            <a:ext cx="8596668" cy="5105400"/>
          </a:xfrm>
        </p:spPr>
        <p:txBody>
          <a:bodyPr>
            <a:normAutofit/>
          </a:bodyPr>
          <a:lstStyle/>
          <a:p>
            <a:r>
              <a:rPr lang="en-US" dirty="0"/>
              <a:t>Familiarize yourself with your company’s safety procedures</a:t>
            </a:r>
          </a:p>
          <a:p>
            <a:r>
              <a:rPr lang="en-US" dirty="0"/>
              <a:t>Four common methods:</a:t>
            </a:r>
          </a:p>
          <a:p>
            <a:pPr lvl="1"/>
            <a:r>
              <a:rPr lang="en-US" dirty="0"/>
              <a:t>Positive Mechanical Isolation (OSHA)</a:t>
            </a:r>
          </a:p>
          <a:p>
            <a:pPr lvl="2"/>
            <a:r>
              <a:rPr lang="en-US" dirty="0"/>
              <a:t>Remove pipe pup and install blind flange on valve</a:t>
            </a:r>
          </a:p>
          <a:p>
            <a:pPr lvl="2"/>
            <a:r>
              <a:rPr lang="en-US" dirty="0"/>
              <a:t>Spectacle blinds</a:t>
            </a:r>
          </a:p>
          <a:p>
            <a:pPr lvl="1"/>
            <a:r>
              <a:rPr lang="en-US" dirty="0"/>
              <a:t>Double block and bleed with two valves (OSHA)</a:t>
            </a:r>
          </a:p>
          <a:p>
            <a:pPr lvl="1"/>
            <a:r>
              <a:rPr lang="en-US" dirty="0"/>
              <a:t>Single valve isolation with DPE (dual piston effect) seats and body bleed (API)</a:t>
            </a:r>
          </a:p>
          <a:p>
            <a:pPr lvl="1"/>
            <a:r>
              <a:rPr lang="en-US" dirty="0"/>
              <a:t>Single valve isolation with Venturi air mover (WBI)</a:t>
            </a:r>
          </a:p>
          <a:p>
            <a:endParaRPr lang="en-US" dirty="0"/>
          </a:p>
          <a:p>
            <a:r>
              <a:rPr lang="en-US" dirty="0"/>
              <a:t>Design your new facility or piping modifications to provide positive isolation during installation or future modifications. Valve selection, valve placement, field fit locations, removable pups, taps/risers for Venturi air movers, etc. should be intentionally designed into the facility. </a:t>
            </a:r>
          </a:p>
        </p:txBody>
      </p:sp>
    </p:spTree>
    <p:extLst>
      <p:ext uri="{BB962C8B-B14F-4D97-AF65-F5344CB8AC3E}">
        <p14:creationId xmlns:p14="http://schemas.microsoft.com/office/powerpoint/2010/main" val="1475995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8BA0-0044-6097-9CC2-399ED8B09606}"/>
              </a:ext>
            </a:extLst>
          </p:cNvPr>
          <p:cNvSpPr>
            <a:spLocks noGrp="1"/>
          </p:cNvSpPr>
          <p:nvPr>
            <p:ph type="title"/>
          </p:nvPr>
        </p:nvSpPr>
        <p:spPr>
          <a:xfrm>
            <a:off x="677334" y="609600"/>
            <a:ext cx="8596668" cy="1917032"/>
          </a:xfrm>
        </p:spPr>
        <p:txBody>
          <a:bodyPr/>
          <a:lstStyle/>
          <a:p>
            <a:r>
              <a:rPr lang="en-US" dirty="0"/>
              <a:t>Positive Mechanical </a:t>
            </a:r>
            <a:br>
              <a:rPr lang="en-US" dirty="0"/>
            </a:br>
            <a:r>
              <a:rPr lang="en-US" dirty="0"/>
              <a:t>Isolation – </a:t>
            </a:r>
            <a:br>
              <a:rPr lang="en-US" dirty="0"/>
            </a:br>
            <a:r>
              <a:rPr lang="en-US" dirty="0"/>
              <a:t>Removable Spool</a:t>
            </a:r>
          </a:p>
        </p:txBody>
      </p:sp>
      <p:sp>
        <p:nvSpPr>
          <p:cNvPr id="3" name="Content Placeholder 2">
            <a:extLst>
              <a:ext uri="{FF2B5EF4-FFF2-40B4-BE49-F238E27FC236}">
                <a16:creationId xmlns:a16="http://schemas.microsoft.com/office/drawing/2014/main" id="{14DDACD9-D7F0-BB1D-2260-2E8B3B0EEBDC}"/>
              </a:ext>
            </a:extLst>
          </p:cNvPr>
          <p:cNvSpPr>
            <a:spLocks noGrp="1"/>
          </p:cNvSpPr>
          <p:nvPr>
            <p:ph idx="1"/>
          </p:nvPr>
        </p:nvSpPr>
        <p:spPr>
          <a:xfrm>
            <a:off x="591070" y="1412309"/>
            <a:ext cx="8596668" cy="5228635"/>
          </a:xfrm>
        </p:spPr>
        <p:txBody>
          <a:bodyPr>
            <a:normAutofit fontScale="47500" lnSpcReduction="20000"/>
          </a:bodyPr>
          <a:lstStyle/>
          <a:p>
            <a:pPr marL="0" indent="0">
              <a:buNone/>
            </a:pPr>
            <a:endParaRPr lang="en-US" dirty="0"/>
          </a:p>
          <a:p>
            <a:endParaRPr lang="en-US" dirty="0"/>
          </a:p>
          <a:p>
            <a:endParaRPr lang="en-US" dirty="0"/>
          </a:p>
          <a:p>
            <a:endParaRPr lang="en-US" dirty="0"/>
          </a:p>
          <a:p>
            <a:endParaRPr lang="en-US" sz="3400" dirty="0"/>
          </a:p>
          <a:p>
            <a:r>
              <a:rPr lang="en-US" sz="3800" dirty="0"/>
              <a:t>Safest method to ensure positive isolation</a:t>
            </a:r>
          </a:p>
          <a:p>
            <a:pPr lvl="1"/>
            <a:r>
              <a:rPr lang="en-US" sz="3400" dirty="0"/>
              <a:t>No venting gas during hot work operations</a:t>
            </a:r>
          </a:p>
          <a:p>
            <a:pPr lvl="1"/>
            <a:r>
              <a:rPr lang="en-US" sz="3400" dirty="0"/>
              <a:t>Can be left for long term isolation of facilities</a:t>
            </a:r>
          </a:p>
          <a:p>
            <a:pPr lvl="1"/>
            <a:r>
              <a:rPr lang="en-US" sz="3400" dirty="0"/>
              <a:t>If intentionally designed into new facilities, removable spools/spectacle blinds can also be used to isolate stations from pipeline hydrotest operations. </a:t>
            </a:r>
          </a:p>
          <a:p>
            <a:pPr lvl="1"/>
            <a:endParaRPr lang="en-US" sz="2900" dirty="0"/>
          </a:p>
          <a:p>
            <a:pPr marL="457200" lvl="1" indent="0">
              <a:buNone/>
            </a:pPr>
            <a:endParaRPr lang="en-US" sz="2900" dirty="0"/>
          </a:p>
          <a:p>
            <a:r>
              <a:rPr lang="en-US" sz="3800" dirty="0"/>
              <a:t>Often, it’s the least convenient</a:t>
            </a:r>
          </a:p>
          <a:p>
            <a:pPr lvl="1"/>
            <a:r>
              <a:rPr lang="en-US" sz="3400" dirty="0"/>
              <a:t>Most existing facilities have fewer flanged connections (fewer valves, use welded valves, or have less equipment in general)</a:t>
            </a:r>
          </a:p>
          <a:p>
            <a:pPr lvl="1"/>
            <a:r>
              <a:rPr lang="en-US" sz="3400" dirty="0"/>
              <a:t>Method is often impossible or impractical for most existing facilities </a:t>
            </a:r>
          </a:p>
          <a:p>
            <a:pPr lvl="1"/>
            <a:r>
              <a:rPr lang="en-US" sz="3400" dirty="0"/>
              <a:t>Removed spool USUALLY has an insulating gasket kit. Don’t forget to check</a:t>
            </a:r>
          </a:p>
          <a:p>
            <a:pPr lvl="1"/>
            <a:r>
              <a:rPr lang="en-US" sz="3400" dirty="0"/>
              <a:t>Often requires special lifting equipment to remove spool</a:t>
            </a:r>
          </a:p>
        </p:txBody>
      </p:sp>
      <p:pic>
        <p:nvPicPr>
          <p:cNvPr id="4" name="Picture 3">
            <a:extLst>
              <a:ext uri="{FF2B5EF4-FFF2-40B4-BE49-F238E27FC236}">
                <a16:creationId xmlns:a16="http://schemas.microsoft.com/office/drawing/2014/main" id="{1554498B-6FAD-7782-1497-FFEB3BC8518B}"/>
              </a:ext>
            </a:extLst>
          </p:cNvPr>
          <p:cNvPicPr>
            <a:picLocks noChangeAspect="1"/>
          </p:cNvPicPr>
          <p:nvPr/>
        </p:nvPicPr>
        <p:blipFill>
          <a:blip r:embed="rId2"/>
          <a:srcRect l="8358" t="11261" r="4944" b="21599"/>
          <a:stretch/>
        </p:blipFill>
        <p:spPr>
          <a:xfrm>
            <a:off x="5127459" y="0"/>
            <a:ext cx="6473471" cy="2420686"/>
          </a:xfrm>
          <a:prstGeom prst="rect">
            <a:avLst/>
          </a:prstGeom>
          <a:ln w="28575">
            <a:solidFill>
              <a:srgbClr val="0070C0"/>
            </a:solidFill>
          </a:ln>
        </p:spPr>
      </p:pic>
    </p:spTree>
    <p:extLst>
      <p:ext uri="{BB962C8B-B14F-4D97-AF65-F5344CB8AC3E}">
        <p14:creationId xmlns:p14="http://schemas.microsoft.com/office/powerpoint/2010/main" val="327692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7E4FC-987E-587A-927C-33148F2A2D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8C81FF3-A98F-767C-B64B-8EE074B81C5C}"/>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C26D562-661E-E329-57E6-9693A1BA290B}"/>
              </a:ext>
            </a:extLst>
          </p:cNvPr>
          <p:cNvPicPr>
            <a:picLocks noChangeAspect="1"/>
          </p:cNvPicPr>
          <p:nvPr/>
        </p:nvPicPr>
        <p:blipFill>
          <a:blip r:embed="rId2"/>
          <a:srcRect b="5548"/>
          <a:stretch/>
        </p:blipFill>
        <p:spPr>
          <a:xfrm>
            <a:off x="0" y="-13121"/>
            <a:ext cx="12192000" cy="6871121"/>
          </a:xfrm>
          <a:prstGeom prst="rect">
            <a:avLst/>
          </a:prstGeom>
        </p:spPr>
      </p:pic>
      <p:sp>
        <p:nvSpPr>
          <p:cNvPr id="7" name="TextBox 6">
            <a:extLst>
              <a:ext uri="{FF2B5EF4-FFF2-40B4-BE49-F238E27FC236}">
                <a16:creationId xmlns:a16="http://schemas.microsoft.com/office/drawing/2014/main" id="{AFB5108E-140C-187A-DD50-254DC1CA5DB0}"/>
              </a:ext>
            </a:extLst>
          </p:cNvPr>
          <p:cNvSpPr txBox="1"/>
          <p:nvPr/>
        </p:nvSpPr>
        <p:spPr>
          <a:xfrm>
            <a:off x="7020560" y="3633783"/>
            <a:ext cx="2758056" cy="1754326"/>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Arial" panose="020B0604020202020204" pitchFamily="34" charset="0"/>
              <a:buChar char="•"/>
            </a:pPr>
            <a:r>
              <a:rPr lang="en-US" sz="1200" dirty="0">
                <a:solidFill>
                  <a:srgbClr val="0070C0"/>
                </a:solidFill>
              </a:rPr>
              <a:t>Removable spool provides construction schedule flexibility for pipeline vs measurement facilities and provides positive isolation for any hot work done to station piping. </a:t>
            </a:r>
          </a:p>
          <a:p>
            <a:pPr marL="285750" indent="-285750">
              <a:buFont typeface="Arial" panose="020B0604020202020204" pitchFamily="34" charset="0"/>
              <a:buChar char="•"/>
            </a:pPr>
            <a:r>
              <a:rPr lang="en-US" sz="1200" dirty="0">
                <a:solidFill>
                  <a:srgbClr val="0070C0"/>
                </a:solidFill>
              </a:rPr>
              <a:t>Install the pup for alignment of facilities, then remove it for hot work or hydrotesting operations.</a:t>
            </a:r>
          </a:p>
        </p:txBody>
      </p:sp>
    </p:spTree>
    <p:extLst>
      <p:ext uri="{BB962C8B-B14F-4D97-AF65-F5344CB8AC3E}">
        <p14:creationId xmlns:p14="http://schemas.microsoft.com/office/powerpoint/2010/main" val="3927629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8BA0-0044-6097-9CC2-399ED8B09606}"/>
              </a:ext>
            </a:extLst>
          </p:cNvPr>
          <p:cNvSpPr>
            <a:spLocks noGrp="1"/>
          </p:cNvSpPr>
          <p:nvPr>
            <p:ph type="title"/>
          </p:nvPr>
        </p:nvSpPr>
        <p:spPr>
          <a:xfrm>
            <a:off x="677334" y="341745"/>
            <a:ext cx="6128711" cy="1320800"/>
          </a:xfrm>
        </p:spPr>
        <p:txBody>
          <a:bodyPr/>
          <a:lstStyle/>
          <a:p>
            <a:r>
              <a:rPr lang="en-US" dirty="0">
                <a:solidFill>
                  <a:schemeClr val="tx1"/>
                </a:solidFill>
              </a:rPr>
              <a:t>Positive Mechanical Isolation – Spectacle Blinds</a:t>
            </a:r>
          </a:p>
        </p:txBody>
      </p:sp>
      <p:sp>
        <p:nvSpPr>
          <p:cNvPr id="3" name="Content Placeholder 2">
            <a:extLst>
              <a:ext uri="{FF2B5EF4-FFF2-40B4-BE49-F238E27FC236}">
                <a16:creationId xmlns:a16="http://schemas.microsoft.com/office/drawing/2014/main" id="{14DDACD9-D7F0-BB1D-2260-2E8B3B0EEBDC}"/>
              </a:ext>
            </a:extLst>
          </p:cNvPr>
          <p:cNvSpPr>
            <a:spLocks noGrp="1"/>
          </p:cNvSpPr>
          <p:nvPr>
            <p:ph idx="1"/>
          </p:nvPr>
        </p:nvSpPr>
        <p:spPr>
          <a:xfrm>
            <a:off x="677334" y="1662545"/>
            <a:ext cx="5734896" cy="4603173"/>
          </a:xfrm>
          <a:solidFill>
            <a:schemeClr val="bg1">
              <a:alpha val="88000"/>
            </a:schemeClr>
          </a:solidFill>
        </p:spPr>
        <p:txBody>
          <a:bodyPr>
            <a:normAutofit fontScale="92500" lnSpcReduction="20000"/>
          </a:bodyPr>
          <a:lstStyle/>
          <a:p>
            <a:r>
              <a:rPr lang="en-US" dirty="0">
                <a:solidFill>
                  <a:srgbClr val="0070C0"/>
                </a:solidFill>
              </a:rPr>
              <a:t>A spectacle blind is a figure‑eight‑shaped metal plate installed between flanges that provides positive, visual isolation of a pipeline by rotating between an open spacer and a solid blind position.</a:t>
            </a:r>
          </a:p>
          <a:p>
            <a:pPr marL="0" indent="0">
              <a:buNone/>
            </a:pPr>
            <a:endParaRPr lang="en-US" dirty="0">
              <a:solidFill>
                <a:schemeClr val="bg1"/>
              </a:solidFill>
            </a:endParaRPr>
          </a:p>
          <a:p>
            <a:r>
              <a:rPr lang="en-US" dirty="0">
                <a:solidFill>
                  <a:srgbClr val="0070C0"/>
                </a:solidFill>
              </a:rPr>
              <a:t>Advantages: no venting gas, can be left for long term outages, convenient for pipeline hydrotesting, doesn’t need special lifting equipment (usually spins on stud bolt)</a:t>
            </a:r>
          </a:p>
          <a:p>
            <a:pPr marL="0" indent="0">
              <a:buNone/>
            </a:pPr>
            <a:endParaRPr lang="en-US" dirty="0">
              <a:solidFill>
                <a:srgbClr val="0070C0"/>
              </a:solidFill>
            </a:endParaRPr>
          </a:p>
          <a:p>
            <a:r>
              <a:rPr lang="en-US" dirty="0">
                <a:solidFill>
                  <a:srgbClr val="0070C0"/>
                </a:solidFill>
              </a:rPr>
              <a:t>Disadvantages: permanent, adds another gasketed connection (potential leak source), not aesthetic, inconvenient for insulating gasket kits, makes flange alignment more difficult</a:t>
            </a:r>
          </a:p>
          <a:p>
            <a:endParaRPr lang="en-US" dirty="0">
              <a:solidFill>
                <a:srgbClr val="0070C0"/>
              </a:solidFill>
            </a:endParaRPr>
          </a:p>
          <a:p>
            <a:pPr marL="0" indent="0">
              <a:buNone/>
            </a:pPr>
            <a:r>
              <a:rPr lang="en-US" dirty="0">
                <a:solidFill>
                  <a:srgbClr val="0070C0"/>
                </a:solidFill>
              </a:rPr>
              <a:t>Note: Don’t purchase smooth spec blinds! Request spiral serrations to improve the seal with the gasket.</a:t>
            </a:r>
          </a:p>
        </p:txBody>
      </p:sp>
      <p:pic>
        <p:nvPicPr>
          <p:cNvPr id="10" name="Picture 9">
            <a:extLst>
              <a:ext uri="{FF2B5EF4-FFF2-40B4-BE49-F238E27FC236}">
                <a16:creationId xmlns:a16="http://schemas.microsoft.com/office/drawing/2014/main" id="{15E2D954-B3DD-3744-9916-128F5CD7B131}"/>
              </a:ext>
            </a:extLst>
          </p:cNvPr>
          <p:cNvPicPr>
            <a:picLocks noChangeAspect="1"/>
          </p:cNvPicPr>
          <p:nvPr/>
        </p:nvPicPr>
        <p:blipFill>
          <a:blip r:embed="rId2">
            <a:extLst>
              <a:ext uri="{28A0092B-C50C-407E-A947-70E740481C1C}">
                <a14:useLocalDpi xmlns:a14="http://schemas.microsoft.com/office/drawing/2010/main" val="0"/>
              </a:ext>
            </a:extLst>
          </a:blip>
          <a:srcRect l="-2" t="16336" r="-5" b="25543"/>
          <a:stretch>
            <a:fillRect/>
          </a:stretch>
        </p:blipFill>
        <p:spPr>
          <a:xfrm>
            <a:off x="6876943" y="1"/>
            <a:ext cx="5315058" cy="6857999"/>
          </a:xfrm>
          <a:prstGeom prst="rect">
            <a:avLst/>
          </a:prstGeom>
        </p:spPr>
      </p:pic>
    </p:spTree>
    <p:extLst>
      <p:ext uri="{BB962C8B-B14F-4D97-AF65-F5344CB8AC3E}">
        <p14:creationId xmlns:p14="http://schemas.microsoft.com/office/powerpoint/2010/main" val="156450548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22682</TotalTime>
  <Words>2696</Words>
  <Application>Microsoft Office PowerPoint</Application>
  <PresentationFormat>Widescreen</PresentationFormat>
  <Paragraphs>255</Paragraphs>
  <Slides>36</Slides>
  <Notes>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Maiandra GD Demi Bold</vt:lpstr>
      <vt:lpstr>Trebuchet MS</vt:lpstr>
      <vt:lpstr>Wingdings</vt:lpstr>
      <vt:lpstr>Wingdings 3</vt:lpstr>
      <vt:lpstr>Facet</vt:lpstr>
      <vt:lpstr>Isolation Methods for Hot Work</vt:lpstr>
      <vt:lpstr>Why Isolation for Hot Work Matters</vt:lpstr>
      <vt:lpstr>Who’s Responsible</vt:lpstr>
      <vt:lpstr>Prevention of Accidental Ignition</vt:lpstr>
      <vt:lpstr>Isolation Definition</vt:lpstr>
      <vt:lpstr>Isolation Methods</vt:lpstr>
      <vt:lpstr>Positive Mechanical  Isolation –  Removable Spool</vt:lpstr>
      <vt:lpstr>PowerPoint Presentation</vt:lpstr>
      <vt:lpstr>Positive Mechanical Isolation – Spectacle Blinds</vt:lpstr>
      <vt:lpstr>PowerPoint Presentation</vt:lpstr>
      <vt:lpstr>Double Block and Bleed (two block valves)</vt:lpstr>
      <vt:lpstr>PowerPoint Presentation</vt:lpstr>
      <vt:lpstr>Positive Isolation – Single Valve with Venturi air mover</vt:lpstr>
      <vt:lpstr>PowerPoint Presentation</vt:lpstr>
      <vt:lpstr>Isolation methods with valves</vt:lpstr>
      <vt:lpstr>Plug valves </vt:lpstr>
      <vt:lpstr>PowerPoint Presentation</vt:lpstr>
      <vt:lpstr>PowerPoint Presentation</vt:lpstr>
      <vt:lpstr>PowerPoint Presentation</vt:lpstr>
      <vt:lpstr>PowerPoint Presentation</vt:lpstr>
      <vt:lpstr>Single Piston Effect Seats </vt:lpstr>
      <vt:lpstr>PowerPoint Presentation</vt:lpstr>
      <vt:lpstr>PowerPoint Presentation</vt:lpstr>
      <vt:lpstr>PowerPoint Presentation</vt:lpstr>
      <vt:lpstr>Positive Isolation: Single valve with DPE seats and body bleed</vt:lpstr>
      <vt:lpstr>DBB vs DIB-1 vs DIB-2</vt:lpstr>
      <vt:lpstr>API Block, Bleed, and Isolation Definitions</vt:lpstr>
      <vt:lpstr>PowerPoint Presentation</vt:lpstr>
      <vt:lpstr>PowerPoint Presentation</vt:lpstr>
      <vt:lpstr>Valve Seat Marking</vt:lpstr>
      <vt:lpstr>PowerPoint Presentation</vt:lpstr>
      <vt:lpstr>PowerPoint Presentation</vt:lpstr>
      <vt:lpstr>PowerPoint Presentation</vt:lpstr>
      <vt:lpstr>PowerPoint Presentation</vt:lpstr>
      <vt:lpstr>Body Bleed mods</vt:lpstr>
      <vt:lpstr>Thanks for listening to my TED talk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MicroFinish Valves</dc:creator>
  <cp:lastModifiedBy>Gibbs, Beau</cp:lastModifiedBy>
  <cp:revision>13</cp:revision>
  <dcterms:created xsi:type="dcterms:W3CDTF">2022-08-10T20:48:30Z</dcterms:created>
  <dcterms:modified xsi:type="dcterms:W3CDTF">2026-04-16T23:15:43Z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da8032d-c4fe-48b8-9054-92634c9ea061_Enabled">
    <vt:lpwstr>true</vt:lpwstr>
  </property>
  <property fmtid="{D5CDD505-2E9C-101B-9397-08002B2CF9AE}" pid="3" name="MSIP_Label_1da8032d-c4fe-48b8-9054-92634c9ea061_SetDate">
    <vt:lpwstr>2025-02-27T01:09:50Z</vt:lpwstr>
  </property>
  <property fmtid="{D5CDD505-2E9C-101B-9397-08002B2CF9AE}" pid="4" name="MSIP_Label_1da8032d-c4fe-48b8-9054-92634c9ea061_Method">
    <vt:lpwstr>Standard</vt:lpwstr>
  </property>
  <property fmtid="{D5CDD505-2E9C-101B-9397-08002B2CF9AE}" pid="5" name="MSIP_Label_1da8032d-c4fe-48b8-9054-92634c9ea061_Name">
    <vt:lpwstr>Label 2 - Docs</vt:lpwstr>
  </property>
  <property fmtid="{D5CDD505-2E9C-101B-9397-08002B2CF9AE}" pid="6" name="MSIP_Label_1da8032d-c4fe-48b8-9054-92634c9ea061_SiteId">
    <vt:lpwstr>ce6a0196-6152-4c6a-9d1d-e946c3735743</vt:lpwstr>
  </property>
  <property fmtid="{D5CDD505-2E9C-101B-9397-08002B2CF9AE}" pid="7" name="MSIP_Label_1da8032d-c4fe-48b8-9054-92634c9ea061_ActionId">
    <vt:lpwstr>7cbd74dd-936e-4a0a-9070-a600e0b8dd79</vt:lpwstr>
  </property>
  <property fmtid="{D5CDD505-2E9C-101B-9397-08002B2CF9AE}" pid="8" name="MSIP_Label_1da8032d-c4fe-48b8-9054-92634c9ea061_ContentBits">
    <vt:lpwstr>0</vt:lpwstr>
  </property>
</Properties>
</file>