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529" r:id="rId5"/>
    <p:sldId id="566" r:id="rId6"/>
    <p:sldId id="587" r:id="rId7"/>
    <p:sldId id="577" r:id="rId8"/>
    <p:sldId id="578" r:id="rId9"/>
    <p:sldId id="576" r:id="rId10"/>
    <p:sldId id="562" r:id="rId11"/>
    <p:sldId id="579" r:id="rId12"/>
    <p:sldId id="561" r:id="rId13"/>
    <p:sldId id="580" r:id="rId14"/>
    <p:sldId id="554" r:id="rId15"/>
    <p:sldId id="552" r:id="rId16"/>
    <p:sldId id="581" r:id="rId17"/>
    <p:sldId id="568" r:id="rId18"/>
    <p:sldId id="569" r:id="rId19"/>
    <p:sldId id="559" r:id="rId20"/>
    <p:sldId id="583" r:id="rId21"/>
    <p:sldId id="584" r:id="rId22"/>
    <p:sldId id="585" r:id="rId23"/>
    <p:sldId id="575" r:id="rId24"/>
    <p:sldId id="586" r:id="rId25"/>
    <p:sldId id="588" r:id="rId26"/>
    <p:sldId id="542" r:id="rId2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ヒラギノ角ゴ Pro W3"/>
        <a:cs typeface="ヒラギノ角ゴ Pro W3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ヒラギノ角ゴ Pro W3"/>
        <a:cs typeface="ヒラギノ角ゴ Pro W3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ヒラギノ角ゴ Pro W3"/>
        <a:cs typeface="ヒラギノ角ゴ Pro W3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ヒラギノ角ゴ Pro W3"/>
        <a:cs typeface="ヒラギノ角ゴ Pro W3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ヒラギノ角ゴ Pro W3"/>
        <a:cs typeface="ヒラギノ角ゴ Pro W3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ヒラギノ角ゴ Pro W3"/>
        <a:cs typeface="ヒラギノ角ゴ Pro W3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ヒラギノ角ゴ Pro W3"/>
        <a:cs typeface="ヒラギノ角ゴ Pro W3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ヒラギノ角ゴ Pro W3"/>
        <a:cs typeface="ヒラギノ角ゴ Pro W3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ヒラギノ角ゴ Pro W3"/>
        <a:cs typeface="ヒラギノ角ゴ Pro W3"/>
      </a:defRPr>
    </a:lvl9pPr>
  </p:defaultTextStyle>
  <p:extLst>
    <p:ext uri="{EFAFB233-063F-42B5-8137-9DF3F51BA10A}">
      <p15:sldGuideLst xmlns:p15="http://schemas.microsoft.com/office/powerpoint/2012/main">
        <p15:guide id="1" orient="horz" pos="1152">
          <p15:clr>
            <a:srgbClr val="A4A3A4"/>
          </p15:clr>
        </p15:guide>
        <p15:guide id="2" orient="horz" pos="1248">
          <p15:clr>
            <a:srgbClr val="A4A3A4"/>
          </p15:clr>
        </p15:guide>
        <p15:guide id="3" orient="horz" pos="1344">
          <p15:clr>
            <a:srgbClr val="A4A3A4"/>
          </p15:clr>
        </p15:guide>
        <p15:guide id="4" orient="horz" pos="240">
          <p15:clr>
            <a:srgbClr val="A4A3A4"/>
          </p15:clr>
        </p15:guide>
        <p15:guide id="5" orient="horz" pos="4080">
          <p15:clr>
            <a:srgbClr val="A4A3A4"/>
          </p15:clr>
        </p15:guide>
        <p15:guide id="6" pos="3295">
          <p15:clr>
            <a:srgbClr val="A4A3A4"/>
          </p15:clr>
        </p15:guide>
        <p15:guide id="7" pos="240">
          <p15:clr>
            <a:srgbClr val="A4A3A4"/>
          </p15:clr>
        </p15:guide>
        <p15:guide id="8" pos="5520">
          <p15:clr>
            <a:srgbClr val="A4A3A4"/>
          </p15:clr>
        </p15:guide>
        <p15:guide id="9" pos="960">
          <p15:clr>
            <a:srgbClr val="A4A3A4"/>
          </p15:clr>
        </p15:guide>
        <p15:guide id="10" pos="320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893D"/>
    <a:srgbClr val="696C40"/>
    <a:srgbClr val="49735D"/>
    <a:srgbClr val="777777"/>
    <a:srgbClr val="FFC766"/>
    <a:srgbClr val="8CD2E0"/>
    <a:srgbClr val="44C8F5"/>
    <a:srgbClr val="BBBB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68D71B-34D7-4BEC-BCF9-513EBFFB3E76}" v="30" dt="2026-04-11T23:24:59.6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8" autoAdjust="0"/>
    <p:restoredTop sz="88257" autoAdjust="0"/>
  </p:normalViewPr>
  <p:slideViewPr>
    <p:cSldViewPr snapToGrid="0">
      <p:cViewPr varScale="1">
        <p:scale>
          <a:sx n="109" d="100"/>
          <a:sy n="109" d="100"/>
        </p:scale>
        <p:origin x="1668" y="114"/>
      </p:cViewPr>
      <p:guideLst>
        <p:guide orient="horz" pos="1152"/>
        <p:guide orient="horz" pos="1248"/>
        <p:guide orient="horz" pos="1344"/>
        <p:guide orient="horz" pos="240"/>
        <p:guide orient="horz" pos="4080"/>
        <p:guide pos="3295"/>
        <p:guide pos="240"/>
        <p:guide pos="5520"/>
        <p:guide pos="960"/>
        <p:guide pos="320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vrielides, Gabriel" userId="4606b090-77fb-442f-8b8d-9c60eb94355f" providerId="ADAL" clId="{01E41C3F-8E15-4497-B553-F791D6736287}"/>
    <pc:docChg chg="undo custSel addSld delSld modSld">
      <pc:chgData name="Gavrielides, Gabriel" userId="4606b090-77fb-442f-8b8d-9c60eb94355f" providerId="ADAL" clId="{01E41C3F-8E15-4497-B553-F791D6736287}" dt="2026-04-11T23:51:09.341" v="109" actId="14100"/>
      <pc:docMkLst>
        <pc:docMk/>
      </pc:docMkLst>
      <pc:sldChg chg="del">
        <pc:chgData name="Gavrielides, Gabriel" userId="4606b090-77fb-442f-8b8d-9c60eb94355f" providerId="ADAL" clId="{01E41C3F-8E15-4497-B553-F791D6736287}" dt="2026-04-11T23:23:15.405" v="31" actId="47"/>
        <pc:sldMkLst>
          <pc:docMk/>
          <pc:sldMk cId="1790941966" sldId="311"/>
        </pc:sldMkLst>
      </pc:sldChg>
      <pc:sldChg chg="modSp mod">
        <pc:chgData name="Gavrielides, Gabriel" userId="4606b090-77fb-442f-8b8d-9c60eb94355f" providerId="ADAL" clId="{01E41C3F-8E15-4497-B553-F791D6736287}" dt="2026-04-11T23:25:11.393" v="99" actId="20577"/>
        <pc:sldMkLst>
          <pc:docMk/>
          <pc:sldMk cId="0" sldId="529"/>
        </pc:sldMkLst>
        <pc:spChg chg="mod">
          <ac:chgData name="Gavrielides, Gabriel" userId="4606b090-77fb-442f-8b8d-9c60eb94355f" providerId="ADAL" clId="{01E41C3F-8E15-4497-B553-F791D6736287}" dt="2026-04-11T23:25:11.393" v="99" actId="20577"/>
          <ac:spMkLst>
            <pc:docMk/>
            <pc:sldMk cId="0" sldId="529"/>
            <ac:spMk id="5122" creationId="{473CDC89-06D9-08EC-19E2-999709D0D16E}"/>
          </ac:spMkLst>
        </pc:spChg>
      </pc:sldChg>
      <pc:sldChg chg="modSp mod">
        <pc:chgData name="Gavrielides, Gabriel" userId="4606b090-77fb-442f-8b8d-9c60eb94355f" providerId="ADAL" clId="{01E41C3F-8E15-4497-B553-F791D6736287}" dt="2026-04-11T23:20:59.315" v="9" actId="20577"/>
        <pc:sldMkLst>
          <pc:docMk/>
          <pc:sldMk cId="3238620318" sldId="575"/>
        </pc:sldMkLst>
        <pc:spChg chg="mod">
          <ac:chgData name="Gavrielides, Gabriel" userId="4606b090-77fb-442f-8b8d-9c60eb94355f" providerId="ADAL" clId="{01E41C3F-8E15-4497-B553-F791D6736287}" dt="2026-04-11T23:20:59.315" v="9" actId="20577"/>
          <ac:spMkLst>
            <pc:docMk/>
            <pc:sldMk cId="3238620318" sldId="575"/>
            <ac:spMk id="17" creationId="{C5A93C33-7BA3-1774-4DD1-27F1C66DDA56}"/>
          </ac:spMkLst>
        </pc:spChg>
      </pc:sldChg>
      <pc:sldChg chg="modSp mod">
        <pc:chgData name="Gavrielides, Gabriel" userId="4606b090-77fb-442f-8b8d-9c60eb94355f" providerId="ADAL" clId="{01E41C3F-8E15-4497-B553-F791D6736287}" dt="2026-04-11T23:24:05.793" v="33" actId="20577"/>
        <pc:sldMkLst>
          <pc:docMk/>
          <pc:sldMk cId="1509955453" sldId="577"/>
        </pc:sldMkLst>
        <pc:spChg chg="mod">
          <ac:chgData name="Gavrielides, Gabriel" userId="4606b090-77fb-442f-8b8d-9c60eb94355f" providerId="ADAL" clId="{01E41C3F-8E15-4497-B553-F791D6736287}" dt="2026-04-11T23:24:05.793" v="33" actId="20577"/>
          <ac:spMkLst>
            <pc:docMk/>
            <pc:sldMk cId="1509955453" sldId="577"/>
            <ac:spMk id="12" creationId="{932BA1F8-F439-2B12-14CF-D987E82B0B46}"/>
          </ac:spMkLst>
        </pc:spChg>
      </pc:sldChg>
      <pc:sldChg chg="addSp delSp modSp mod">
        <pc:chgData name="Gavrielides, Gabriel" userId="4606b090-77fb-442f-8b8d-9c60eb94355f" providerId="ADAL" clId="{01E41C3F-8E15-4497-B553-F791D6736287}" dt="2026-04-11T23:32:11.166" v="104" actId="1076"/>
        <pc:sldMkLst>
          <pc:docMk/>
          <pc:sldMk cId="1710607022" sldId="583"/>
        </pc:sldMkLst>
        <pc:picChg chg="del">
          <ac:chgData name="Gavrielides, Gabriel" userId="4606b090-77fb-442f-8b8d-9c60eb94355f" providerId="ADAL" clId="{01E41C3F-8E15-4497-B553-F791D6736287}" dt="2026-04-11T23:32:02.918" v="100" actId="478"/>
          <ac:picMkLst>
            <pc:docMk/>
            <pc:sldMk cId="1710607022" sldId="583"/>
            <ac:picMk id="3" creationId="{404F974C-B3FC-DD17-2ED3-A773B232685E}"/>
          </ac:picMkLst>
        </pc:picChg>
        <pc:picChg chg="add mod">
          <ac:chgData name="Gavrielides, Gabriel" userId="4606b090-77fb-442f-8b8d-9c60eb94355f" providerId="ADAL" clId="{01E41C3F-8E15-4497-B553-F791D6736287}" dt="2026-04-11T23:32:11.166" v="104" actId="1076"/>
          <ac:picMkLst>
            <pc:docMk/>
            <pc:sldMk cId="1710607022" sldId="583"/>
            <ac:picMk id="7" creationId="{4CFD3042-D6A4-42EE-FBFF-0D5777592A35}"/>
          </ac:picMkLst>
        </pc:picChg>
      </pc:sldChg>
      <pc:sldChg chg="addSp delSp modSp mod">
        <pc:chgData name="Gavrielides, Gabriel" userId="4606b090-77fb-442f-8b8d-9c60eb94355f" providerId="ADAL" clId="{01E41C3F-8E15-4497-B553-F791D6736287}" dt="2026-04-11T23:51:09.341" v="109" actId="14100"/>
        <pc:sldMkLst>
          <pc:docMk/>
          <pc:sldMk cId="3289428145" sldId="586"/>
        </pc:sldMkLst>
        <pc:spChg chg="mod">
          <ac:chgData name="Gavrielides, Gabriel" userId="4606b090-77fb-442f-8b8d-9c60eb94355f" providerId="ADAL" clId="{01E41C3F-8E15-4497-B553-F791D6736287}" dt="2026-04-11T23:21:32.153" v="21" actId="20577"/>
          <ac:spMkLst>
            <pc:docMk/>
            <pc:sldMk cId="3289428145" sldId="586"/>
            <ac:spMk id="17" creationId="{9B23431A-8D80-BEFE-8296-73A7190EB59A}"/>
          </ac:spMkLst>
        </pc:spChg>
        <pc:picChg chg="del">
          <ac:chgData name="Gavrielides, Gabriel" userId="4606b090-77fb-442f-8b8d-9c60eb94355f" providerId="ADAL" clId="{01E41C3F-8E15-4497-B553-F791D6736287}" dt="2026-04-11T23:51:01.586" v="105" actId="478"/>
          <ac:picMkLst>
            <pc:docMk/>
            <pc:sldMk cId="3289428145" sldId="586"/>
            <ac:picMk id="4" creationId="{FB306B10-8389-0FD5-4919-20A643009F65}"/>
          </ac:picMkLst>
        </pc:picChg>
        <pc:picChg chg="add mod">
          <ac:chgData name="Gavrielides, Gabriel" userId="4606b090-77fb-442f-8b8d-9c60eb94355f" providerId="ADAL" clId="{01E41C3F-8E15-4497-B553-F791D6736287}" dt="2026-04-11T23:51:09.341" v="109" actId="14100"/>
          <ac:picMkLst>
            <pc:docMk/>
            <pc:sldMk cId="3289428145" sldId="586"/>
            <ac:picMk id="5" creationId="{7DA0E527-FC5D-8378-B9F2-8B9261ABFC65}"/>
          </ac:picMkLst>
        </pc:picChg>
      </pc:sldChg>
      <pc:sldChg chg="addSp delSp modSp add mod">
        <pc:chgData name="Gavrielides, Gabriel" userId="4606b090-77fb-442f-8b8d-9c60eb94355f" providerId="ADAL" clId="{01E41C3F-8E15-4497-B553-F791D6736287}" dt="2026-04-11T23:23:10.427" v="30" actId="108"/>
        <pc:sldMkLst>
          <pc:docMk/>
          <pc:sldMk cId="4233928830" sldId="588"/>
        </pc:sldMkLst>
        <pc:spChg chg="del">
          <ac:chgData name="Gavrielides, Gabriel" userId="4606b090-77fb-442f-8b8d-9c60eb94355f" providerId="ADAL" clId="{01E41C3F-8E15-4497-B553-F791D6736287}" dt="2026-04-11T23:22:03.832" v="25" actId="478"/>
          <ac:spMkLst>
            <pc:docMk/>
            <pc:sldMk cId="4233928830" sldId="588"/>
            <ac:spMk id="2" creationId="{4C14298F-288D-776F-B762-84275ED694C0}"/>
          </ac:spMkLst>
        </pc:spChg>
        <pc:spChg chg="add mod">
          <ac:chgData name="Gavrielides, Gabriel" userId="4606b090-77fb-442f-8b8d-9c60eb94355f" providerId="ADAL" clId="{01E41C3F-8E15-4497-B553-F791D6736287}" dt="2026-04-11T23:22:12.154" v="26"/>
          <ac:spMkLst>
            <pc:docMk/>
            <pc:sldMk cId="4233928830" sldId="588"/>
            <ac:spMk id="3" creationId="{47D10AC4-181E-6808-FD92-27B3AEB4BA06}"/>
          </ac:spMkLst>
        </pc:spChg>
        <pc:spChg chg="add mod">
          <ac:chgData name="Gavrielides, Gabriel" userId="4606b090-77fb-442f-8b8d-9c60eb94355f" providerId="ADAL" clId="{01E41C3F-8E15-4497-B553-F791D6736287}" dt="2026-04-11T23:23:10.427" v="30" actId="108"/>
          <ac:spMkLst>
            <pc:docMk/>
            <pc:sldMk cId="4233928830" sldId="588"/>
            <ac:spMk id="5" creationId="{45D0224D-787F-FDA6-F26F-54C2727458C9}"/>
          </ac:spMkLst>
        </pc:spChg>
        <pc:spChg chg="del">
          <ac:chgData name="Gavrielides, Gabriel" userId="4606b090-77fb-442f-8b8d-9c60eb94355f" providerId="ADAL" clId="{01E41C3F-8E15-4497-B553-F791D6736287}" dt="2026-04-11T23:22:01.105" v="24" actId="478"/>
          <ac:spMkLst>
            <pc:docMk/>
            <pc:sldMk cId="4233928830" sldId="588"/>
            <ac:spMk id="17" creationId="{E0085E07-61D1-C5A8-F8DF-D844C2CFFA23}"/>
          </ac:spMkLst>
        </pc:spChg>
        <pc:picChg chg="del">
          <ac:chgData name="Gavrielides, Gabriel" userId="4606b090-77fb-442f-8b8d-9c60eb94355f" providerId="ADAL" clId="{01E41C3F-8E15-4497-B553-F791D6736287}" dt="2026-04-11T23:21:57.214" v="23" actId="478"/>
          <ac:picMkLst>
            <pc:docMk/>
            <pc:sldMk cId="4233928830" sldId="588"/>
            <ac:picMk id="4" creationId="{C0191C42-3B4D-D0C6-13D0-965241DFAE3C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>
            <a:extLst>
              <a:ext uri="{FF2B5EF4-FFF2-40B4-BE49-F238E27FC236}">
                <a16:creationId xmlns:a16="http://schemas.microsoft.com/office/drawing/2014/main" id="{AFCA3D09-A31A-8C2C-03FF-0C3ED7DE759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ヒラギノ角ゴ Pro W3" pitchFamily="-65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150A42-64BA-F90A-369C-5FD7C345FC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D0A187-DA29-4D79-8588-AC71AB049C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>
            <a:extLst>
              <a:ext uri="{FF2B5EF4-FFF2-40B4-BE49-F238E27FC236}">
                <a16:creationId xmlns:a16="http://schemas.microsoft.com/office/drawing/2014/main" id="{8221BF4C-9F17-53F8-B190-A834DD0AEB1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Rectangle 5">
            <a:extLst>
              <a:ext uri="{FF2B5EF4-FFF2-40B4-BE49-F238E27FC236}">
                <a16:creationId xmlns:a16="http://schemas.microsoft.com/office/drawing/2014/main" id="{6DB4BE9B-6341-82E4-69A8-B86FE9425AA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black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accent1"/>
        </a:solidFill>
        <a:latin typeface="Arial" charset="0"/>
        <a:ea typeface="+mn-ea"/>
        <a:cs typeface="+mn-cs"/>
      </a:defRPr>
    </a:lvl1pPr>
    <a:lvl2pPr marL="285750" indent="-171450" algn="l" rtl="0" eaLnBrk="0" fontAlgn="base" hangingPunct="0">
      <a:spcBef>
        <a:spcPct val="30000"/>
      </a:spcBef>
      <a:spcAft>
        <a:spcPct val="0"/>
      </a:spcAft>
      <a:buChar char="•"/>
      <a:defRPr sz="1000" kern="1200">
        <a:solidFill>
          <a:schemeClr val="accent1"/>
        </a:solidFill>
        <a:latin typeface="Arial" charset="0"/>
        <a:ea typeface="+mn-ea"/>
        <a:cs typeface="+mn-cs"/>
      </a:defRPr>
    </a:lvl2pPr>
    <a:lvl3pPr marL="571500" indent="-171450" algn="l" rtl="0" eaLnBrk="0" fontAlgn="base" hangingPunct="0">
      <a:spcBef>
        <a:spcPct val="30000"/>
      </a:spcBef>
      <a:spcAft>
        <a:spcPct val="0"/>
      </a:spcAft>
      <a:buFont typeface="Times New Roman" panose="02020603050405020304" pitchFamily="18" charset="0"/>
      <a:buChar char="–"/>
      <a:defRPr sz="1000" kern="1200">
        <a:solidFill>
          <a:schemeClr val="accent1"/>
        </a:solidFill>
        <a:latin typeface="Arial" charset="0"/>
        <a:ea typeface="+mn-ea"/>
        <a:cs typeface="+mn-cs"/>
      </a:defRPr>
    </a:lvl3pPr>
    <a:lvl4pPr marL="857250" indent="-171450" algn="l" rtl="0" eaLnBrk="0" fontAlgn="base" hangingPunct="0">
      <a:spcBef>
        <a:spcPct val="30000"/>
      </a:spcBef>
      <a:spcAft>
        <a:spcPct val="0"/>
      </a:spcAft>
      <a:buChar char="•"/>
      <a:defRPr sz="1000" kern="1200">
        <a:solidFill>
          <a:schemeClr val="accent1"/>
        </a:solidFill>
        <a:latin typeface="Arial" charset="0"/>
        <a:ea typeface="+mn-ea"/>
        <a:cs typeface="+mn-cs"/>
      </a:defRPr>
    </a:lvl4pPr>
    <a:lvl5pPr marL="1143000" indent="-171450" algn="l" rtl="0" eaLnBrk="0" fontAlgn="base" hangingPunct="0">
      <a:spcBef>
        <a:spcPct val="30000"/>
      </a:spcBef>
      <a:spcAft>
        <a:spcPct val="0"/>
      </a:spcAft>
      <a:buFont typeface="Times New Roman" panose="02020603050405020304" pitchFamily="18" charset="0"/>
      <a:buChar char="–"/>
      <a:defRPr sz="1000" kern="1200">
        <a:solidFill>
          <a:schemeClr val="accent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99651C09-2244-E421-E2A3-1EB5E78411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37A8CC80-98FA-8D14-975E-5A5973D02F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BB67077F-8C4E-4163-8BBC-AB8E38FD4B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EE5135BC-2F75-1F0B-C9DE-126A3E7D4B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0B062-EE1E-F527-3D81-84D8BB0A3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>
            <a:extLst>
              <a:ext uri="{FF2B5EF4-FFF2-40B4-BE49-F238E27FC236}">
                <a16:creationId xmlns:a16="http://schemas.microsoft.com/office/drawing/2014/main" id="{E03D518E-B573-0671-E21B-769ACCB2C0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Notes Placeholder 2">
            <a:extLst>
              <a:ext uri="{FF2B5EF4-FFF2-40B4-BE49-F238E27FC236}">
                <a16:creationId xmlns:a16="http://schemas.microsoft.com/office/drawing/2014/main" id="{B3060832-DE98-3389-263A-184CBB18DA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212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8099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1109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81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87BF6044-36B7-60D2-2D54-8732BAFC59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DF962A8E-0706-9297-C10D-7D35A5D299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9E5B184E-3A7C-D2D4-9552-F470CC3AEDF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F8F30E-4937-DE4D-8980-29DB9ACDDB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production.</a:t>
            </a:r>
          </a:p>
        </p:txBody>
      </p:sp>
      <p:sp>
        <p:nvSpPr>
          <p:cNvPr id="30724" name="Slide Number Placeholder 3">
            <a:extLst>
              <a:ext uri="{FF2B5EF4-FFF2-40B4-BE49-F238E27FC236}">
                <a16:creationId xmlns:a16="http://schemas.microsoft.com/office/drawing/2014/main" id="{1A1C73DB-36D2-EFFC-9FC5-1BB486EC068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93" tIns="43247" rIns="86493" bIns="43247"/>
          <a:lstStyle>
            <a:lvl1pPr algn="l" defTabSz="882650" eaLnBrk="0" hangingPunct="0">
              <a:defRPr sz="1000">
                <a:solidFill>
                  <a:schemeClr val="accent1"/>
                </a:solidFill>
                <a:latin typeface="Arial" panose="020B0604020202020204" pitchFamily="34" charset="0"/>
              </a:defRPr>
            </a:lvl1pPr>
            <a:lvl2pPr marL="742950" indent="-285750" algn="l" defTabSz="882650" eaLnBrk="0" hangingPunct="0">
              <a:buChar char="•"/>
              <a:defRPr sz="1000">
                <a:solidFill>
                  <a:schemeClr val="accent1"/>
                </a:solidFill>
                <a:latin typeface="Arial" panose="020B0604020202020204" pitchFamily="34" charset="0"/>
              </a:defRPr>
            </a:lvl2pPr>
            <a:lvl3pPr marL="1143000" indent="-228600" algn="l" defTabSz="882650" eaLnBrk="0" hangingPunct="0">
              <a:buFont typeface="Times New Roman" panose="02020603050405020304" pitchFamily="18" charset="0"/>
              <a:buChar char="–"/>
              <a:defRPr sz="1000">
                <a:solidFill>
                  <a:schemeClr val="accent1"/>
                </a:solidFill>
                <a:latin typeface="Arial" panose="020B0604020202020204" pitchFamily="34" charset="0"/>
              </a:defRPr>
            </a:lvl3pPr>
            <a:lvl4pPr marL="1600200" indent="-228600" algn="l" defTabSz="882650" eaLnBrk="0" hangingPunct="0">
              <a:buChar char="•"/>
              <a:defRPr sz="1000">
                <a:solidFill>
                  <a:schemeClr val="accent1"/>
                </a:solidFill>
                <a:latin typeface="Arial" panose="020B0604020202020204" pitchFamily="34" charset="0"/>
              </a:defRPr>
            </a:lvl4pPr>
            <a:lvl5pPr marL="2057400" indent="-228600" algn="l" defTabSz="882650" eaLnBrk="0" hangingPunct="0">
              <a:buFont typeface="Times New Roman" panose="02020603050405020304" pitchFamily="18" charset="0"/>
              <a:buChar char="–"/>
              <a:defRPr sz="1000">
                <a:solidFill>
                  <a:schemeClr val="accent1"/>
                </a:solidFill>
                <a:latin typeface="Arial" panose="020B0604020202020204" pitchFamily="34" charset="0"/>
              </a:defRPr>
            </a:lvl5pPr>
            <a:lvl6pPr marL="25146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buFont typeface="Times New Roman" panose="02020603050405020304" pitchFamily="18" charset="0"/>
              <a:buChar char="–"/>
              <a:defRPr sz="1000">
                <a:solidFill>
                  <a:schemeClr val="accent1"/>
                </a:solidFill>
                <a:latin typeface="Arial" panose="020B0604020202020204" pitchFamily="34" charset="0"/>
              </a:defRPr>
            </a:lvl6pPr>
            <a:lvl7pPr marL="29718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buFont typeface="Times New Roman" panose="02020603050405020304" pitchFamily="18" charset="0"/>
              <a:buChar char="–"/>
              <a:defRPr sz="1000">
                <a:solidFill>
                  <a:schemeClr val="accent1"/>
                </a:solidFill>
                <a:latin typeface="Arial" panose="020B0604020202020204" pitchFamily="34" charset="0"/>
              </a:defRPr>
            </a:lvl7pPr>
            <a:lvl8pPr marL="34290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buFont typeface="Times New Roman" panose="02020603050405020304" pitchFamily="18" charset="0"/>
              <a:buChar char="–"/>
              <a:defRPr sz="1000">
                <a:solidFill>
                  <a:schemeClr val="accent1"/>
                </a:solidFill>
                <a:latin typeface="Arial" panose="020B0604020202020204" pitchFamily="34" charset="0"/>
              </a:defRPr>
            </a:lvl8pPr>
            <a:lvl9pPr marL="3886200" indent="-228600" defTabSz="882650" eaLnBrk="0" fontAlgn="base" hangingPunct="0">
              <a:spcBef>
                <a:spcPct val="30000"/>
              </a:spcBef>
              <a:spcAft>
                <a:spcPct val="0"/>
              </a:spcAft>
              <a:buFont typeface="Times New Roman" panose="02020603050405020304" pitchFamily="18" charset="0"/>
              <a:buChar char="–"/>
              <a:defRPr sz="1000">
                <a:solidFill>
                  <a:schemeClr val="accent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fld id="{132E4F6E-9DD4-4298-A10A-E1CEB411A260}" type="slidenum">
              <a:rPr lang="en-US" altLang="en-US" sz="1100">
                <a:solidFill>
                  <a:srgbClr val="000000"/>
                </a:solidFill>
                <a:latin typeface="Times" panose="02020603050405020304" pitchFamily="18" charset="0"/>
              </a:rPr>
              <a:pPr algn="ctr" eaLnBrk="1" hangingPunct="1"/>
              <a:t>16</a:t>
            </a:fld>
            <a:endParaRPr lang="en-US" altLang="en-US" sz="1100">
              <a:solidFill>
                <a:srgbClr val="000000"/>
              </a:solidFill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ctrTitle"/>
          </p:nvPr>
        </p:nvSpPr>
        <p:spPr bwMode="white">
          <a:xfrm>
            <a:off x="1524000" y="1828800"/>
            <a:ext cx="7239000" cy="1193800"/>
          </a:xfrm>
        </p:spPr>
        <p:txBody>
          <a:bodyPr/>
          <a:lstStyle>
            <a:lvl1pPr>
              <a:defRPr sz="4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1524000" y="3200400"/>
            <a:ext cx="7239000" cy="301625"/>
          </a:xfrm>
        </p:spPr>
        <p:txBody>
          <a:bodyPr/>
          <a:lstStyle>
            <a:lvl1pPr>
              <a:spcBef>
                <a:spcPct val="0"/>
              </a:spcBef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38695300"/>
      </p:ext>
    </p:extLst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799276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3250" y="1336675"/>
            <a:ext cx="1809750" cy="15684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1336675"/>
            <a:ext cx="5276850" cy="1568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33777401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FE8E4EB-8F80-7B0B-D4BC-29E5B7FC3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14055539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9286402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2133600"/>
            <a:ext cx="3543300" cy="771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2133600"/>
            <a:ext cx="3543300" cy="771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6623962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31610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21976091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8781694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4218770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71964226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FF65015-3FE4-C19F-3627-5485747D89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">
          <a:xfrm>
            <a:off x="1524000" y="1336675"/>
            <a:ext cx="72390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61CDFB4-C46F-79FD-AD33-8424575A7F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black">
          <a:xfrm>
            <a:off x="1524000" y="2133600"/>
            <a:ext cx="72390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0"/>
            <a:endParaRPr lang="en-US" altLang="en-US"/>
          </a:p>
        </p:txBody>
      </p:sp>
      <p:sp>
        <p:nvSpPr>
          <p:cNvPr id="5125" name="Text Box 5">
            <a:extLst>
              <a:ext uri="{FF2B5EF4-FFF2-40B4-BE49-F238E27FC236}">
                <a16:creationId xmlns:a16="http://schemas.microsoft.com/office/drawing/2014/main" id="{188ED8EF-7F90-C329-4A5E-A40C1F02D61C}"/>
              </a:ext>
            </a:extLst>
          </p:cNvPr>
          <p:cNvSpPr txBox="1">
            <a:spLocks noChangeArrowheads="1"/>
          </p:cNvSpPr>
          <p:nvPr/>
        </p:nvSpPr>
        <p:spPr bwMode="black">
          <a:xfrm>
            <a:off x="1524000" y="381000"/>
            <a:ext cx="4419600" cy="1222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spcBef>
                <a:spcPct val="50000"/>
              </a:spcBef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1pPr>
            <a:lvl2pPr marL="742950" indent="-285750" eaLnBrk="0" hangingPunct="0">
              <a:spcBef>
                <a:spcPct val="50000"/>
              </a:spcBef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2pPr>
            <a:lvl3pPr marL="1143000" indent="-228600" eaLnBrk="0" hangingPunct="0">
              <a:spcBef>
                <a:spcPct val="50000"/>
              </a:spcBef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3pPr>
            <a:lvl4pPr marL="1600200" indent="-228600" eaLnBrk="0" hangingPunct="0">
              <a:spcBef>
                <a:spcPct val="50000"/>
              </a:spcBef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4pPr>
            <a:lvl5pPr marL="2057400" indent="-228600" eaLnBrk="0" hangingPunct="0">
              <a:spcBef>
                <a:spcPct val="50000"/>
              </a:spcBef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defRPr/>
            </a:pPr>
            <a:endParaRPr lang="en-US" sz="900" b="1">
              <a:cs typeface="+mn-cs"/>
            </a:endParaRPr>
          </a:p>
        </p:txBody>
      </p:sp>
      <p:sp>
        <p:nvSpPr>
          <p:cNvPr id="5126" name="Text Box 12">
            <a:extLst>
              <a:ext uri="{FF2B5EF4-FFF2-40B4-BE49-F238E27FC236}">
                <a16:creationId xmlns:a16="http://schemas.microsoft.com/office/drawing/2014/main" id="{DD4D0785-9CB7-D11F-3790-7112A776A0F4}"/>
              </a:ext>
            </a:extLst>
          </p:cNvPr>
          <p:cNvSpPr txBox="1">
            <a:spLocks noChangeArrowheads="1"/>
          </p:cNvSpPr>
          <p:nvPr/>
        </p:nvSpPr>
        <p:spPr bwMode="black">
          <a:xfrm>
            <a:off x="6781800" y="381000"/>
            <a:ext cx="1981200" cy="1222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spcBef>
                <a:spcPct val="50000"/>
              </a:spcBef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1pPr>
            <a:lvl2pPr marL="742950" indent="-285750" eaLnBrk="0" hangingPunct="0">
              <a:spcBef>
                <a:spcPct val="50000"/>
              </a:spcBef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2pPr>
            <a:lvl3pPr marL="1143000" indent="-228600" eaLnBrk="0" hangingPunct="0">
              <a:spcBef>
                <a:spcPct val="50000"/>
              </a:spcBef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3pPr>
            <a:lvl4pPr marL="1600200" indent="-228600" eaLnBrk="0" hangingPunct="0">
              <a:spcBef>
                <a:spcPct val="50000"/>
              </a:spcBef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4pPr>
            <a:lvl5pPr marL="2057400" indent="-228600" eaLnBrk="0" hangingPunct="0">
              <a:spcBef>
                <a:spcPct val="50000"/>
              </a:spcBef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pitchFamily="-65" charset="-128"/>
              </a:defRPr>
            </a:lvl9pPr>
          </a:lstStyle>
          <a:p>
            <a:pPr algn="r" eaLnBrk="1" hangingPunct="1">
              <a:lnSpc>
                <a:spcPct val="90000"/>
              </a:lnSpc>
              <a:spcBef>
                <a:spcPct val="0"/>
              </a:spcBef>
              <a:defRPr/>
            </a:pPr>
            <a:endParaRPr lang="en-US" sz="900" b="1"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182289-2926-C6A9-6FFE-7403F235C9B0}"/>
              </a:ext>
            </a:extLst>
          </p:cNvPr>
          <p:cNvSpPr txBox="1"/>
          <p:nvPr userDrawn="1"/>
        </p:nvSpPr>
        <p:spPr>
          <a:xfrm>
            <a:off x="4369562" y="6642100"/>
            <a:ext cx="461963" cy="1524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en-US" sz="10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Internal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</p:sldLayoutIdLst>
  <p:transition>
    <p:wipe dir="r"/>
  </p:transition>
  <p:hf sldNum="0" hdr="0" ftr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800" b="1">
          <a:solidFill>
            <a:srgbClr val="FFA100"/>
          </a:solidFill>
          <a:latin typeface="+mj-lt"/>
          <a:ea typeface="+mj-ea"/>
          <a:cs typeface="ヒラギノ角ゴ Pro W3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800" b="1">
          <a:solidFill>
            <a:srgbClr val="FFA100"/>
          </a:solidFill>
          <a:latin typeface="Arial" charset="0"/>
          <a:ea typeface="ヒラギノ角ゴ Pro W3" pitchFamily="-65" charset="-128"/>
          <a:cs typeface="ヒラギノ角ゴ Pro W3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800" b="1">
          <a:solidFill>
            <a:srgbClr val="FFA100"/>
          </a:solidFill>
          <a:latin typeface="Arial" charset="0"/>
          <a:ea typeface="ヒラギノ角ゴ Pro W3" pitchFamily="-65" charset="-128"/>
          <a:cs typeface="ヒラギノ角ゴ Pro W3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800" b="1">
          <a:solidFill>
            <a:srgbClr val="FFA100"/>
          </a:solidFill>
          <a:latin typeface="Arial" charset="0"/>
          <a:ea typeface="ヒラギノ角ゴ Pro W3" pitchFamily="-65" charset="-128"/>
          <a:cs typeface="ヒラギノ角ゴ Pro W3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800" b="1">
          <a:solidFill>
            <a:srgbClr val="FFA100"/>
          </a:solidFill>
          <a:latin typeface="Arial" charset="0"/>
          <a:ea typeface="ヒラギノ角ゴ Pro W3" pitchFamily="-65" charset="-128"/>
          <a:cs typeface="ヒラギノ角ゴ Pro W3"/>
        </a:defRPr>
      </a:lvl5pPr>
      <a:lvl6pPr marL="4572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800" b="1">
          <a:solidFill>
            <a:srgbClr val="FFA100"/>
          </a:solidFill>
          <a:latin typeface="Arial" charset="0"/>
          <a:ea typeface="ヒラギノ角ゴ Pro W3" pitchFamily="-65" charset="-128"/>
        </a:defRPr>
      </a:lvl6pPr>
      <a:lvl7pPr marL="9144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800" b="1">
          <a:solidFill>
            <a:srgbClr val="FFA100"/>
          </a:solidFill>
          <a:latin typeface="Arial" charset="0"/>
          <a:ea typeface="ヒラギノ角ゴ Pro W3" pitchFamily="-65" charset="-128"/>
        </a:defRPr>
      </a:lvl7pPr>
      <a:lvl8pPr marL="13716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800" b="1">
          <a:solidFill>
            <a:srgbClr val="FFA100"/>
          </a:solidFill>
          <a:latin typeface="Arial" charset="0"/>
          <a:ea typeface="ヒラギノ角ゴ Pro W3" pitchFamily="-65" charset="-128"/>
        </a:defRPr>
      </a:lvl8pPr>
      <a:lvl9pPr marL="18288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800" b="1">
          <a:solidFill>
            <a:srgbClr val="FFA100"/>
          </a:solidFill>
          <a:latin typeface="Arial" charset="0"/>
          <a:ea typeface="ヒラギノ角ゴ Pro W3" pitchFamily="-65" charset="-128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50000"/>
        </a:spcBef>
        <a:spcAft>
          <a:spcPct val="0"/>
        </a:spcAft>
        <a:buSzPct val="25000"/>
        <a:buFont typeface="Arial" panose="020B0604020202020204" pitchFamily="34" charset="0"/>
        <a:buChar char=" "/>
        <a:defRPr sz="2200" b="1">
          <a:solidFill>
            <a:srgbClr val="0082AA"/>
          </a:solidFill>
          <a:latin typeface="+mn-lt"/>
          <a:ea typeface="+mn-ea"/>
          <a:cs typeface="ヒラギノ角ゴ Pro W3"/>
        </a:defRPr>
      </a:lvl1pPr>
      <a:lvl2pPr marL="177800" indent="-176213" algn="l" rtl="0" eaLnBrk="0" fontAlgn="base" hangingPunct="0">
        <a:lnSpc>
          <a:spcPct val="90000"/>
        </a:lnSpc>
        <a:spcBef>
          <a:spcPct val="25000"/>
        </a:spcBef>
        <a:spcAft>
          <a:spcPct val="15000"/>
        </a:spcAft>
        <a:defRPr sz="2200">
          <a:solidFill>
            <a:srgbClr val="0082AA"/>
          </a:solidFill>
          <a:latin typeface="+mn-lt"/>
          <a:ea typeface="+mn-ea"/>
          <a:cs typeface="ヒラギノ角ゴ Pro W3"/>
        </a:defRPr>
      </a:lvl2pPr>
      <a:lvl3pPr marL="514350" indent="-222250" algn="l" rtl="0" eaLnBrk="0" fontAlgn="base" hangingPunct="0">
        <a:lnSpc>
          <a:spcPct val="90000"/>
        </a:lnSpc>
        <a:spcBef>
          <a:spcPct val="15000"/>
        </a:spcBef>
        <a:spcAft>
          <a:spcPct val="15000"/>
        </a:spcAft>
        <a:buFont typeface="Arial" panose="020B0604020202020204" pitchFamily="34" charset="0"/>
        <a:defRPr sz="2000">
          <a:solidFill>
            <a:srgbClr val="0082AA"/>
          </a:solidFill>
          <a:latin typeface="+mn-lt"/>
          <a:ea typeface="+mn-ea"/>
          <a:cs typeface="ヒラギノ角ゴ Pro W3"/>
        </a:defRPr>
      </a:lvl3pPr>
      <a:lvl4pPr marL="804863" indent="-176213" algn="l" rtl="0" eaLnBrk="0" fontAlgn="base" hangingPunct="0">
        <a:lnSpc>
          <a:spcPct val="90000"/>
        </a:lnSpc>
        <a:spcBef>
          <a:spcPct val="15000"/>
        </a:spcBef>
        <a:spcAft>
          <a:spcPct val="15000"/>
        </a:spcAft>
        <a:defRPr>
          <a:solidFill>
            <a:srgbClr val="0082AA"/>
          </a:solidFill>
          <a:latin typeface="+mn-lt"/>
          <a:ea typeface="+mn-ea"/>
          <a:cs typeface="ヒラギノ角ゴ Pro W3"/>
        </a:defRPr>
      </a:lvl4pPr>
      <a:lvl5pPr marL="1433513" indent="-176213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buChar char="•"/>
        <a:defRPr sz="2200" b="1">
          <a:solidFill>
            <a:srgbClr val="0082AA"/>
          </a:solidFill>
          <a:latin typeface="+mn-lt"/>
          <a:ea typeface="+mn-ea"/>
          <a:cs typeface="ヒラギノ角ゴ Pro W3"/>
        </a:defRPr>
      </a:lvl5pPr>
      <a:lvl6pPr marL="1890713" indent="-176213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buChar char="•"/>
        <a:defRPr sz="2200" b="1">
          <a:solidFill>
            <a:srgbClr val="0082AA"/>
          </a:solidFill>
          <a:latin typeface="+mn-lt"/>
          <a:ea typeface="+mn-ea"/>
        </a:defRPr>
      </a:lvl6pPr>
      <a:lvl7pPr marL="2347913" indent="-176213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buChar char="•"/>
        <a:defRPr sz="2200" b="1">
          <a:solidFill>
            <a:srgbClr val="0082AA"/>
          </a:solidFill>
          <a:latin typeface="+mn-lt"/>
          <a:ea typeface="+mn-ea"/>
        </a:defRPr>
      </a:lvl7pPr>
      <a:lvl8pPr marL="2805113" indent="-176213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buChar char="•"/>
        <a:defRPr sz="2200" b="1">
          <a:solidFill>
            <a:srgbClr val="0082AA"/>
          </a:solidFill>
          <a:latin typeface="+mn-lt"/>
          <a:ea typeface="+mn-ea"/>
        </a:defRPr>
      </a:lvl8pPr>
      <a:lvl9pPr marL="3262313" indent="-176213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buChar char="•"/>
        <a:defRPr sz="2200" b="1">
          <a:solidFill>
            <a:srgbClr val="0082AA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8">
            <a:extLst>
              <a:ext uri="{FF2B5EF4-FFF2-40B4-BE49-F238E27FC236}">
                <a16:creationId xmlns:a16="http://schemas.microsoft.com/office/drawing/2014/main" id="{473CDC89-06D9-08EC-19E2-999709D0D16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009775" y="2097550"/>
            <a:ext cx="5346892" cy="1255728"/>
          </a:xfrm>
        </p:spPr>
        <p:txBody>
          <a:bodyPr/>
          <a:lstStyle/>
          <a:p>
            <a:pPr algn="ctr"/>
            <a:r>
              <a:rPr lang="en-US" altLang="en-US" sz="3200" dirty="0"/>
              <a:t>INTRODUCTION </a:t>
            </a:r>
            <a:br>
              <a:rPr lang="en-US" altLang="en-US" sz="3200" dirty="0"/>
            </a:br>
            <a:r>
              <a:rPr lang="en-US" altLang="en-US" sz="3200" dirty="0"/>
              <a:t>TO </a:t>
            </a:r>
            <a:br>
              <a:rPr lang="en-US" altLang="en-US" sz="3200" dirty="0"/>
            </a:br>
            <a:r>
              <a:rPr lang="en-US" altLang="en-US" sz="3200" dirty="0"/>
              <a:t>REMOTE MONITORING </a:t>
            </a:r>
          </a:p>
        </p:txBody>
      </p:sp>
      <p:sp>
        <p:nvSpPr>
          <p:cNvPr id="5123" name="Rectangle 4">
            <a:extLst>
              <a:ext uri="{FF2B5EF4-FFF2-40B4-BE49-F238E27FC236}">
                <a16:creationId xmlns:a16="http://schemas.microsoft.com/office/drawing/2014/main" id="{3ABD6BAC-15A7-0848-7AC9-5BF5C1A5925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2851765" y="5189289"/>
            <a:ext cx="611525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SzPct val="25000"/>
              <a:buFont typeface="Arial" panose="020B0604020202020204" pitchFamily="34" charset="0"/>
              <a:buChar char=" 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lnSpc>
                <a:spcPct val="90000"/>
              </a:lnSpc>
              <a:spcBef>
                <a:spcPct val="25000"/>
              </a:spcBef>
              <a:spcAft>
                <a:spcPct val="15000"/>
              </a:spcAft>
              <a:defRPr sz="22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defRPr sz="20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defRPr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lnSpc>
                <a:spcPct val="90000"/>
              </a:lnSpc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>
                <a:solidFill>
                  <a:schemeClr val="bg1"/>
                </a:solidFill>
              </a:rPr>
              <a:t>Gabriel </a:t>
            </a:r>
            <a:r>
              <a:rPr lang="en-US" altLang="en-US" sz="1800" dirty="0">
                <a:solidFill>
                  <a:schemeClr val="bg1"/>
                </a:solidFill>
              </a:rPr>
              <a:t>Gavrielides, P</a:t>
            </a:r>
            <a:r>
              <a:rPr lang="en-US" altLang="en-US" sz="1800">
                <a:solidFill>
                  <a:schemeClr val="bg1"/>
                </a:solidFill>
              </a:rPr>
              <a:t>.E.</a:t>
            </a:r>
            <a:endParaRPr lang="en-US" altLang="en-US" sz="1800" dirty="0">
              <a:solidFill>
                <a:schemeClr val="bg1"/>
              </a:solidFill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</a:rPr>
              <a:t>Sr. Consulting Control Systems Engineer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1800" dirty="0">
                <a:solidFill>
                  <a:schemeClr val="bg1"/>
                </a:solidFill>
              </a:rPr>
              <a:t>Instrument, Controls and Electrical, Gas Transmission</a:t>
            </a:r>
          </a:p>
        </p:txBody>
      </p:sp>
    </p:spTree>
  </p:cSld>
  <p:clrMapOvr>
    <a:masterClrMapping/>
  </p:clrMapOvr>
  <p:transition advTm="4384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A8379-919C-9647-8498-F474C21A6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7D2409A-03EA-0EFA-C881-AD447699AEFA}"/>
              </a:ext>
            </a:extLst>
          </p:cNvPr>
          <p:cNvSpPr txBox="1">
            <a:spLocks/>
          </p:cNvSpPr>
          <p:nvPr/>
        </p:nvSpPr>
        <p:spPr bwMode="black">
          <a:xfrm>
            <a:off x="0" y="954360"/>
            <a:ext cx="8790039" cy="5770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algn="l" eaLnBrk="0" hangingPunct="0">
              <a:spcBef>
                <a:spcPct val="50000"/>
              </a:spcBef>
              <a:buSzPct val="25000"/>
              <a:buFont typeface="Arial" panose="020B0604020202020204" pitchFamily="34" charset="0"/>
              <a:buChar char=" 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692150" indent="-284163" algn="l" eaLnBrk="0" hangingPunct="0">
              <a:spcBef>
                <a:spcPct val="25000"/>
              </a:spcBef>
              <a:spcAft>
                <a:spcPct val="15000"/>
              </a:spcAft>
              <a:defRPr sz="22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090613" indent="-284163" algn="l" eaLnBrk="0" hangingPunct="0"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defRPr sz="20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489075" indent="-284163" algn="l" eaLnBrk="0" hangingPunct="0">
              <a:spcBef>
                <a:spcPct val="15000"/>
              </a:spcBef>
              <a:spcAft>
                <a:spcPct val="15000"/>
              </a:spcAft>
              <a:defRPr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1887538" indent="-284163" algn="l" eaLnBrk="0" hangingPunct="0">
              <a:spcBef>
                <a:spcPct val="0"/>
              </a:spcBef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344738" indent="-284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801938" indent="-284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259138" indent="-284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716338" indent="-284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marL="693737" lvl="1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kumimoji="1" lang="en-US" altLang="en-U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Key traits: </a:t>
            </a:r>
          </a:p>
          <a:p>
            <a:pPr marL="1149350" lvl="2" indent="-34290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b="1" dirty="0">
                <a:solidFill>
                  <a:schemeClr val="tx1"/>
                </a:solidFill>
              </a:rPr>
              <a:t>Ruggedized</a:t>
            </a:r>
            <a:r>
              <a:rPr kumimoji="1" lang="en-US" altLang="en-US" sz="1600" dirty="0">
                <a:solidFill>
                  <a:schemeClr val="tx1"/>
                </a:solidFill>
              </a:rPr>
              <a:t>: Built to withstand extreme temperatures and harsh                          environment to resist dust and moisture.</a:t>
            </a:r>
          </a:p>
          <a:p>
            <a:pPr marL="1149350" lvl="2" indent="-34290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b="1" dirty="0">
                <a:solidFill>
                  <a:schemeClr val="tx1"/>
                </a:solidFill>
              </a:rPr>
              <a:t>Energy efficient</a:t>
            </a:r>
            <a:r>
              <a:rPr kumimoji="1" lang="en-US" altLang="en-US" sz="1600" dirty="0">
                <a:solidFill>
                  <a:schemeClr val="tx1"/>
                </a:solidFill>
              </a:rPr>
              <a:t>: Designed to run on low-power making them ideal                           for remote sites powered by small solar arrays or UPS .</a:t>
            </a:r>
          </a:p>
          <a:p>
            <a:pPr marL="1149350" lvl="2" indent="-34290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b="1" dirty="0">
                <a:solidFill>
                  <a:schemeClr val="tx1"/>
                </a:solidFill>
              </a:rPr>
              <a:t>Streamlined Logic</a:t>
            </a:r>
            <a:r>
              <a:rPr kumimoji="1" lang="en-US" altLang="en-US" sz="1600" dirty="0">
                <a:solidFill>
                  <a:schemeClr val="tx1"/>
                </a:solidFill>
              </a:rPr>
              <a:t>: Use standard ladder logic programming                                                        language so technicians can easily troubleshoot them in the field.</a:t>
            </a:r>
          </a:p>
          <a:p>
            <a:pPr marL="1149350" lvl="2" indent="-34290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b="1" dirty="0">
                <a:solidFill>
                  <a:schemeClr val="tx1"/>
                </a:solidFill>
              </a:rPr>
              <a:t>Minimal Maintenance: </a:t>
            </a:r>
            <a:r>
              <a:rPr kumimoji="1" lang="en-US" altLang="en-US" sz="1600" dirty="0">
                <a:solidFill>
                  <a:schemeClr val="tx1"/>
                </a:solidFill>
              </a:rPr>
              <a:t>No moving parts, designed for long reliability over time.</a:t>
            </a:r>
          </a:p>
          <a:p>
            <a:pPr marL="1149350" lvl="2" indent="-34290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b="1" dirty="0">
                <a:solidFill>
                  <a:schemeClr val="tx1"/>
                </a:solidFill>
              </a:rPr>
              <a:t>Scalability: </a:t>
            </a:r>
            <a:r>
              <a:rPr kumimoji="1" lang="en-US" altLang="en-US" sz="1600" dirty="0">
                <a:solidFill>
                  <a:schemeClr val="tx1"/>
                </a:solidFill>
              </a:rPr>
              <a:t>Provides cost-effective remote monitoring and control, reducing                  the need of expensive hardware (e.g. PLCs).</a:t>
            </a:r>
          </a:p>
          <a:p>
            <a:pPr marL="693737" lvl="1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kumimoji="1" lang="en-US" altLang="en-U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PG&amp;E Deployments: </a:t>
            </a:r>
          </a:p>
          <a:p>
            <a:pPr marL="1150938" lvl="2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dirty="0"/>
              <a:t>Deployed at Tr</a:t>
            </a:r>
            <a:r>
              <a:rPr kumimoji="1" lang="en-US" altLang="en-US" sz="1600" dirty="0">
                <a:solidFill>
                  <a:schemeClr val="tx1"/>
                </a:solidFill>
              </a:rPr>
              <a:t>ansmission and Distribution regulating stations and on Transmission pipeline rupture block valves.</a:t>
            </a:r>
            <a:endParaRPr kumimoji="1" lang="en-US" altLang="en-US" sz="1600" dirty="0"/>
          </a:p>
          <a:p>
            <a:pPr marL="693737" lvl="1" indent="-285750">
              <a:spcBef>
                <a:spcPct val="500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kumimoji="1" lang="en-US" alt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SCADA Integration</a:t>
            </a:r>
            <a:r>
              <a:rPr kumimoji="1" lang="en-US" altLang="en-U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</a:t>
            </a:r>
          </a:p>
          <a:p>
            <a:pPr marL="1150938" lvl="2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b="1" dirty="0"/>
              <a:t>Remote Supervision (SCADA): </a:t>
            </a:r>
            <a:r>
              <a:rPr kumimoji="1" lang="en-US" altLang="en-US" sz="1600" dirty="0"/>
              <a:t>Communicates over licensed MDS Radio </a:t>
            </a:r>
            <a:r>
              <a:rPr kumimoji="1" lang="en-US" altLang="en-US" sz="1600" u="sng" dirty="0"/>
              <a:t>OR</a:t>
            </a:r>
            <a:r>
              <a:rPr kumimoji="1" lang="en-US" altLang="en-US" sz="1600" dirty="0"/>
              <a:t> Cellular modem to Gac Control.</a:t>
            </a:r>
          </a:p>
          <a:p>
            <a:pPr marL="1150938" lvl="2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b="1" dirty="0"/>
              <a:t>Communication Protocol: </a:t>
            </a:r>
            <a:r>
              <a:rPr kumimoji="1" lang="en-US" altLang="en-US" sz="1600" dirty="0"/>
              <a:t>Utilizes Modbus RTU for robust SCADA reporting.</a:t>
            </a:r>
            <a:endParaRPr kumimoji="1" lang="en-US" altLang="en-US" sz="1600" dirty="0">
              <a:solidFill>
                <a:schemeClr val="tx1"/>
              </a:solidFill>
            </a:endParaRP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kumimoji="1" lang="en-US" altLang="en-US" sz="1400" dirty="0">
              <a:solidFill>
                <a:schemeClr val="tx1"/>
              </a:solidFill>
            </a:endParaRP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kumimoji="1" lang="en-US" altLang="en-US" sz="1400" dirty="0">
              <a:solidFill>
                <a:schemeClr val="tx1"/>
              </a:solidFill>
            </a:endParaRP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kumimoji="1" lang="en-US" altLang="en-US" sz="1400" dirty="0">
              <a:solidFill>
                <a:schemeClr val="tx1"/>
              </a:solidFill>
            </a:endParaRPr>
          </a:p>
          <a:p>
            <a:pPr marL="806450" lvl="2" indent="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</a:pPr>
            <a:endParaRPr kumimoji="1" lang="en-US" altLang="en-US" sz="1400" dirty="0">
              <a:solidFill>
                <a:schemeClr val="tx1"/>
              </a:solidFill>
            </a:endParaRP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kumimoji="1" lang="en-US" altLang="en-US" sz="1400" dirty="0">
              <a:solidFill>
                <a:schemeClr val="tx1"/>
              </a:solidFill>
            </a:endParaRP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kumimoji="1" lang="en-US" altLang="en-US" sz="1400" dirty="0">
              <a:solidFill>
                <a:schemeClr val="tx1"/>
              </a:solidFill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8F9C075-19ED-4DF1-574A-FE8FBE30AF1E}"/>
              </a:ext>
            </a:extLst>
          </p:cNvPr>
          <p:cNvSpPr txBox="1">
            <a:spLocks noChangeArrowheads="1"/>
          </p:cNvSpPr>
          <p:nvPr/>
        </p:nvSpPr>
        <p:spPr>
          <a:xfrm>
            <a:off x="2603500" y="551252"/>
            <a:ext cx="4445000" cy="51870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5000"/>
              </a:lnSpc>
              <a:defRPr/>
            </a:pPr>
            <a:r>
              <a:rPr lang="en-US" sz="2800" b="1" dirty="0">
                <a:solidFill>
                  <a:srgbClr val="FFA100"/>
                </a:solidFill>
                <a:ea typeface="ＭＳ Ｐゴシック" pitchFamily="34" charset="-128"/>
              </a:rPr>
              <a:t>Remote Terminal Unit</a:t>
            </a:r>
          </a:p>
          <a:p>
            <a:pPr algn="l">
              <a:lnSpc>
                <a:spcPct val="85000"/>
              </a:lnSpc>
              <a:spcBef>
                <a:spcPct val="0"/>
              </a:spcBef>
              <a:defRPr/>
            </a:pPr>
            <a:endParaRPr lang="en-US" sz="3000" b="1" dirty="0">
              <a:solidFill>
                <a:srgbClr val="FFA100"/>
              </a:solidFill>
              <a:latin typeface="+mj-lt"/>
              <a:ea typeface="ＭＳ Ｐゴシック" pitchFamily="34" charset="-128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A7583B-0912-137D-E851-C4B86AE275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6353" y="1700127"/>
            <a:ext cx="1333686" cy="122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124574"/>
      </p:ext>
    </p:extLst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>
            <a:extLst>
              <a:ext uri="{FF2B5EF4-FFF2-40B4-BE49-F238E27FC236}">
                <a16:creationId xmlns:a16="http://schemas.microsoft.com/office/drawing/2014/main" id="{A825F6D4-CE99-C55B-AF42-5F115226F3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8463" y="556670"/>
            <a:ext cx="59848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algn="l" eaLnBrk="1" hangingPunct="1">
              <a:lnSpc>
                <a:spcPct val="85000"/>
              </a:lnSpc>
              <a:spcBef>
                <a:spcPct val="0"/>
              </a:spcBef>
            </a:pPr>
            <a:r>
              <a:rPr lang="en-US" altLang="en-US" sz="3000" b="1" dirty="0">
                <a:solidFill>
                  <a:srgbClr val="FFA100"/>
                </a:solidFill>
                <a:ea typeface="MS PGothic" panose="020B0600070205080204" pitchFamily="34" charset="-128"/>
              </a:rPr>
              <a:t>RTU in Transmission</a:t>
            </a:r>
          </a:p>
        </p:txBody>
      </p:sp>
      <p:sp>
        <p:nvSpPr>
          <p:cNvPr id="10243" name="Rectangle 4">
            <a:extLst>
              <a:ext uri="{FF2B5EF4-FFF2-40B4-BE49-F238E27FC236}">
                <a16:creationId xmlns:a16="http://schemas.microsoft.com/office/drawing/2014/main" id="{9F26F794-0032-C993-1FC0-73F06700CD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050" y="1128170"/>
            <a:ext cx="81089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algn="l" eaLnBrk="1" hangingPunct="1">
              <a:buClr>
                <a:schemeClr val="tx2"/>
              </a:buClr>
            </a:pPr>
            <a:r>
              <a:rPr kumimoji="1" lang="en-US" altLang="en-US" dirty="0"/>
              <a:t>Transmission Line Rupture Control:</a:t>
            </a:r>
            <a:endParaRPr lang="en-US" altLang="en-US" dirty="0"/>
          </a:p>
        </p:txBody>
      </p:sp>
      <p:pic>
        <p:nvPicPr>
          <p:cNvPr id="10245" name="Picture 3">
            <a:extLst>
              <a:ext uri="{FF2B5EF4-FFF2-40B4-BE49-F238E27FC236}">
                <a16:creationId xmlns:a16="http://schemas.microsoft.com/office/drawing/2014/main" id="{73C78F66-7546-03EE-C1F0-E7A811E64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4627563" y="1465263"/>
            <a:ext cx="4295775" cy="261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4">
            <a:extLst>
              <a:ext uri="{FF2B5EF4-FFF2-40B4-BE49-F238E27FC236}">
                <a16:creationId xmlns:a16="http://schemas.microsoft.com/office/drawing/2014/main" id="{5584CA25-18C9-34A1-F8CB-FDF3012B4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14314" y="1496470"/>
            <a:ext cx="3814762" cy="2586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5">
            <a:extLst>
              <a:ext uri="{FF2B5EF4-FFF2-40B4-BE49-F238E27FC236}">
                <a16:creationId xmlns:a16="http://schemas.microsoft.com/office/drawing/2014/main" id="{6C45E8CF-AA7F-8B99-80A5-20DFA2B6A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60363" y="4006850"/>
            <a:ext cx="3939221" cy="2586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626111-A5CD-9DBB-CFFB-A902B09184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3168" y="4163840"/>
            <a:ext cx="4220164" cy="2457793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235EF98E-1C61-5FCB-A7AC-DA99A3BB942B}"/>
              </a:ext>
            </a:extLst>
          </p:cNvPr>
          <p:cNvSpPr txBox="1">
            <a:spLocks noChangeArrowheads="1"/>
          </p:cNvSpPr>
          <p:nvPr/>
        </p:nvSpPr>
        <p:spPr>
          <a:xfrm>
            <a:off x="2788444" y="537369"/>
            <a:ext cx="3900487" cy="533400"/>
          </a:xfrm>
          <a:prstGeom prst="rect">
            <a:avLst/>
          </a:prstGeom>
        </p:spPr>
        <p:txBody>
          <a:bodyPr/>
          <a:lstStyle/>
          <a:p>
            <a:pPr algn="l">
              <a:lnSpc>
                <a:spcPct val="85000"/>
              </a:lnSpc>
              <a:spcBef>
                <a:spcPct val="0"/>
              </a:spcBef>
              <a:defRPr/>
            </a:pPr>
            <a:r>
              <a:rPr lang="en-US" sz="3000" b="1" dirty="0">
                <a:solidFill>
                  <a:srgbClr val="FFA100"/>
                </a:solidFill>
                <a:latin typeface="+mj-lt"/>
                <a:ea typeface="ＭＳ Ｐゴシック" pitchFamily="34" charset="-128"/>
                <a:cs typeface="+mj-cs"/>
              </a:rPr>
              <a:t>RTU in Distribution</a:t>
            </a:r>
          </a:p>
        </p:txBody>
      </p:sp>
      <p:sp>
        <p:nvSpPr>
          <p:cNvPr id="9219" name="Rectangle 4">
            <a:extLst>
              <a:ext uri="{FF2B5EF4-FFF2-40B4-BE49-F238E27FC236}">
                <a16:creationId xmlns:a16="http://schemas.microsoft.com/office/drawing/2014/main" id="{616A9591-3B8A-51B2-6037-902D15F854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488" y="1231900"/>
            <a:ext cx="81089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algn="l" eaLnBrk="1" hangingPunct="1">
              <a:buClr>
                <a:schemeClr val="tx2"/>
              </a:buClr>
            </a:pPr>
            <a:r>
              <a:rPr lang="en-US" altLang="en-US" dirty="0"/>
              <a:t>Distribution Regulating Stations:</a:t>
            </a:r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id="{B69842F2-F66D-6C33-0DB6-8347CB3BA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57163" y="1608138"/>
            <a:ext cx="4581525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>
            <a:extLst>
              <a:ext uri="{FF2B5EF4-FFF2-40B4-BE49-F238E27FC236}">
                <a16:creationId xmlns:a16="http://schemas.microsoft.com/office/drawing/2014/main" id="{6C3356DA-B2D3-E0DD-1CA2-E79E4FAF1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5314950" y="1554163"/>
            <a:ext cx="363855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>
            <a:extLst>
              <a:ext uri="{FF2B5EF4-FFF2-40B4-BE49-F238E27FC236}">
                <a16:creationId xmlns:a16="http://schemas.microsoft.com/office/drawing/2014/main" id="{049A5E49-0A9B-452E-653B-054D6BD3E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641350" y="4002088"/>
            <a:ext cx="7769225" cy="268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0D81A-48FC-EFC9-5872-B3D2F761DD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D33BA5DB-2A37-60E6-4766-69DBA57F0719}"/>
              </a:ext>
            </a:extLst>
          </p:cNvPr>
          <p:cNvSpPr txBox="1">
            <a:spLocks noChangeArrowheads="1"/>
          </p:cNvSpPr>
          <p:nvPr/>
        </p:nvSpPr>
        <p:spPr>
          <a:xfrm>
            <a:off x="3286951" y="455413"/>
            <a:ext cx="2882201" cy="51870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5000"/>
              </a:lnSpc>
              <a:defRPr/>
            </a:pPr>
            <a:r>
              <a:rPr lang="en-US" sz="3000" b="1" dirty="0" err="1">
                <a:solidFill>
                  <a:srgbClr val="FFA100"/>
                </a:solidFill>
                <a:ea typeface="ＭＳ Ｐゴシック" pitchFamily="34" charset="-128"/>
              </a:rPr>
              <a:t>WirelessHART</a:t>
            </a:r>
            <a:endParaRPr lang="en-US" sz="3000" b="1" dirty="0">
              <a:solidFill>
                <a:srgbClr val="FFA100"/>
              </a:solidFill>
              <a:ea typeface="ＭＳ Ｐゴシック" pitchFamily="34" charset="-128"/>
            </a:endParaRPr>
          </a:p>
          <a:p>
            <a:pPr algn="l">
              <a:lnSpc>
                <a:spcPct val="85000"/>
              </a:lnSpc>
              <a:spcBef>
                <a:spcPct val="0"/>
              </a:spcBef>
              <a:defRPr/>
            </a:pPr>
            <a:endParaRPr lang="en-US" sz="3000" b="1" dirty="0">
              <a:solidFill>
                <a:srgbClr val="FFA100"/>
              </a:solidFill>
              <a:latin typeface="+mj-lt"/>
              <a:ea typeface="ＭＳ Ｐゴシック" pitchFamily="34" charset="-128"/>
              <a:cs typeface="+mj-cs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E7B55DB-6012-6D51-F867-A8A456922514}"/>
              </a:ext>
            </a:extLst>
          </p:cNvPr>
          <p:cNvSpPr txBox="1">
            <a:spLocks/>
          </p:cNvSpPr>
          <p:nvPr/>
        </p:nvSpPr>
        <p:spPr bwMode="black">
          <a:xfrm>
            <a:off x="117987" y="1004344"/>
            <a:ext cx="8592461" cy="3198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algn="l" eaLnBrk="0" hangingPunct="0">
              <a:spcBef>
                <a:spcPct val="50000"/>
              </a:spcBef>
              <a:buSzPct val="25000"/>
              <a:buFont typeface="Arial" panose="020B0604020202020204" pitchFamily="34" charset="0"/>
              <a:buChar char=" 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692150" indent="-284163" algn="l" eaLnBrk="0" hangingPunct="0">
              <a:spcBef>
                <a:spcPct val="25000"/>
              </a:spcBef>
              <a:spcAft>
                <a:spcPct val="15000"/>
              </a:spcAft>
              <a:defRPr sz="22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090613" indent="-284163" algn="l" eaLnBrk="0" hangingPunct="0"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defRPr sz="20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489075" indent="-284163" algn="l" eaLnBrk="0" hangingPunct="0">
              <a:spcBef>
                <a:spcPct val="15000"/>
              </a:spcBef>
              <a:spcAft>
                <a:spcPct val="15000"/>
              </a:spcAft>
              <a:defRPr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1887538" indent="-284163" algn="l" eaLnBrk="0" hangingPunct="0">
              <a:spcBef>
                <a:spcPct val="0"/>
              </a:spcBef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344738" indent="-284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801938" indent="-284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259138" indent="-284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716338" indent="-284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marL="693737" lvl="1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kumimoji="1" lang="en-US" alt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Key traits: </a:t>
            </a: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400" b="1" dirty="0">
                <a:solidFill>
                  <a:schemeClr val="tx1"/>
                </a:solidFill>
              </a:rPr>
              <a:t>Self-Organizing Mesh Network: </a:t>
            </a:r>
            <a:r>
              <a:rPr kumimoji="1" lang="en-US" altLang="en-US" sz="1400" dirty="0">
                <a:solidFill>
                  <a:schemeClr val="tx1"/>
                </a:solidFill>
              </a:rPr>
              <a:t>Automatically discovers neighbors and adjust communication paths (e.g. self-healing if a signal is blocked or devices fails).</a:t>
            </a: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400" b="1" dirty="0">
                <a:solidFill>
                  <a:schemeClr val="tx1"/>
                </a:solidFill>
              </a:rPr>
              <a:t>High Reliability: </a:t>
            </a:r>
            <a:r>
              <a:rPr kumimoji="1" lang="en-US" altLang="en-US" sz="1400" dirty="0">
                <a:solidFill>
                  <a:schemeClr val="tx1"/>
                </a:solidFill>
              </a:rPr>
              <a:t>Achieves 99.9% uptime by using redundant paths and frequency hopping to overcome interference from other wireless signals.</a:t>
            </a: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400" b="1" dirty="0">
                <a:solidFill>
                  <a:schemeClr val="tx1"/>
                </a:solidFill>
              </a:rPr>
              <a:t>Ultra-low Power Consumption: </a:t>
            </a:r>
            <a:r>
              <a:rPr kumimoji="1" lang="en-US" altLang="en-US" sz="1400" dirty="0">
                <a:solidFill>
                  <a:schemeClr val="tx1"/>
                </a:solidFill>
              </a:rPr>
              <a:t>Optimized from battery-powered field devices, with many sensors achieving 5-6 years if battery life.</a:t>
            </a: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400" b="1" dirty="0">
                <a:solidFill>
                  <a:schemeClr val="tx1"/>
                </a:solidFill>
              </a:rPr>
              <a:t>Highly Scalable: </a:t>
            </a:r>
            <a:r>
              <a:rPr kumimoji="1" lang="en-US" altLang="en-US" sz="1400" dirty="0">
                <a:solidFill>
                  <a:schemeClr val="tx1"/>
                </a:solidFill>
              </a:rPr>
              <a:t>Each standard Gateway supports up to 100 field devices, </a:t>
            </a: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400" b="1" dirty="0">
                <a:solidFill>
                  <a:schemeClr val="tx1"/>
                </a:solidFill>
              </a:rPr>
              <a:t>Robust Security: </a:t>
            </a:r>
            <a:r>
              <a:rPr kumimoji="1" lang="en-US" altLang="en-US" sz="1400" dirty="0">
                <a:solidFill>
                  <a:schemeClr val="tx1"/>
                </a:solidFill>
              </a:rPr>
              <a:t>Features multi-tiered, 128-bit AES encryption and device authentication.</a:t>
            </a: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400" b="1" dirty="0">
                <a:solidFill>
                  <a:schemeClr val="tx1"/>
                </a:solidFill>
              </a:rPr>
              <a:t>Cost Effective: </a:t>
            </a:r>
            <a:r>
              <a:rPr kumimoji="1" lang="en-US" altLang="en-US" sz="1400" dirty="0">
                <a:solidFill>
                  <a:schemeClr val="tx1"/>
                </a:solidFill>
              </a:rPr>
              <a:t>Adding new measurement points when trenching for new conduit                (</a:t>
            </a:r>
            <a:r>
              <a:rPr kumimoji="1" lang="en-US" altLang="en-US" sz="1400" dirty="0" err="1">
                <a:solidFill>
                  <a:schemeClr val="tx1"/>
                </a:solidFill>
              </a:rPr>
              <a:t>e.g</a:t>
            </a:r>
            <a:r>
              <a:rPr kumimoji="1" lang="en-US" altLang="en-US" sz="1400" dirty="0">
                <a:solidFill>
                  <a:schemeClr val="tx1"/>
                </a:solidFill>
              </a:rPr>
              <a:t> power/communication) is too expensive or physically impossible for traditional hardwired systems.</a:t>
            </a:r>
          </a:p>
          <a:p>
            <a:pPr marL="1490662" lvl="3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endParaRPr kumimoji="1" lang="en-US" altLang="en-US" sz="1400" dirty="0">
              <a:solidFill>
                <a:schemeClr val="tx1"/>
              </a:solidFill>
            </a:endParaRP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kumimoji="1" lang="en-US" altLang="en-US" sz="1400" dirty="0">
              <a:solidFill>
                <a:schemeClr val="tx1"/>
              </a:solidFill>
            </a:endParaRP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kumimoji="1" lang="en-US" altLang="en-US" sz="1400" dirty="0">
              <a:solidFill>
                <a:schemeClr val="tx1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F438A32-4D67-CFBF-FE66-C63A8B4A9397}"/>
              </a:ext>
            </a:extLst>
          </p:cNvPr>
          <p:cNvSpPr txBox="1">
            <a:spLocks noChangeArrowheads="1"/>
          </p:cNvSpPr>
          <p:nvPr/>
        </p:nvSpPr>
        <p:spPr bwMode="black">
          <a:xfrm>
            <a:off x="1534698" y="4681173"/>
            <a:ext cx="5764142" cy="2119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25000"/>
              <a:buFont typeface="Arial" panose="020B0604020202020204" pitchFamily="34" charset="0"/>
              <a:buChar char=" "/>
              <a:defRPr sz="2200" b="1">
                <a:solidFill>
                  <a:srgbClr val="0082AA"/>
                </a:solidFill>
                <a:latin typeface="+mn-lt"/>
                <a:ea typeface="+mn-ea"/>
                <a:cs typeface="ヒラギノ角ゴ Pro W3"/>
              </a:defRPr>
            </a:lvl1pPr>
            <a:lvl2pPr marL="177800" indent="-176213" algn="l" rtl="0" eaLnBrk="0" fontAlgn="base" hangingPunct="0">
              <a:lnSpc>
                <a:spcPct val="90000"/>
              </a:lnSpc>
              <a:spcBef>
                <a:spcPct val="25000"/>
              </a:spcBef>
              <a:spcAft>
                <a:spcPct val="15000"/>
              </a:spcAft>
              <a:defRPr sz="2200">
                <a:solidFill>
                  <a:srgbClr val="0082AA"/>
                </a:solidFill>
                <a:latin typeface="+mn-lt"/>
                <a:ea typeface="+mn-ea"/>
                <a:cs typeface="ヒラギノ角ゴ Pro W3"/>
              </a:defRPr>
            </a:lvl2pPr>
            <a:lvl3pPr marL="514350" indent="-222250" algn="l" rtl="0" eaLnBrk="0" fontAlgn="base" hangingPunct="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defRPr sz="2000">
                <a:solidFill>
                  <a:srgbClr val="0082AA"/>
                </a:solidFill>
                <a:latin typeface="+mn-lt"/>
                <a:ea typeface="+mn-ea"/>
                <a:cs typeface="ヒラギノ角ゴ Pro W3"/>
              </a:defRPr>
            </a:lvl3pPr>
            <a:lvl4pPr marL="804863" indent="-176213" algn="l" rtl="0" eaLnBrk="0" fontAlgn="base" hangingPunct="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defRPr>
                <a:solidFill>
                  <a:srgbClr val="0082AA"/>
                </a:solidFill>
                <a:latin typeface="+mn-lt"/>
                <a:ea typeface="+mn-ea"/>
                <a:cs typeface="ヒラギノ角ゴ Pro W3"/>
              </a:defRPr>
            </a:lvl4pPr>
            <a:lvl5pPr marL="1433513" indent="-176213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+mn-lt"/>
                <a:ea typeface="+mn-ea"/>
                <a:cs typeface="ヒラギノ角ゴ Pro W3"/>
              </a:defRPr>
            </a:lvl5pPr>
            <a:lvl6pPr marL="1890713" indent="-176213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+mn-lt"/>
                <a:ea typeface="+mn-ea"/>
              </a:defRPr>
            </a:lvl6pPr>
            <a:lvl7pPr marL="2347913" indent="-176213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+mn-lt"/>
                <a:ea typeface="+mn-ea"/>
              </a:defRPr>
            </a:lvl7pPr>
            <a:lvl8pPr marL="2805113" indent="-176213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+mn-lt"/>
                <a:ea typeface="+mn-ea"/>
              </a:defRPr>
            </a:lvl8pPr>
            <a:lvl9pPr marL="3262313" indent="-176213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+mn-lt"/>
                <a:ea typeface="+mn-ea"/>
              </a:defRPr>
            </a:lvl9pPr>
          </a:lstStyle>
          <a:p>
            <a:pPr marL="679450" lvl="2" indent="-342900">
              <a:buFont typeface="Wingdings" panose="05000000000000000000" pitchFamily="2" charset="2"/>
              <a:buChar char="v"/>
            </a:pPr>
            <a:r>
              <a:rPr kumimoji="1" lang="en-US" sz="1200" kern="1200" dirty="0" err="1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</a:rPr>
              <a:t>WirelessHART</a:t>
            </a:r>
            <a:r>
              <a:rPr kumimoji="1"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</a:rPr>
              <a:t> is an approved wireless sensor networking technology based on IEC communication standard (Highway Addressable Remote Transducer Protocol) used for industrial process measurement applications.</a:t>
            </a:r>
          </a:p>
          <a:p>
            <a:pPr marL="679450" lvl="2" indent="-342900">
              <a:buFont typeface="Wingdings" panose="05000000000000000000" pitchFamily="2" charset="2"/>
              <a:buChar char="v"/>
            </a:pPr>
            <a:endParaRPr kumimoji="1" lang="en-US" sz="1200" kern="1200" dirty="0">
              <a:solidFill>
                <a:schemeClr val="tx1"/>
              </a:solidFill>
              <a:latin typeface="Arial" panose="020B0604020202020204" pitchFamily="34" charset="0"/>
              <a:ea typeface="ヒラギノ角ゴ Pro W3"/>
            </a:endParaRPr>
          </a:p>
          <a:p>
            <a:pPr marL="679450" lvl="2" indent="-342900">
              <a:buFont typeface="Wingdings" panose="05000000000000000000" pitchFamily="2" charset="2"/>
              <a:buChar char="v"/>
            </a:pPr>
            <a:r>
              <a:rPr kumimoji="1"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</a:rPr>
              <a:t>Point-to-Point broadcast range up to 1500 ft with unobstructed line-of-sight.</a:t>
            </a:r>
          </a:p>
          <a:p>
            <a:pPr marL="336550" lvl="2" indent="0"/>
            <a:endParaRPr kumimoji="1" lang="en-US" sz="1200" kern="1200" dirty="0">
              <a:solidFill>
                <a:schemeClr val="tx1"/>
              </a:solidFill>
              <a:latin typeface="Arial" panose="020B0604020202020204" pitchFamily="34" charset="0"/>
              <a:ea typeface="ヒラギノ角ゴ Pro W3"/>
            </a:endParaRPr>
          </a:p>
          <a:p>
            <a:pPr marL="679450" lvl="2" indent="-342900">
              <a:buFont typeface="Wingdings" panose="05000000000000000000" pitchFamily="2" charset="2"/>
              <a:buChar char="v"/>
            </a:pPr>
            <a:r>
              <a:rPr kumimoji="1"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</a:rPr>
              <a:t>PG&amp;E has been utilizing </a:t>
            </a:r>
            <a:r>
              <a:rPr kumimoji="1" lang="en-US" sz="1200" kern="1200" dirty="0" err="1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</a:rPr>
              <a:t>WirelessHART</a:t>
            </a:r>
            <a:r>
              <a:rPr kumimoji="1"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</a:rPr>
              <a:t> technology for over13 years.</a:t>
            </a:r>
          </a:p>
          <a:p>
            <a:pPr marL="679450" lvl="2" indent="-342900">
              <a:buFont typeface="Wingdings" panose="05000000000000000000" pitchFamily="2" charset="2"/>
              <a:buChar char="v"/>
            </a:pPr>
            <a:endParaRPr kumimoji="1" lang="en-US" altLang="en-US" sz="1200" kern="1200" dirty="0">
              <a:solidFill>
                <a:schemeClr val="tx1"/>
              </a:solidFill>
              <a:latin typeface="Arial" panose="020B0604020202020204" pitchFamily="34" charset="0"/>
              <a:ea typeface="ヒラギノ角ゴ Pro W3"/>
            </a:endParaRPr>
          </a:p>
          <a:p>
            <a:pPr marL="679450" lvl="2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altLang="en-US" sz="1800" kern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6A5A2C-6E40-DAFD-0876-BB30A9D02B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8237" y="4681173"/>
            <a:ext cx="1322211" cy="1593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134118"/>
      </p:ext>
    </p:extLst>
  </p:cSld>
  <p:clrMapOvr>
    <a:masterClrMapping/>
  </p:clrMapOvr>
  <p:transition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https://sales.emersonprocess.com/ProductsServices/RemoteAutomationSolutions/IEC%2062591%20Wireless/_w/Smart%20Wireless%20Field%20Link_jpg.jpg">
            <a:extLst>
              <a:ext uri="{FF2B5EF4-FFF2-40B4-BE49-F238E27FC236}">
                <a16:creationId xmlns:a16="http://schemas.microsoft.com/office/drawing/2014/main" id="{1AEA31E4-1D86-1213-2666-79E140382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34" t="5907" r="12904" b="4320"/>
          <a:stretch>
            <a:fillRect/>
          </a:stretch>
        </p:blipFill>
        <p:spPr bwMode="auto">
          <a:xfrm>
            <a:off x="7694809" y="3955594"/>
            <a:ext cx="42227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 descr="https://sales.emersonprocess.com/ProductsServices/RemoteAutomationSolutions/IEC%2062591%20Wireless/_w/Smart%20Wireless%20Field%20Link_jpg.jpg">
            <a:extLst>
              <a:ext uri="{FF2B5EF4-FFF2-40B4-BE49-F238E27FC236}">
                <a16:creationId xmlns:a16="http://schemas.microsoft.com/office/drawing/2014/main" id="{2E779ED3-64F0-8FE4-16EE-4A55CA1E0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34" t="5907" r="12904" b="4320"/>
          <a:stretch>
            <a:fillRect/>
          </a:stretch>
        </p:blipFill>
        <p:spPr bwMode="auto">
          <a:xfrm>
            <a:off x="8551404" y="3331279"/>
            <a:ext cx="42227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4" descr="https://sales.emersonprocess.com/ProductsServices/RemoteAutomationSolutions/IEC%2062591%20Wireless/_w/Smart%20Wireless%20Field%20Link_jpg.jpg">
            <a:extLst>
              <a:ext uri="{FF2B5EF4-FFF2-40B4-BE49-F238E27FC236}">
                <a16:creationId xmlns:a16="http://schemas.microsoft.com/office/drawing/2014/main" id="{8BF50DC2-7A36-FD8D-AF69-530F8328CD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34" t="5907" r="12904" b="4320"/>
          <a:stretch>
            <a:fillRect/>
          </a:stretch>
        </p:blipFill>
        <p:spPr bwMode="auto">
          <a:xfrm>
            <a:off x="8617693" y="1361947"/>
            <a:ext cx="423863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3">
            <a:extLst>
              <a:ext uri="{FF2B5EF4-FFF2-40B4-BE49-F238E27FC236}">
                <a16:creationId xmlns:a16="http://schemas.microsoft.com/office/drawing/2014/main" id="{21249698-FA27-4157-8535-7FE3B6970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55425">
            <a:off x="7835457" y="3582044"/>
            <a:ext cx="285750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3">
            <a:extLst>
              <a:ext uri="{FF2B5EF4-FFF2-40B4-BE49-F238E27FC236}">
                <a16:creationId xmlns:a16="http://schemas.microsoft.com/office/drawing/2014/main" id="{0C20BE62-96A0-B57E-BAFD-E2162411BD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62572">
            <a:off x="8784827" y="1953093"/>
            <a:ext cx="265112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321" name="Straight Connector 32">
            <a:extLst>
              <a:ext uri="{FF2B5EF4-FFF2-40B4-BE49-F238E27FC236}">
                <a16:creationId xmlns:a16="http://schemas.microsoft.com/office/drawing/2014/main" id="{8A9CBC60-7CE4-EF5E-EC94-4E51FE410AE6}"/>
              </a:ext>
            </a:extLst>
          </p:cNvPr>
          <p:cNvCxnSpPr>
            <a:cxnSpLocks noChangeShapeType="1"/>
            <a:endCxn id="13328" idx="0"/>
          </p:cNvCxnSpPr>
          <p:nvPr/>
        </p:nvCxnSpPr>
        <p:spPr bwMode="auto">
          <a:xfrm>
            <a:off x="8930959" y="2253755"/>
            <a:ext cx="0" cy="740757"/>
          </a:xfrm>
          <a:prstGeom prst="line">
            <a:avLst/>
          </a:prstGeom>
          <a:noFill/>
          <a:ln w="9525" algn="ctr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322" name="Straight Connector 33">
            <a:extLst>
              <a:ext uri="{FF2B5EF4-FFF2-40B4-BE49-F238E27FC236}">
                <a16:creationId xmlns:a16="http://schemas.microsoft.com/office/drawing/2014/main" id="{5226C0EC-6F91-2E4D-C028-26FB6B791C19}"/>
              </a:ext>
            </a:extLst>
          </p:cNvPr>
          <p:cNvCxnSpPr>
            <a:cxnSpLocks noChangeShapeType="1"/>
            <a:stCxn id="13319" idx="0"/>
          </p:cNvCxnSpPr>
          <p:nvPr/>
        </p:nvCxnSpPr>
        <p:spPr bwMode="auto">
          <a:xfrm>
            <a:off x="8148249" y="3903349"/>
            <a:ext cx="512099" cy="120"/>
          </a:xfrm>
          <a:prstGeom prst="line">
            <a:avLst/>
          </a:prstGeom>
          <a:noFill/>
          <a:ln w="9525" algn="ctr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E1882EEF-3546-0625-AFC9-056083630678}"/>
              </a:ext>
            </a:extLst>
          </p:cNvPr>
          <p:cNvSpPr txBox="1"/>
          <p:nvPr/>
        </p:nvSpPr>
        <p:spPr>
          <a:xfrm>
            <a:off x="7899991" y="1133475"/>
            <a:ext cx="12916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30000"/>
              </a:spcBef>
              <a:defRPr/>
            </a:pPr>
            <a:r>
              <a:rPr lang="en-US" sz="1000" b="1" dirty="0">
                <a:solidFill>
                  <a:srgbClr val="093065"/>
                </a:solidFill>
                <a:latin typeface="+mj-lt"/>
                <a:ea typeface="ヒラギノ角ゴ Pro W3" pitchFamily="-65" charset="-128"/>
                <a:cs typeface="+mn-cs"/>
              </a:rPr>
              <a:t>Wireless Pressure Transmitters</a:t>
            </a:r>
          </a:p>
        </p:txBody>
      </p:sp>
      <p:pic>
        <p:nvPicPr>
          <p:cNvPr id="13325" name="Picture 3">
            <a:extLst>
              <a:ext uri="{FF2B5EF4-FFF2-40B4-BE49-F238E27FC236}">
                <a16:creationId xmlns:a16="http://schemas.microsoft.com/office/drawing/2014/main" id="{3F369426-944F-E4A1-3ED1-4D9159DA1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55425">
            <a:off x="8220676" y="4780310"/>
            <a:ext cx="28575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326" name="Straight Connector 42">
            <a:extLst>
              <a:ext uri="{FF2B5EF4-FFF2-40B4-BE49-F238E27FC236}">
                <a16:creationId xmlns:a16="http://schemas.microsoft.com/office/drawing/2014/main" id="{EA6C967B-220D-401B-9F9B-DC7B9E33032A}"/>
              </a:ext>
            </a:extLst>
          </p:cNvPr>
          <p:cNvCxnSpPr>
            <a:cxnSpLocks noChangeShapeType="1"/>
            <a:stCxn id="13314" idx="2"/>
            <a:endCxn id="13325" idx="2"/>
          </p:cNvCxnSpPr>
          <p:nvPr/>
        </p:nvCxnSpPr>
        <p:spPr bwMode="auto">
          <a:xfrm>
            <a:off x="7905947" y="4720769"/>
            <a:ext cx="289655" cy="148358"/>
          </a:xfrm>
          <a:prstGeom prst="line">
            <a:avLst/>
          </a:prstGeom>
          <a:noFill/>
          <a:ln w="9525" algn="ctr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327" name="Straight Connector 44">
            <a:extLst>
              <a:ext uri="{FF2B5EF4-FFF2-40B4-BE49-F238E27FC236}">
                <a16:creationId xmlns:a16="http://schemas.microsoft.com/office/drawing/2014/main" id="{30C7D485-747F-C385-D036-FAFA50F99A38}"/>
              </a:ext>
            </a:extLst>
          </p:cNvPr>
          <p:cNvCxnSpPr>
            <a:cxnSpLocks noChangeShapeType="1"/>
            <a:stCxn id="13316" idx="2"/>
            <a:endCxn id="13325" idx="2"/>
          </p:cNvCxnSpPr>
          <p:nvPr/>
        </p:nvCxnSpPr>
        <p:spPr bwMode="auto">
          <a:xfrm flipH="1">
            <a:off x="8195602" y="4096454"/>
            <a:ext cx="566940" cy="772673"/>
          </a:xfrm>
          <a:prstGeom prst="line">
            <a:avLst/>
          </a:prstGeom>
          <a:noFill/>
          <a:ln w="9525" algn="ctr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3328" name="Picture 3">
            <a:extLst>
              <a:ext uri="{FF2B5EF4-FFF2-40B4-BE49-F238E27FC236}">
                <a16:creationId xmlns:a16="http://schemas.microsoft.com/office/drawing/2014/main" id="{5E0CC3C3-8E99-EE91-FB6A-0CB339FAE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90917">
            <a:off x="8737039" y="2988614"/>
            <a:ext cx="2857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9" name="Rectangle 2057">
            <a:extLst>
              <a:ext uri="{FF2B5EF4-FFF2-40B4-BE49-F238E27FC236}">
                <a16:creationId xmlns:a16="http://schemas.microsoft.com/office/drawing/2014/main" id="{A75CD2E9-7F48-AB3F-D1E7-E5A7C0D4E5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4334" y="5817995"/>
            <a:ext cx="86113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SzPct val="25000"/>
              <a:buFont typeface="Arial" panose="020B0604020202020204" pitchFamily="34" charset="0"/>
              <a:buChar char=" 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lnSpc>
                <a:spcPct val="90000"/>
              </a:lnSpc>
              <a:spcBef>
                <a:spcPct val="25000"/>
              </a:spcBef>
              <a:spcAft>
                <a:spcPct val="15000"/>
              </a:spcAft>
              <a:defRPr sz="22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defRPr sz="20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defRPr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lnSpc>
                <a:spcPct val="90000"/>
              </a:lnSpc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eaLnBrk="1" hangingPunct="1">
              <a:spcBef>
                <a:spcPct val="30000"/>
              </a:spcBef>
              <a:buSzTx/>
              <a:buFontTx/>
              <a:buNone/>
            </a:pPr>
            <a:r>
              <a:rPr lang="en-US" altLang="en-US" sz="1000" dirty="0">
                <a:solidFill>
                  <a:srgbClr val="093065"/>
                </a:solidFill>
              </a:rPr>
              <a:t>MDS Radio</a:t>
            </a:r>
          </a:p>
        </p:txBody>
      </p:sp>
      <p:sp>
        <p:nvSpPr>
          <p:cNvPr id="13330" name="Rectangle 51">
            <a:extLst>
              <a:ext uri="{FF2B5EF4-FFF2-40B4-BE49-F238E27FC236}">
                <a16:creationId xmlns:a16="http://schemas.microsoft.com/office/drawing/2014/main" id="{CC445ACD-D473-B811-18BB-DC6E2558C6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2893" y="6355798"/>
            <a:ext cx="1268413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SzPct val="25000"/>
              <a:buFont typeface="Arial" panose="020B0604020202020204" pitchFamily="34" charset="0"/>
              <a:buChar char=" 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lnSpc>
                <a:spcPct val="90000"/>
              </a:lnSpc>
              <a:spcBef>
                <a:spcPct val="25000"/>
              </a:spcBef>
              <a:spcAft>
                <a:spcPct val="15000"/>
              </a:spcAft>
              <a:defRPr sz="22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defRPr sz="20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defRPr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lnSpc>
                <a:spcPct val="90000"/>
              </a:lnSpc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eaLnBrk="1" hangingPunct="1">
              <a:spcBef>
                <a:spcPct val="30000"/>
              </a:spcBef>
              <a:buSzTx/>
              <a:buFontTx/>
              <a:buNone/>
            </a:pPr>
            <a:r>
              <a:rPr lang="en-US" altLang="en-US" sz="1000" dirty="0">
                <a:solidFill>
                  <a:srgbClr val="093065"/>
                </a:solidFill>
              </a:rPr>
              <a:t>Wireless Gateway</a:t>
            </a:r>
          </a:p>
        </p:txBody>
      </p:sp>
      <p:sp>
        <p:nvSpPr>
          <p:cNvPr id="2061" name="Right Arrow 2060">
            <a:extLst>
              <a:ext uri="{FF2B5EF4-FFF2-40B4-BE49-F238E27FC236}">
                <a16:creationId xmlns:a16="http://schemas.microsoft.com/office/drawing/2014/main" id="{5D922D8F-F7E8-7221-2828-A1CCB574B554}"/>
              </a:ext>
            </a:extLst>
          </p:cNvPr>
          <p:cNvSpPr/>
          <p:nvPr/>
        </p:nvSpPr>
        <p:spPr bwMode="auto">
          <a:xfrm>
            <a:off x="4599275" y="6383306"/>
            <a:ext cx="542260" cy="251857"/>
          </a:xfrm>
          <a:prstGeom prst="rightArrow">
            <a:avLst/>
          </a:prstGeom>
          <a:solidFill>
            <a:schemeClr val="tx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12299976" rev="0"/>
            </a:camera>
            <a:lightRig rig="threePt" dir="t"/>
          </a:scene3d>
        </p:spPr>
        <p:txBody>
          <a:bodyPr wrap="none" lIns="63679" tIns="31839" rIns="63679" bIns="31839" anchor="ctr"/>
          <a:lstStyle/>
          <a:p>
            <a:pPr algn="ctr" eaLnBrk="1" hangingPunct="1">
              <a:lnSpc>
                <a:spcPct val="90000"/>
              </a:lnSpc>
              <a:spcBef>
                <a:spcPct val="30000"/>
              </a:spcBef>
              <a:defRPr/>
            </a:pPr>
            <a:endParaRPr lang="en-US"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62" name="Rectangle 2061">
            <a:extLst>
              <a:ext uri="{FF2B5EF4-FFF2-40B4-BE49-F238E27FC236}">
                <a16:creationId xmlns:a16="http://schemas.microsoft.com/office/drawing/2014/main" id="{BE550EC7-9E3A-3EA0-7A84-B606567E80C6}"/>
              </a:ext>
            </a:extLst>
          </p:cNvPr>
          <p:cNvSpPr/>
          <p:nvPr/>
        </p:nvSpPr>
        <p:spPr bwMode="auto">
          <a:xfrm>
            <a:off x="3492060" y="6199573"/>
            <a:ext cx="1031875" cy="515938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63679" tIns="31839" rIns="63679" bIns="31839" anchor="ctr"/>
          <a:lstStyle/>
          <a:p>
            <a:pPr algn="ctr" eaLnBrk="1" hangingPunct="1">
              <a:lnSpc>
                <a:spcPct val="90000"/>
              </a:lnSpc>
              <a:spcBef>
                <a:spcPct val="30000"/>
              </a:spcBef>
              <a:defRPr/>
            </a:pPr>
            <a:r>
              <a:rPr lang="en-US" dirty="0">
                <a:solidFill>
                  <a:srgbClr val="FF0000"/>
                </a:solidFill>
                <a:latin typeface="Arial" charset="0"/>
                <a:ea typeface="ヒラギノ角ゴ Pro W3" pitchFamily="-65" charset="-128"/>
                <a:cs typeface="+mn-cs"/>
              </a:rPr>
              <a:t>SCADA</a:t>
            </a:r>
          </a:p>
        </p:txBody>
      </p:sp>
      <p:sp>
        <p:nvSpPr>
          <p:cNvPr id="27" name="Rectangle 4">
            <a:extLst>
              <a:ext uri="{FF2B5EF4-FFF2-40B4-BE49-F238E27FC236}">
                <a16:creationId xmlns:a16="http://schemas.microsoft.com/office/drawing/2014/main" id="{5EA7DF6F-D830-1B01-8112-A7B5D7AEFE05}"/>
              </a:ext>
            </a:extLst>
          </p:cNvPr>
          <p:cNvSpPr txBox="1">
            <a:spLocks noChangeArrowheads="1"/>
          </p:cNvSpPr>
          <p:nvPr/>
        </p:nvSpPr>
        <p:spPr>
          <a:xfrm>
            <a:off x="3259171" y="502202"/>
            <a:ext cx="2979704" cy="432284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85000"/>
              </a:lnSpc>
              <a:defRPr/>
            </a:pPr>
            <a:r>
              <a:rPr lang="en-US" sz="3000" b="1" dirty="0" err="1">
                <a:solidFill>
                  <a:srgbClr val="FFA100"/>
                </a:solidFill>
                <a:latin typeface="+mj-lt"/>
                <a:ea typeface="ＭＳ Ｐゴシック" pitchFamily="34" charset="-128"/>
                <a:cs typeface="+mj-cs"/>
              </a:rPr>
              <a:t>WirelessHART</a:t>
            </a:r>
            <a:endParaRPr lang="en-US" sz="3000" b="1" dirty="0">
              <a:solidFill>
                <a:srgbClr val="FFA100"/>
              </a:solidFill>
              <a:latin typeface="+mj-lt"/>
              <a:ea typeface="ＭＳ Ｐゴシック" pitchFamily="34" charset="-128"/>
              <a:cs typeface="+mj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FCFAA2C-A9FF-3251-E596-DCE81C3E345B}"/>
              </a:ext>
            </a:extLst>
          </p:cNvPr>
          <p:cNvSpPr/>
          <p:nvPr/>
        </p:nvSpPr>
        <p:spPr bwMode="auto">
          <a:xfrm>
            <a:off x="4710113" y="5041900"/>
            <a:ext cx="1679575" cy="515938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63679" tIns="31839" rIns="63679" bIns="31839" anchor="ctr"/>
          <a:lstStyle/>
          <a:p>
            <a:pPr algn="ctr" eaLnBrk="1" hangingPunct="1">
              <a:lnSpc>
                <a:spcPct val="90000"/>
              </a:lnSpc>
              <a:spcBef>
                <a:spcPct val="30000"/>
              </a:spcBef>
              <a:defRPr/>
            </a:pPr>
            <a:r>
              <a:rPr lang="en-US" dirty="0">
                <a:solidFill>
                  <a:srgbClr val="FF0000"/>
                </a:solidFill>
                <a:latin typeface="Arial" charset="0"/>
                <a:ea typeface="ヒラギノ角ゴ Pro W3" pitchFamily="-65" charset="-128"/>
                <a:cs typeface="+mn-cs"/>
              </a:rPr>
              <a:t>HMI</a:t>
            </a:r>
          </a:p>
        </p:txBody>
      </p:sp>
      <p:sp>
        <p:nvSpPr>
          <p:cNvPr id="3" name="Right Arrow 2060">
            <a:extLst>
              <a:ext uri="{FF2B5EF4-FFF2-40B4-BE49-F238E27FC236}">
                <a16:creationId xmlns:a16="http://schemas.microsoft.com/office/drawing/2014/main" id="{1573CE9C-F169-5C64-06DF-1F3934B80AFC}"/>
              </a:ext>
            </a:extLst>
          </p:cNvPr>
          <p:cNvSpPr/>
          <p:nvPr/>
        </p:nvSpPr>
        <p:spPr bwMode="auto">
          <a:xfrm>
            <a:off x="6664465" y="6048827"/>
            <a:ext cx="542260" cy="251857"/>
          </a:xfrm>
          <a:prstGeom prst="rightArrow">
            <a:avLst/>
          </a:prstGeom>
          <a:solidFill>
            <a:schemeClr val="tx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12299976" rev="0"/>
            </a:camera>
            <a:lightRig rig="threePt" dir="t"/>
          </a:scene3d>
        </p:spPr>
        <p:txBody>
          <a:bodyPr wrap="none" lIns="63679" tIns="31839" rIns="63679" bIns="31839" anchor="ctr"/>
          <a:lstStyle/>
          <a:p>
            <a:pPr algn="ctr" eaLnBrk="1" hangingPunct="1">
              <a:lnSpc>
                <a:spcPct val="90000"/>
              </a:lnSpc>
              <a:spcBef>
                <a:spcPct val="30000"/>
              </a:spcBef>
              <a:defRPr/>
            </a:pPr>
            <a:endParaRPr lang="en-US"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3337" name="Rectangle 2057">
            <a:extLst>
              <a:ext uri="{FF2B5EF4-FFF2-40B4-BE49-F238E27FC236}">
                <a16:creationId xmlns:a16="http://schemas.microsoft.com/office/drawing/2014/main" id="{81726DEA-28B6-0AA8-2615-596F58B4A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9800" y="4994211"/>
            <a:ext cx="9777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SzPct val="25000"/>
              <a:buFont typeface="Arial" panose="020B0604020202020204" pitchFamily="34" charset="0"/>
              <a:buChar char=" 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lnSpc>
                <a:spcPct val="90000"/>
              </a:lnSpc>
              <a:spcBef>
                <a:spcPct val="25000"/>
              </a:spcBef>
              <a:spcAft>
                <a:spcPct val="15000"/>
              </a:spcAft>
              <a:defRPr sz="22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defRPr sz="20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defRPr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lnSpc>
                <a:spcPct val="90000"/>
              </a:lnSpc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eaLnBrk="1" hangingPunct="1">
              <a:spcBef>
                <a:spcPct val="30000"/>
              </a:spcBef>
              <a:buSzTx/>
              <a:buFontTx/>
              <a:buNone/>
            </a:pPr>
            <a:r>
              <a:rPr lang="en-US" altLang="en-US" sz="1000" dirty="0">
                <a:solidFill>
                  <a:srgbClr val="093065"/>
                </a:solidFill>
              </a:rPr>
              <a:t> Ethernet (OPC DA)</a:t>
            </a:r>
          </a:p>
        </p:txBody>
      </p:sp>
      <p:sp>
        <p:nvSpPr>
          <p:cNvPr id="5" name="Right Arrow 2060">
            <a:extLst>
              <a:ext uri="{FF2B5EF4-FFF2-40B4-BE49-F238E27FC236}">
                <a16:creationId xmlns:a16="http://schemas.microsoft.com/office/drawing/2014/main" id="{F4C36295-CB82-A04E-7FCA-C48F90DEDCB3}"/>
              </a:ext>
            </a:extLst>
          </p:cNvPr>
          <p:cNvSpPr/>
          <p:nvPr/>
        </p:nvSpPr>
        <p:spPr bwMode="auto">
          <a:xfrm>
            <a:off x="6680799" y="5344565"/>
            <a:ext cx="542260" cy="251857"/>
          </a:xfrm>
          <a:prstGeom prst="rightArrow">
            <a:avLst/>
          </a:prstGeom>
          <a:solidFill>
            <a:schemeClr val="tx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12299976" rev="0"/>
            </a:camera>
            <a:lightRig rig="threePt" dir="t"/>
          </a:scene3d>
        </p:spPr>
        <p:txBody>
          <a:bodyPr wrap="none" lIns="63679" tIns="31839" rIns="63679" bIns="31839" anchor="ctr"/>
          <a:lstStyle/>
          <a:p>
            <a:pPr algn="ctr" eaLnBrk="1" hangingPunct="1">
              <a:lnSpc>
                <a:spcPct val="90000"/>
              </a:lnSpc>
              <a:spcBef>
                <a:spcPct val="30000"/>
              </a:spcBef>
              <a:defRPr/>
            </a:pPr>
            <a:endParaRPr lang="en-US">
              <a:latin typeface="Arial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3339" name="Rectangle 2057">
            <a:extLst>
              <a:ext uri="{FF2B5EF4-FFF2-40B4-BE49-F238E27FC236}">
                <a16:creationId xmlns:a16="http://schemas.microsoft.com/office/drawing/2014/main" id="{D2B1DAE6-8B90-0988-C573-272376D3E5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6663" y="5669176"/>
            <a:ext cx="1055097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SzPct val="25000"/>
              <a:buFont typeface="Arial" panose="020B0604020202020204" pitchFamily="34" charset="0"/>
              <a:buChar char=" 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lnSpc>
                <a:spcPct val="90000"/>
              </a:lnSpc>
              <a:spcBef>
                <a:spcPct val="25000"/>
              </a:spcBef>
              <a:spcAft>
                <a:spcPct val="15000"/>
              </a:spcAft>
              <a:defRPr sz="22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defRPr sz="20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defRPr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lnSpc>
                <a:spcPct val="90000"/>
              </a:lnSpc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eaLnBrk="1" hangingPunct="1">
              <a:spcBef>
                <a:spcPct val="30000"/>
              </a:spcBef>
              <a:buSzTx/>
              <a:buFontTx/>
              <a:buNone/>
            </a:pPr>
            <a:r>
              <a:rPr lang="en-US" altLang="en-US" sz="1000" dirty="0">
                <a:solidFill>
                  <a:srgbClr val="093065"/>
                </a:solidFill>
              </a:rPr>
              <a:t>   RS-232 </a:t>
            </a:r>
          </a:p>
          <a:p>
            <a:pPr eaLnBrk="1" hangingPunct="1">
              <a:spcBef>
                <a:spcPct val="30000"/>
              </a:spcBef>
              <a:buSzTx/>
              <a:buFontTx/>
              <a:buNone/>
            </a:pPr>
            <a:r>
              <a:rPr lang="en-US" altLang="en-US" sz="1000" dirty="0">
                <a:solidFill>
                  <a:srgbClr val="093065"/>
                </a:solidFill>
              </a:rPr>
              <a:t>(Modbus TCP)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9702FE79-77F4-A1A3-A994-78AC20D38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016" y="3722206"/>
            <a:ext cx="3224094" cy="2399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0AC4FEF-8C10-2616-46D4-0809A7068A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743" y="6212359"/>
            <a:ext cx="2021772" cy="25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SzPct val="25000"/>
              <a:buFont typeface="Arial" panose="020B0604020202020204" pitchFamily="34" charset="0"/>
              <a:buChar char=" 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lnSpc>
                <a:spcPct val="90000"/>
              </a:lnSpc>
              <a:spcBef>
                <a:spcPct val="25000"/>
              </a:spcBef>
              <a:spcAft>
                <a:spcPct val="15000"/>
              </a:spcAft>
              <a:defRPr sz="22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defRPr sz="20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defRPr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lnSpc>
                <a:spcPct val="90000"/>
              </a:lnSpc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algn="ctr" eaLnBrk="1" hangingPunct="1">
              <a:spcBef>
                <a:spcPct val="30000"/>
              </a:spcBef>
              <a:buSzTx/>
              <a:buFontTx/>
              <a:buNone/>
            </a:pPr>
            <a:r>
              <a:rPr lang="en-US" altLang="en-US" sz="1200" dirty="0">
                <a:solidFill>
                  <a:schemeClr val="tx1"/>
                </a:solidFill>
              </a:rPr>
              <a:t>Wireless Mesh Topology </a:t>
            </a:r>
            <a:endParaRPr lang="en-US" altLang="en-US" sz="1200" b="0" dirty="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557FB2-09B0-3B37-F6E9-38B55719D9A1}"/>
              </a:ext>
            </a:extLst>
          </p:cNvPr>
          <p:cNvSpPr txBox="1"/>
          <p:nvPr/>
        </p:nvSpPr>
        <p:spPr>
          <a:xfrm>
            <a:off x="73223" y="1007240"/>
            <a:ext cx="853856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000" lvl="1" indent="-285750">
              <a:spcBef>
                <a:spcPct val="500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kumimoji="1" lang="en-US" alt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PG&amp;E Deployments: </a:t>
            </a:r>
          </a:p>
          <a:p>
            <a:pPr marL="1092200" lvl="2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dirty="0"/>
              <a:t>Deployed at </a:t>
            </a:r>
            <a:r>
              <a:rPr kumimoji="1" lang="en-US" altLang="en-US" sz="1600" dirty="0">
                <a:solidFill>
                  <a:schemeClr val="tx1"/>
                </a:solidFill>
              </a:rPr>
              <a:t>Underground Storage facilities to monitor well pressures.</a:t>
            </a:r>
          </a:p>
          <a:p>
            <a:pPr marL="1092200" lvl="2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dirty="0"/>
              <a:t>Over 100 units deployed at Transmission and Distribution stations.</a:t>
            </a:r>
          </a:p>
          <a:p>
            <a:pPr marL="635000" lvl="1" indent="-285750">
              <a:spcBef>
                <a:spcPct val="500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kumimoji="1" lang="en-US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SCADA Integration</a:t>
            </a:r>
            <a:r>
              <a:rPr kumimoji="1" lang="en-US" alt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pPr marL="1092200" lvl="2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b="1" dirty="0"/>
              <a:t>Local Supervision: </a:t>
            </a:r>
            <a:r>
              <a:rPr kumimoji="1" lang="en-US" altLang="en-US" sz="1600" dirty="0"/>
              <a:t>Station HMI aggregates data from the Gateway via                OPC DA protocol.</a:t>
            </a:r>
          </a:p>
          <a:p>
            <a:pPr marL="1092200" lvl="2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b="1" dirty="0"/>
              <a:t>Remote Supervision (SCADA): </a:t>
            </a:r>
            <a:r>
              <a:rPr kumimoji="1" lang="en-US" altLang="en-US" sz="1600" dirty="0"/>
              <a:t>Communicates over licensed MDS           Radio </a:t>
            </a:r>
            <a:r>
              <a:rPr kumimoji="1" lang="en-US" altLang="en-US" sz="1600" u="sng" dirty="0"/>
              <a:t>OR</a:t>
            </a:r>
            <a:r>
              <a:rPr kumimoji="1" lang="en-US" altLang="en-US" sz="1600" dirty="0"/>
              <a:t> Cellular modem to Gac Control via Modbus RTU protocol.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F11A26C4-9A30-969F-5E5C-B4C23E1C6DB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051498" y="4481034"/>
            <a:ext cx="3432174" cy="387798"/>
          </a:xfrm>
        </p:spPr>
        <p:txBody>
          <a:bodyPr/>
          <a:lstStyle/>
          <a:p>
            <a:pPr marL="679450" lvl="2" indent="-342900">
              <a:buFont typeface="Wingdings" panose="05000000000000000000" pitchFamily="2" charset="2"/>
              <a:buChar char="v"/>
            </a:pPr>
            <a:r>
              <a:rPr lang="en-US" altLang="en-US" sz="1200" dirty="0"/>
              <a:t>Transmitters process data without wires.</a:t>
            </a:r>
          </a:p>
          <a:p>
            <a:pPr marL="336550" lvl="2" indent="0"/>
            <a:endParaRPr lang="en-US" altLang="en-US" sz="1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06BF71-D6D3-8753-16FA-4CF609685A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8735" y="5977366"/>
            <a:ext cx="767067" cy="7758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95BA2CE-14DC-280B-5ED4-F21EAAE053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73328" y="5062112"/>
            <a:ext cx="985877" cy="1188334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>
            <a:extLst>
              <a:ext uri="{FF2B5EF4-FFF2-40B4-BE49-F238E27FC236}">
                <a16:creationId xmlns:a16="http://schemas.microsoft.com/office/drawing/2014/main" id="{C53CA0ED-848E-30F7-AF92-D551A6F11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3" y="4197350"/>
            <a:ext cx="4210050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6">
            <a:extLst>
              <a:ext uri="{FF2B5EF4-FFF2-40B4-BE49-F238E27FC236}">
                <a16:creationId xmlns:a16="http://schemas.microsoft.com/office/drawing/2014/main" id="{1B9021EB-2861-850E-A450-93A2ABC8C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12825"/>
            <a:ext cx="4433888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8">
            <a:extLst>
              <a:ext uri="{FF2B5EF4-FFF2-40B4-BE49-F238E27FC236}">
                <a16:creationId xmlns:a16="http://schemas.microsoft.com/office/drawing/2014/main" id="{6E8E5B06-BDD3-C7A5-161B-50A54E3CDB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3" y="1012825"/>
            <a:ext cx="4210050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Title 1">
            <a:extLst>
              <a:ext uri="{FF2B5EF4-FFF2-40B4-BE49-F238E27FC236}">
                <a16:creationId xmlns:a16="http://schemas.microsoft.com/office/drawing/2014/main" id="{7780D26A-8E79-77A5-07D4-5A7B83B89C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96887" y="290026"/>
            <a:ext cx="6783788" cy="1124923"/>
          </a:xfrm>
        </p:spPr>
        <p:txBody>
          <a:bodyPr/>
          <a:lstStyle/>
          <a:p>
            <a:r>
              <a:rPr lang="en-US" altLang="en-US" sz="2800" dirty="0" err="1"/>
              <a:t>WirelessHART</a:t>
            </a:r>
            <a:r>
              <a:rPr lang="en-US" altLang="en-US" sz="2800" dirty="0"/>
              <a:t> in Storage (Wellheads)</a:t>
            </a:r>
            <a:br>
              <a:rPr lang="en-US" altLang="en-US" sz="3000" dirty="0"/>
            </a:br>
            <a:endParaRPr lang="en-US" altLang="en-US" sz="3000" dirty="0"/>
          </a:p>
        </p:txBody>
      </p:sp>
      <p:sp>
        <p:nvSpPr>
          <p:cNvPr id="20486" name="Rectangle 1">
            <a:extLst>
              <a:ext uri="{FF2B5EF4-FFF2-40B4-BE49-F238E27FC236}">
                <a16:creationId xmlns:a16="http://schemas.microsoft.com/office/drawing/2014/main" id="{73F1F7F7-FA59-B183-AB65-835C670DA3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599" y="3938588"/>
            <a:ext cx="2132763" cy="25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SzPct val="25000"/>
              <a:buFont typeface="Arial" panose="020B0604020202020204" pitchFamily="34" charset="0"/>
              <a:buChar char=" 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lnSpc>
                <a:spcPct val="90000"/>
              </a:lnSpc>
              <a:spcBef>
                <a:spcPct val="25000"/>
              </a:spcBef>
              <a:spcAft>
                <a:spcPct val="15000"/>
              </a:spcAft>
              <a:defRPr sz="22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defRPr sz="20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defRPr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lnSpc>
                <a:spcPct val="90000"/>
              </a:lnSpc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algn="ctr" eaLnBrk="1" hangingPunct="1">
              <a:spcBef>
                <a:spcPct val="30000"/>
              </a:spcBef>
              <a:buSzTx/>
              <a:buFontTx/>
              <a:buNone/>
            </a:pPr>
            <a:r>
              <a:rPr lang="en-US" altLang="en-US" sz="1200" dirty="0">
                <a:solidFill>
                  <a:schemeClr val="tx1"/>
                </a:solidFill>
              </a:rPr>
              <a:t>Storage Facility Wellheads</a:t>
            </a:r>
            <a:endParaRPr lang="en-US" altLang="en-US" sz="1200" b="0" dirty="0">
              <a:solidFill>
                <a:schemeClr val="tx1"/>
              </a:solidFill>
            </a:endParaRPr>
          </a:p>
        </p:txBody>
      </p:sp>
      <p:sp>
        <p:nvSpPr>
          <p:cNvPr id="20487" name="Rectangle 1">
            <a:extLst>
              <a:ext uri="{FF2B5EF4-FFF2-40B4-BE49-F238E27FC236}">
                <a16:creationId xmlns:a16="http://schemas.microsoft.com/office/drawing/2014/main" id="{3368433C-D830-7067-2A94-C3B09F60FE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5038" y="3913188"/>
            <a:ext cx="4379912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SzPct val="25000"/>
              <a:buFont typeface="Arial" panose="020B0604020202020204" pitchFamily="34" charset="0"/>
              <a:buChar char=" 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lnSpc>
                <a:spcPct val="90000"/>
              </a:lnSpc>
              <a:spcBef>
                <a:spcPct val="25000"/>
              </a:spcBef>
              <a:spcAft>
                <a:spcPct val="15000"/>
              </a:spcAft>
              <a:defRPr sz="22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defRPr sz="20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defRPr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lnSpc>
                <a:spcPct val="90000"/>
              </a:lnSpc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algn="ctr" eaLnBrk="1" hangingPunct="1">
              <a:spcBef>
                <a:spcPct val="30000"/>
              </a:spcBef>
              <a:buSzTx/>
              <a:buFontTx/>
              <a:buNone/>
            </a:pPr>
            <a:r>
              <a:rPr lang="en-US" altLang="en-US" sz="1200">
                <a:solidFill>
                  <a:schemeClr val="tx1"/>
                </a:solidFill>
              </a:rPr>
              <a:t>Redundant Gateway antennas for WirelessHART Network</a:t>
            </a:r>
            <a:endParaRPr lang="en-US" altLang="en-US" sz="1200" b="0">
              <a:solidFill>
                <a:schemeClr val="tx1"/>
              </a:solidFill>
            </a:endParaRPr>
          </a:p>
        </p:txBody>
      </p:sp>
      <p:sp>
        <p:nvSpPr>
          <p:cNvPr id="20488" name="Rectangle 1">
            <a:extLst>
              <a:ext uri="{FF2B5EF4-FFF2-40B4-BE49-F238E27FC236}">
                <a16:creationId xmlns:a16="http://schemas.microsoft.com/office/drawing/2014/main" id="{81D47EAD-DAEA-A402-7A60-1F1E827A67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200" y="6478588"/>
            <a:ext cx="2039790" cy="25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SzPct val="25000"/>
              <a:buFont typeface="Arial" panose="020B0604020202020204" pitchFamily="34" charset="0"/>
              <a:buChar char=" 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lnSpc>
                <a:spcPct val="90000"/>
              </a:lnSpc>
              <a:spcBef>
                <a:spcPct val="25000"/>
              </a:spcBef>
              <a:spcAft>
                <a:spcPct val="15000"/>
              </a:spcAft>
              <a:defRPr sz="22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defRPr sz="20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defRPr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lnSpc>
                <a:spcPct val="90000"/>
              </a:lnSpc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algn="ctr" eaLnBrk="1" hangingPunct="1">
              <a:spcBef>
                <a:spcPct val="30000"/>
              </a:spcBef>
              <a:buSzTx/>
              <a:buFontTx/>
              <a:buNone/>
            </a:pPr>
            <a:r>
              <a:rPr lang="en-US" altLang="en-US" sz="1200" dirty="0">
                <a:solidFill>
                  <a:schemeClr val="tx1"/>
                </a:solidFill>
              </a:rPr>
              <a:t>Well Pressure Monitoring</a:t>
            </a:r>
            <a:endParaRPr lang="en-US" altLang="en-US" sz="1200" b="0" dirty="0">
              <a:solidFill>
                <a:schemeClr val="tx1"/>
              </a:solidFill>
            </a:endParaRPr>
          </a:p>
        </p:txBody>
      </p:sp>
      <p:pic>
        <p:nvPicPr>
          <p:cNvPr id="20489" name="Picture 16">
            <a:extLst>
              <a:ext uri="{FF2B5EF4-FFF2-40B4-BE49-F238E27FC236}">
                <a16:creationId xmlns:a16="http://schemas.microsoft.com/office/drawing/2014/main" id="{749B5B6D-3806-7DC4-1AFE-A105AFF95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171950"/>
            <a:ext cx="4433888" cy="224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0" name="Rectangle 1">
            <a:extLst>
              <a:ext uri="{FF2B5EF4-FFF2-40B4-BE49-F238E27FC236}">
                <a16:creationId xmlns:a16="http://schemas.microsoft.com/office/drawing/2014/main" id="{1F01E3D8-DE12-7C85-FCB1-8AA7CD1AC9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1863" y="6478588"/>
            <a:ext cx="1846262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SzPct val="25000"/>
              <a:buFont typeface="Arial" panose="020B0604020202020204" pitchFamily="34" charset="0"/>
              <a:buChar char=" 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lnSpc>
                <a:spcPct val="90000"/>
              </a:lnSpc>
              <a:spcBef>
                <a:spcPct val="25000"/>
              </a:spcBef>
              <a:spcAft>
                <a:spcPct val="15000"/>
              </a:spcAft>
              <a:defRPr sz="22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defRPr sz="20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defRPr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lnSpc>
                <a:spcPct val="90000"/>
              </a:lnSpc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algn="ctr" eaLnBrk="1" hangingPunct="1">
              <a:spcBef>
                <a:spcPct val="30000"/>
              </a:spcBef>
              <a:buSzTx/>
              <a:buFontTx/>
              <a:buNone/>
            </a:pPr>
            <a:r>
              <a:rPr lang="en-US" altLang="en-US" sz="1200">
                <a:solidFill>
                  <a:schemeClr val="tx1"/>
                </a:solidFill>
              </a:rPr>
              <a:t>Outer Well Monitoring</a:t>
            </a:r>
            <a:endParaRPr lang="en-US" altLang="en-US" sz="1200" b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EAC212B0-BB13-36FD-D297-358D10B03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047750" y="1085850"/>
            <a:ext cx="7632700" cy="572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62D6B00-C99A-3CBB-C5CE-FC8CB61E95FA}"/>
              </a:ext>
            </a:extLst>
          </p:cNvPr>
          <p:cNvSpPr/>
          <p:nvPr/>
        </p:nvSpPr>
        <p:spPr>
          <a:xfrm>
            <a:off x="2213928" y="537845"/>
            <a:ext cx="5428932" cy="458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0" hangingPunct="0">
              <a:lnSpc>
                <a:spcPct val="85000"/>
              </a:lnSpc>
              <a:spcBef>
                <a:spcPct val="0"/>
              </a:spcBef>
              <a:defRPr/>
            </a:pPr>
            <a:r>
              <a:rPr lang="en-US" altLang="en-US" sz="2800" b="1" dirty="0" err="1">
                <a:solidFill>
                  <a:srgbClr val="FFA100"/>
                </a:solidFill>
                <a:latin typeface="+mj-lt"/>
                <a:ea typeface="+mj-ea"/>
                <a:cs typeface="+mj-cs"/>
              </a:rPr>
              <a:t>WirelessHART</a:t>
            </a:r>
            <a:r>
              <a:rPr lang="en-US" altLang="en-US" sz="2800" b="1" dirty="0">
                <a:solidFill>
                  <a:srgbClr val="FFA100"/>
                </a:solidFill>
                <a:latin typeface="+mj-lt"/>
                <a:ea typeface="+mj-ea"/>
                <a:cs typeface="+mj-cs"/>
              </a:rPr>
              <a:t> in Distribution</a:t>
            </a:r>
            <a:endParaRPr lang="en-US" sz="2800" b="1" dirty="0">
              <a:solidFill>
                <a:srgbClr val="FFA10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1B5C5-887F-5BCE-73F4-FC144AD13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B4897EE4-CFDE-4CF8-4510-BF4FE95393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25" y="3736975"/>
            <a:ext cx="11445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4400"/>
            <a:r>
              <a:rPr lang="en-US" sz="1400" b="1" dirty="0">
                <a:solidFill>
                  <a:schemeClr val="bg1"/>
                </a:solidFill>
                <a:latin typeface="Arial Narrow" pitchFamily="34" charset="0"/>
              </a:rPr>
              <a:t>S</a:t>
            </a: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BE6F7E2C-5EE2-963F-1D64-AE74F3198CA0}"/>
              </a:ext>
            </a:extLst>
          </p:cNvPr>
          <p:cNvSpPr txBox="1">
            <a:spLocks noChangeArrowheads="1"/>
          </p:cNvSpPr>
          <p:nvPr/>
        </p:nvSpPr>
        <p:spPr>
          <a:xfrm>
            <a:off x="1987652" y="516119"/>
            <a:ext cx="6543675" cy="565956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5000"/>
              </a:lnSpc>
              <a:defRPr/>
            </a:pPr>
            <a:r>
              <a:rPr lang="en-US" sz="3000" b="1" dirty="0">
                <a:solidFill>
                  <a:srgbClr val="FFA100"/>
                </a:solidFill>
                <a:ea typeface="ＭＳ Ｐゴシック" pitchFamily="34" charset="-128"/>
              </a:rPr>
              <a:t>Gas Telemetry Infrastructure</a:t>
            </a:r>
          </a:p>
          <a:p>
            <a:pPr algn="l">
              <a:lnSpc>
                <a:spcPct val="85000"/>
              </a:lnSpc>
              <a:spcBef>
                <a:spcPct val="0"/>
              </a:spcBef>
              <a:defRPr/>
            </a:pPr>
            <a:endParaRPr lang="en-US" sz="3000" b="1" dirty="0">
              <a:solidFill>
                <a:srgbClr val="FFA100"/>
              </a:solidFill>
              <a:latin typeface="+mj-lt"/>
              <a:ea typeface="ＭＳ Ｐゴシック" pitchFamily="34" charset="-128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E7BD35B-1161-9B47-FA1A-0772CB81F0BD}"/>
              </a:ext>
            </a:extLst>
          </p:cNvPr>
          <p:cNvSpPr txBox="1"/>
          <p:nvPr/>
        </p:nvSpPr>
        <p:spPr>
          <a:xfrm>
            <a:off x="-349430" y="1103009"/>
            <a:ext cx="8512174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kumimoji="1" lang="en-US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Microwave (</a:t>
            </a:r>
            <a:r>
              <a:rPr kumimoji="1" lang="en-US" alt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 Radios):</a:t>
            </a:r>
          </a:p>
          <a:p>
            <a:pPr marL="1549400" lvl="3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sz="1600" dirty="0"/>
              <a:t>Operating on a licensed 900Mhz spectrum, ensures a private                               network protected from public interference.</a:t>
            </a:r>
          </a:p>
          <a:p>
            <a:pPr marL="1549400" lvl="3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sz="1600" dirty="0"/>
              <a:t>Point-to-multipoint architecture from high-elevation master sites                            (like mountain top) ensures reliable polling from Gas Control (SCADA).</a:t>
            </a:r>
          </a:p>
          <a:p>
            <a:pPr marL="1549400" lvl="3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dirty="0"/>
              <a:t>Utility-owned infrastructure eliminates reliance on 3rd party services provides for uptime and critical controls.</a:t>
            </a:r>
          </a:p>
          <a:p>
            <a:pPr marL="1549400" lvl="3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endParaRPr kumimoji="1" lang="en-US" altLang="en-US" sz="1600" dirty="0"/>
          </a:p>
          <a:p>
            <a:pPr marL="1092200" lvl="2" indent="-285750">
              <a:spcBef>
                <a:spcPct val="500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kumimoji="1" lang="en-US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Cellular (4G/LTE Modem):</a:t>
            </a:r>
          </a:p>
          <a:p>
            <a:pPr marL="1549400" lvl="3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dirty="0"/>
              <a:t>Provides an alternative communication link for sites lacking MAS radio coverage, or servers as a redundant backup for critical unmanned sites. </a:t>
            </a:r>
          </a:p>
          <a:p>
            <a:pPr marL="1549400" lvl="3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dirty="0"/>
              <a:t>Leverages commercial LTE networks (i.e. Verizon) to maintain visibility.</a:t>
            </a:r>
          </a:p>
          <a:p>
            <a:pPr marL="1549400" lvl="3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dirty="0"/>
              <a:t>Depends on the coverage footprint and reliability of the service provider.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424296-E8C7-99ED-8C4F-795A4AF2D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1122" y="3736975"/>
            <a:ext cx="762106" cy="19433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FD3042-D6A4-42EE-FBFF-0D5777592A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7094" y="1103009"/>
            <a:ext cx="1516391" cy="12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607022"/>
      </p:ext>
    </p:extLst>
  </p:cSld>
  <p:clrMapOvr>
    <a:masterClrMapping/>
  </p:clrMapOvr>
  <p:transition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EA3BF-77DC-FEE6-8B23-A6341E535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21CFF681-5208-0B44-4A90-418AB5EF7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25" y="3736975"/>
            <a:ext cx="11445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4400"/>
            <a:r>
              <a:rPr lang="en-US" sz="1400" b="1" dirty="0">
                <a:solidFill>
                  <a:schemeClr val="bg1"/>
                </a:solidFill>
                <a:latin typeface="Arial Narrow" pitchFamily="34" charset="0"/>
              </a:rPr>
              <a:t>S</a:t>
            </a: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9CCB1A7A-4FDF-98D1-9E97-6F45B4C3ADB0}"/>
              </a:ext>
            </a:extLst>
          </p:cNvPr>
          <p:cNvSpPr txBox="1">
            <a:spLocks noChangeArrowheads="1"/>
          </p:cNvSpPr>
          <p:nvPr/>
        </p:nvSpPr>
        <p:spPr>
          <a:xfrm>
            <a:off x="1887578" y="502265"/>
            <a:ext cx="6833635" cy="54164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5000"/>
              </a:lnSpc>
              <a:defRPr/>
            </a:pPr>
            <a:r>
              <a:rPr lang="en-US" sz="3000" b="1" dirty="0">
                <a:solidFill>
                  <a:srgbClr val="FFA100"/>
                </a:solidFill>
                <a:ea typeface="ＭＳ Ｐゴシック" pitchFamily="34" charset="-128"/>
              </a:rPr>
              <a:t>Gas Telemetry Infrastructure</a:t>
            </a:r>
          </a:p>
          <a:p>
            <a:pPr algn="l">
              <a:lnSpc>
                <a:spcPct val="85000"/>
              </a:lnSpc>
              <a:spcBef>
                <a:spcPct val="0"/>
              </a:spcBef>
              <a:defRPr/>
            </a:pPr>
            <a:endParaRPr lang="en-US" sz="3000" b="1" dirty="0">
              <a:solidFill>
                <a:srgbClr val="FFA100"/>
              </a:solidFill>
              <a:latin typeface="+mj-lt"/>
              <a:ea typeface="ＭＳ Ｐゴシック" pitchFamily="34" charset="-128"/>
              <a:cs typeface="+mj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560F5B-055F-9A36-A5A0-F1EE455AE42D}"/>
              </a:ext>
            </a:extLst>
          </p:cNvPr>
          <p:cNvSpPr txBox="1">
            <a:spLocks/>
          </p:cNvSpPr>
          <p:nvPr/>
        </p:nvSpPr>
        <p:spPr>
          <a:xfrm>
            <a:off x="-209514" y="1043908"/>
            <a:ext cx="9058273" cy="7725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92200" lvl="2" indent="-285750">
              <a:spcBef>
                <a:spcPct val="500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kumimoji="1" lang="en-US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Satellite (L-band): </a:t>
            </a:r>
          </a:p>
          <a:p>
            <a:pPr marL="1549400" lvl="3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dirty="0"/>
              <a:t>New technology, eliminates communication issues in ultra-remote                    locations where microwave and cellular line-of-sights are impossible.</a:t>
            </a:r>
          </a:p>
          <a:p>
            <a:pPr marL="1549400" lvl="3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dirty="0"/>
              <a:t>L-band frequency (1.6GHz) is highly resistant to weather conditions                 and terrain, ensuring continuous SCADA polling.</a:t>
            </a:r>
          </a:p>
          <a:p>
            <a:pPr marL="1549400" lvl="3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dirty="0"/>
              <a:t>More reliable than cellular, but more expensive.</a:t>
            </a:r>
            <a:endParaRPr kumimoji="1" lang="en-US" alt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92200" lvl="2" indent="-285750">
              <a:spcBef>
                <a:spcPct val="500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kumimoji="1" lang="en-US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FAN (Field Area Network):</a:t>
            </a:r>
          </a:p>
          <a:p>
            <a:pPr marL="1549400" lvl="3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dirty="0"/>
              <a:t>Modern utility network for highly localized dense device communication.</a:t>
            </a:r>
          </a:p>
          <a:p>
            <a:pPr marL="1549400" lvl="3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dirty="0"/>
              <a:t>Acts as a wireless mesh router, extending the coverage at                                      wide-area facilities and eliminating the need to use multiple radios                                      or trench for fiber optic cable. </a:t>
            </a:r>
          </a:p>
          <a:p>
            <a:pPr marL="1092200" lvl="2" indent="-285750">
              <a:spcBef>
                <a:spcPct val="500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kumimoji="1" lang="en-US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Fiber Optic (GDN):</a:t>
            </a:r>
          </a:p>
          <a:p>
            <a:pPr marL="1549400" lvl="3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dirty="0"/>
              <a:t>The gold standard for major manned stations such as compressors and storage facilities for ultra-low-latency, and massive bandwidth communication.</a:t>
            </a:r>
          </a:p>
          <a:p>
            <a:pPr marL="1549400" lvl="3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dirty="0"/>
              <a:t>Provides maximum security and is completely immune                                                to EMI or RF signal degradations. </a:t>
            </a:r>
          </a:p>
          <a:p>
            <a:pPr marL="1549400" lvl="3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dirty="0"/>
              <a:t>Very expensive to implement, requires infrastructure. </a:t>
            </a:r>
          </a:p>
          <a:p>
            <a:pPr marL="1549400" lvl="3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endParaRPr kumimoji="1" lang="en-US" altLang="en-US" sz="1600" dirty="0"/>
          </a:p>
          <a:p>
            <a:pPr marL="1549400" lvl="3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endParaRPr kumimoji="1" lang="en-US" altLang="en-US" sz="1600" dirty="0"/>
          </a:p>
          <a:p>
            <a:pPr marL="1263650" lvl="3">
              <a:spcBef>
                <a:spcPct val="50000"/>
              </a:spcBef>
              <a:buClr>
                <a:srgbClr val="0070C0"/>
              </a:buClr>
            </a:pPr>
            <a:endParaRPr kumimoji="1" lang="en-US" altLang="en-US" sz="1600" dirty="0"/>
          </a:p>
          <a:p>
            <a:pPr marL="1549400" lvl="3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endParaRPr kumimoji="1" lang="en-US" altLang="en-US" sz="1600" dirty="0"/>
          </a:p>
          <a:p>
            <a:pPr marL="1549400" lvl="3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endParaRPr kumimoji="1" lang="en-US" altLang="en-US" sz="1600" dirty="0"/>
          </a:p>
          <a:p>
            <a:pPr marL="1549400" lvl="3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endParaRPr kumimoji="1" lang="en-US" altLang="en-US" sz="1600" dirty="0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5E0829F1-8F66-01D2-CD07-FBAEF481F1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741" y="5575566"/>
            <a:ext cx="2180341" cy="100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4ABB2E-8BD7-95EB-C808-139CC701FC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2523" y="2815505"/>
            <a:ext cx="850155" cy="127725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E1EDADF-AE8E-366D-3BAC-8C6499D75D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5207" y="1248129"/>
            <a:ext cx="1357471" cy="107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44977"/>
      </p:ext>
    </p:extLst>
  </p:cSld>
  <p:clrMapOvr>
    <a:masterClrMapping/>
  </p:clrMapOvr>
  <p:transition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C0953-DC78-3BFA-CF9E-2EC9EB1E7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B88520DB-2022-30F3-AD67-04958736E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25" y="3736975"/>
            <a:ext cx="11445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4400"/>
            <a:r>
              <a:rPr lang="en-US" sz="1400" b="1" dirty="0">
                <a:solidFill>
                  <a:schemeClr val="bg1"/>
                </a:solidFill>
                <a:latin typeface="Arial Narrow" pitchFamily="34" charset="0"/>
              </a:rPr>
              <a:t>S</a:t>
            </a: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CB5E702C-1761-67DD-3891-94186A889A23}"/>
              </a:ext>
            </a:extLst>
          </p:cNvPr>
          <p:cNvSpPr txBox="1">
            <a:spLocks noChangeArrowheads="1"/>
          </p:cNvSpPr>
          <p:nvPr/>
        </p:nvSpPr>
        <p:spPr>
          <a:xfrm>
            <a:off x="1877963" y="482601"/>
            <a:ext cx="5751870" cy="49079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5000"/>
              </a:lnSpc>
              <a:defRPr/>
            </a:pPr>
            <a:r>
              <a:rPr lang="en-US" sz="3000" b="1" dirty="0">
                <a:solidFill>
                  <a:srgbClr val="FFA100"/>
                </a:solidFill>
                <a:ea typeface="ＭＳ Ｐゴシック" pitchFamily="34" charset="-128"/>
              </a:rPr>
              <a:t>Gas Telemetry Infrastructure</a:t>
            </a:r>
          </a:p>
          <a:p>
            <a:pPr algn="l">
              <a:lnSpc>
                <a:spcPct val="85000"/>
              </a:lnSpc>
              <a:spcBef>
                <a:spcPct val="0"/>
              </a:spcBef>
              <a:defRPr/>
            </a:pPr>
            <a:endParaRPr lang="en-US" sz="3000" b="1" dirty="0">
              <a:solidFill>
                <a:srgbClr val="FFA100"/>
              </a:solidFill>
              <a:latin typeface="+mj-lt"/>
              <a:ea typeface="ＭＳ Ｐゴシック" pitchFamily="34" charset="-128"/>
              <a:cs typeface="+mj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D81292C-ED47-497B-A7D6-0DF5118FDD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5135214"/>
              </p:ext>
            </p:extLst>
          </p:nvPr>
        </p:nvGraphicFramePr>
        <p:xfrm>
          <a:off x="749300" y="1238250"/>
          <a:ext cx="7762875" cy="4571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2064">
                  <a:extLst>
                    <a:ext uri="{9D8B030D-6E8A-4147-A177-3AD203B41FA5}">
                      <a16:colId xmlns:a16="http://schemas.microsoft.com/office/drawing/2014/main" val="1217855844"/>
                    </a:ext>
                  </a:extLst>
                </a:gridCol>
                <a:gridCol w="1118211">
                  <a:extLst>
                    <a:ext uri="{9D8B030D-6E8A-4147-A177-3AD203B41FA5}">
                      <a16:colId xmlns:a16="http://schemas.microsoft.com/office/drawing/2014/main" val="853296793"/>
                    </a:ext>
                  </a:extLst>
                </a:gridCol>
                <a:gridCol w="962025">
                  <a:extLst>
                    <a:ext uri="{9D8B030D-6E8A-4147-A177-3AD203B41FA5}">
                      <a16:colId xmlns:a16="http://schemas.microsoft.com/office/drawing/2014/main" val="2752958857"/>
                    </a:ext>
                  </a:extLst>
                </a:gridCol>
                <a:gridCol w="1190625">
                  <a:extLst>
                    <a:ext uri="{9D8B030D-6E8A-4147-A177-3AD203B41FA5}">
                      <a16:colId xmlns:a16="http://schemas.microsoft.com/office/drawing/2014/main" val="70340741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3299948513"/>
                    </a:ext>
                  </a:extLst>
                </a:gridCol>
                <a:gridCol w="1153990">
                  <a:extLst>
                    <a:ext uri="{9D8B030D-6E8A-4147-A177-3AD203B41FA5}">
                      <a16:colId xmlns:a16="http://schemas.microsoft.com/office/drawing/2014/main" val="3635828665"/>
                    </a:ext>
                  </a:extLst>
                </a:gridCol>
                <a:gridCol w="1189160">
                  <a:extLst>
                    <a:ext uri="{9D8B030D-6E8A-4147-A177-3AD203B41FA5}">
                      <a16:colId xmlns:a16="http://schemas.microsoft.com/office/drawing/2014/main" val="1305211123"/>
                    </a:ext>
                  </a:extLst>
                </a:gridCol>
              </a:tblGrid>
              <a:tr h="82292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Technology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Architecture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SCADA </a:t>
                      </a:r>
                    </a:p>
                    <a:p>
                      <a:pPr algn="ctr"/>
                      <a:r>
                        <a:rPr lang="en-US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Poll Rate                 (Remote)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SCADA </a:t>
                      </a:r>
                    </a:p>
                    <a:p>
                      <a:pPr algn="ctr"/>
                      <a:r>
                        <a:rPr lang="en-US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Poll Rate                 (Local)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Comm. Protocol</a:t>
                      </a:r>
                    </a:p>
                    <a:p>
                      <a:pPr algn="ctr"/>
                      <a:r>
                        <a:rPr lang="en-US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(Remote)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Comm. Protocol</a:t>
                      </a:r>
                    </a:p>
                    <a:p>
                      <a:pPr algn="ctr"/>
                      <a:r>
                        <a:rPr lang="en-US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(Local)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Field Device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7439892"/>
                  </a:ext>
                </a:extLst>
              </a:tr>
              <a:tr h="640053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Fiber Optic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Physical (glass)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 seconds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Very fast               (1 second)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Modbus Sockets,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Modbus (TCP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OPC UA,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Modbus RTU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PLC</a:t>
                      </a:r>
                      <a:r>
                        <a:rPr lang="en-US" sz="1200"/>
                        <a:t>, DCS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9217011"/>
                  </a:ext>
                </a:extLst>
              </a:tr>
              <a:tr h="640053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Microwave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MAS (900MHz)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20 – 200 seconds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Modbus RTU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PLC, RTU, </a:t>
                      </a:r>
                      <a:r>
                        <a:rPr lang="en-US" sz="1200" dirty="0" err="1"/>
                        <a:t>WirelessHART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723670"/>
                  </a:ext>
                </a:extLst>
              </a:tr>
              <a:tr h="640053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Cellular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Public Carrier (LG/LTE)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10 seconds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Modbus RTU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PLC, RTU, </a:t>
                      </a:r>
                      <a:r>
                        <a:rPr lang="en-US" sz="1200" dirty="0" err="1"/>
                        <a:t>WirelessHART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1128015"/>
                  </a:ext>
                </a:extLst>
              </a:tr>
              <a:tr h="82292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Satellite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L-Band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 5 – 60 seconds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Modbus TCP,</a:t>
                      </a:r>
                    </a:p>
                    <a:p>
                      <a:pPr algn="ctr"/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OPC 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Dataloggers, </a:t>
                      </a:r>
                      <a:r>
                        <a:rPr lang="en-US" sz="1200" dirty="0" err="1"/>
                        <a:t>WirelessHART</a:t>
                      </a:r>
                      <a:r>
                        <a:rPr lang="en-US" sz="12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8187516"/>
                  </a:ext>
                </a:extLst>
              </a:tr>
              <a:tr h="82292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Wireless Mesh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 5 – 30 seconds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Modbus TCP,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OPC 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Dataloggers,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WirelessHART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651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2215403"/>
      </p:ext>
    </p:extLst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162B3913-105C-B38A-8BF7-C49B268408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29000" y="552450"/>
            <a:ext cx="2011363" cy="392113"/>
          </a:xfrm>
        </p:spPr>
        <p:txBody>
          <a:bodyPr/>
          <a:lstStyle/>
          <a:p>
            <a:r>
              <a:rPr lang="en-GB" altLang="en-US" sz="3000" dirty="0"/>
              <a:t>Agenda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A1C9C2DB-45E9-A438-9B9E-40659C9F8F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33537" y="1264445"/>
            <a:ext cx="6386513" cy="5447197"/>
          </a:xfrm>
        </p:spPr>
        <p:txBody>
          <a:bodyPr/>
          <a:lstStyle/>
          <a:p>
            <a:pPr>
              <a:lnSpc>
                <a:spcPct val="160000"/>
              </a:lnSpc>
            </a:pPr>
            <a:r>
              <a:rPr lang="en-GB" altLang="en-US" dirty="0"/>
              <a:t>PG&amp;E GAS System Overview</a:t>
            </a:r>
          </a:p>
          <a:p>
            <a:pPr>
              <a:lnSpc>
                <a:spcPct val="160000"/>
              </a:lnSpc>
            </a:pPr>
            <a:r>
              <a:rPr lang="en-US" altLang="en-US" dirty="0"/>
              <a:t>Remote Monitoring Systems</a:t>
            </a:r>
          </a:p>
          <a:p>
            <a:pPr>
              <a:lnSpc>
                <a:spcPct val="160000"/>
              </a:lnSpc>
            </a:pPr>
            <a:r>
              <a:rPr lang="en-US" altLang="en-US" dirty="0"/>
              <a:t>Gas Telemetry Infrastructure</a:t>
            </a:r>
          </a:p>
          <a:p>
            <a:pPr>
              <a:lnSpc>
                <a:spcPct val="160000"/>
              </a:lnSpc>
            </a:pPr>
            <a:r>
              <a:rPr lang="en-US" altLang="en-US" dirty="0"/>
              <a:t>Supervisory Control &amp; Data Acquisition</a:t>
            </a:r>
          </a:p>
          <a:p>
            <a:pPr>
              <a:lnSpc>
                <a:spcPct val="160000"/>
              </a:lnSpc>
            </a:pPr>
            <a:r>
              <a:rPr lang="en-US" altLang="en-US" dirty="0"/>
              <a:t>TSA Gas Cybersecurity </a:t>
            </a:r>
          </a:p>
          <a:p>
            <a:pPr>
              <a:lnSpc>
                <a:spcPct val="160000"/>
              </a:lnSpc>
            </a:pPr>
            <a:r>
              <a:rPr lang="en-GB" altLang="en-US" dirty="0"/>
              <a:t>Q &amp; A Session</a:t>
            </a:r>
          </a:p>
          <a:p>
            <a:pPr marL="0" indent="0">
              <a:lnSpc>
                <a:spcPct val="160000"/>
              </a:lnSpc>
              <a:buNone/>
            </a:pPr>
            <a:endParaRPr lang="en-GB" altLang="en-US" dirty="0"/>
          </a:p>
          <a:p>
            <a:pPr marL="0" indent="0">
              <a:lnSpc>
                <a:spcPct val="160000"/>
              </a:lnSpc>
              <a:buNone/>
            </a:pPr>
            <a:endParaRPr lang="en-GB" altLang="en-US" dirty="0"/>
          </a:p>
        </p:txBody>
      </p:sp>
    </p:spTree>
  </p:cSld>
  <p:clrMapOvr>
    <a:masterClrMapping/>
  </p:clrMapOvr>
  <p:transition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3873692" y="950969"/>
            <a:ext cx="5270309" cy="5363565"/>
            <a:chOff x="3918179" y="2355317"/>
            <a:chExt cx="4707870" cy="3931827"/>
          </a:xfrm>
        </p:grpSpPr>
        <p:sp>
          <p:nvSpPr>
            <p:cNvPr id="62480" name="TextBox 29"/>
            <p:cNvSpPr txBox="1">
              <a:spLocks noChangeArrowheads="1"/>
            </p:cNvSpPr>
            <p:nvPr/>
          </p:nvSpPr>
          <p:spPr bwMode="auto">
            <a:xfrm>
              <a:off x="3918179" y="5204171"/>
              <a:ext cx="4707870" cy="10829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285750" indent="-285750">
                <a:buFont typeface="Arial" charset="0"/>
                <a:buChar char="•"/>
              </a:pPr>
              <a:r>
                <a:rPr lang="en-US" sz="1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Enterprise SCADA</a:t>
              </a:r>
              <a:endParaRPr lang="en-US" altLang="en-US" sz="1800" b="1" dirty="0">
                <a:solidFill>
                  <a:srgbClr val="0082AA"/>
                </a:solidFill>
              </a:endParaRPr>
            </a:p>
            <a:p>
              <a:pPr marL="285750" indent="-285750">
                <a:buFont typeface="Arial" charset="0"/>
                <a:buChar char="•"/>
              </a:pPr>
              <a:r>
                <a:rPr lang="en-US" sz="1800" b="1" dirty="0">
                  <a:solidFill>
                    <a:srgbClr val="0082AA"/>
                  </a:solidFill>
                </a:rPr>
                <a:t>Gas Control monitors T&amp;D Gas system 24/7</a:t>
              </a:r>
            </a:p>
            <a:p>
              <a:pPr marL="285750" indent="-285750">
                <a:buFont typeface="Arial" charset="0"/>
                <a:buChar char="•"/>
              </a:pPr>
              <a:r>
                <a:rPr lang="en-US" sz="1800" b="1" dirty="0">
                  <a:solidFill>
                    <a:srgbClr val="0082AA"/>
                  </a:solidFill>
                </a:rPr>
                <a:t>Respond to alarms and emergency calls</a:t>
              </a:r>
            </a:p>
            <a:p>
              <a:pPr marL="285750" indent="-285750">
                <a:buFont typeface="Arial" charset="0"/>
                <a:buChar char="•"/>
              </a:pPr>
              <a:r>
                <a:rPr lang="en-US" sz="1800" b="1" dirty="0">
                  <a:solidFill>
                    <a:srgbClr val="0082AA"/>
                  </a:solidFill>
                </a:rPr>
                <a:t>Dispatch repair crews to unmanned stations.</a:t>
              </a:r>
            </a:p>
          </p:txBody>
        </p:sp>
        <p:pic>
          <p:nvPicPr>
            <p:cNvPr id="62478" name="Picture 5" descr="Transforming power delivery for future generations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062313" y="2355317"/>
              <a:ext cx="4175290" cy="282745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60FC9ADA-BACB-DA9B-0F2D-AAB8B0660FB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81649" y="1074788"/>
            <a:ext cx="4166104" cy="4832244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6DCB3CF-60D9-9308-7C58-3ED1E95D878A}"/>
              </a:ext>
            </a:extLst>
          </p:cNvPr>
          <p:cNvSpPr/>
          <p:nvPr/>
        </p:nvSpPr>
        <p:spPr>
          <a:xfrm>
            <a:off x="855245" y="3249613"/>
            <a:ext cx="177800" cy="179387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B10B9FB3-AFC8-AB2A-3583-0074110967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25" y="3736975"/>
            <a:ext cx="11445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4400"/>
            <a:r>
              <a:rPr lang="en-US" sz="1400" b="1" dirty="0">
                <a:solidFill>
                  <a:schemeClr val="bg1"/>
                </a:solidFill>
                <a:latin typeface="Arial Narrow" pitchFamily="34" charset="0"/>
              </a:rPr>
              <a:t>S</a:t>
            </a:r>
          </a:p>
        </p:txBody>
      </p:sp>
      <p:sp>
        <p:nvSpPr>
          <p:cNvPr id="15" name="Rectangle 23">
            <a:extLst>
              <a:ext uri="{FF2B5EF4-FFF2-40B4-BE49-F238E27FC236}">
                <a16:creationId xmlns:a16="http://schemas.microsoft.com/office/drawing/2014/main" id="{58E2756E-BFDB-72FB-6FEF-A13ECDF72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3706" y="3258885"/>
            <a:ext cx="117633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en-US" sz="1200" b="1" dirty="0">
                <a:solidFill>
                  <a:srgbClr val="000100"/>
                </a:solidFill>
                <a:latin typeface="Arial Narrow" pitchFamily="34" charset="0"/>
              </a:rPr>
              <a:t>San Ramon</a:t>
            </a:r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78591CD7-AE9D-6312-3D1B-07D574DE1E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180" y="3388735"/>
            <a:ext cx="219854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/>
            <a:r>
              <a:rPr lang="en-US" sz="1400" b="1" dirty="0">
                <a:latin typeface="Arial Narrow" pitchFamily="34" charset="0"/>
              </a:rPr>
              <a:t>Primary Gas Control Facility</a:t>
            </a: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C5A93C33-7BA3-1774-4DD1-27F1C66DDA56}"/>
              </a:ext>
            </a:extLst>
          </p:cNvPr>
          <p:cNvSpPr txBox="1">
            <a:spLocks noChangeArrowheads="1"/>
          </p:cNvSpPr>
          <p:nvPr/>
        </p:nvSpPr>
        <p:spPr>
          <a:xfrm>
            <a:off x="2042717" y="443517"/>
            <a:ext cx="6630424" cy="47825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5000"/>
              </a:lnSpc>
              <a:defRPr/>
            </a:pPr>
            <a:r>
              <a:rPr lang="en-US" sz="3000" b="1" dirty="0">
                <a:solidFill>
                  <a:srgbClr val="FFA100"/>
                </a:solidFill>
                <a:ea typeface="ＭＳ Ｐゴシック" pitchFamily="34" charset="-128"/>
              </a:rPr>
              <a:t>SCADA – Remote (Gas Control)</a:t>
            </a:r>
            <a:endParaRPr lang="en-US" sz="3000" b="1" dirty="0">
              <a:solidFill>
                <a:srgbClr val="FFA100"/>
              </a:solidFill>
              <a:latin typeface="+mj-lt"/>
              <a:ea typeface="ＭＳ Ｐゴシック" pitchFamily="34" charset="-12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3862031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02D5-3EAB-51BC-8359-35D7FC238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41CF1692-3F78-6F77-EA52-24F50FE88B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25" y="3736975"/>
            <a:ext cx="11445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4400"/>
            <a:r>
              <a:rPr lang="en-US" sz="1400" b="1" dirty="0">
                <a:solidFill>
                  <a:schemeClr val="bg1"/>
                </a:solidFill>
                <a:latin typeface="Arial Narrow" pitchFamily="34" charset="0"/>
              </a:rPr>
              <a:t>S</a:t>
            </a:r>
          </a:p>
        </p:txBody>
      </p:sp>
      <p:sp>
        <p:nvSpPr>
          <p:cNvPr id="17" name="Rectangle 4">
            <a:extLst>
              <a:ext uri="{FF2B5EF4-FFF2-40B4-BE49-F238E27FC236}">
                <a16:creationId xmlns:a16="http://schemas.microsoft.com/office/drawing/2014/main" id="{9B23431A-8D80-BEFE-8296-73A7190EB59A}"/>
              </a:ext>
            </a:extLst>
          </p:cNvPr>
          <p:cNvSpPr txBox="1">
            <a:spLocks noChangeArrowheads="1"/>
          </p:cNvSpPr>
          <p:nvPr/>
        </p:nvSpPr>
        <p:spPr>
          <a:xfrm>
            <a:off x="1407921" y="501281"/>
            <a:ext cx="7221729" cy="539709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5000"/>
              </a:lnSpc>
              <a:defRPr/>
            </a:pPr>
            <a:r>
              <a:rPr lang="en-US" sz="3000" b="1" dirty="0">
                <a:solidFill>
                  <a:srgbClr val="FFA100"/>
                </a:solidFill>
                <a:ea typeface="ＭＳ Ｐゴシック" pitchFamily="34" charset="-128"/>
              </a:rPr>
              <a:t>SCADA – Local (Manned Facilities)</a:t>
            </a:r>
          </a:p>
          <a:p>
            <a:pPr algn="l">
              <a:lnSpc>
                <a:spcPct val="85000"/>
              </a:lnSpc>
              <a:spcBef>
                <a:spcPct val="0"/>
              </a:spcBef>
              <a:defRPr/>
            </a:pPr>
            <a:endParaRPr lang="en-US" sz="3000" b="1" dirty="0">
              <a:solidFill>
                <a:srgbClr val="FFA100"/>
              </a:solidFill>
              <a:latin typeface="+mj-lt"/>
              <a:ea typeface="ＭＳ Ｐゴシック" pitchFamily="34" charset="-128"/>
              <a:cs typeface="+mj-cs"/>
            </a:endParaRPr>
          </a:p>
        </p:txBody>
      </p:sp>
      <p:sp>
        <p:nvSpPr>
          <p:cNvPr id="2" name="TextBox 29">
            <a:extLst>
              <a:ext uri="{FF2B5EF4-FFF2-40B4-BE49-F238E27FC236}">
                <a16:creationId xmlns:a16="http://schemas.microsoft.com/office/drawing/2014/main" id="{E253E16C-3A4A-EF43-F74F-7C356B79A3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9418" y="4791240"/>
            <a:ext cx="540110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Local HMI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b="1" dirty="0">
                <a:solidFill>
                  <a:srgbClr val="0082AA"/>
                </a:solidFill>
              </a:rPr>
              <a:t>Operators monitor entire facility 24/7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b="1" dirty="0">
                <a:solidFill>
                  <a:srgbClr val="0082AA"/>
                </a:solidFill>
              </a:rPr>
              <a:t>Respond to alarms and Gas Control calls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1800" b="1" dirty="0">
                <a:solidFill>
                  <a:srgbClr val="0082AA"/>
                </a:solidFill>
              </a:rPr>
              <a:t>Create repairs orders for station technicians</a:t>
            </a:r>
          </a:p>
          <a:p>
            <a:pPr marL="285750" indent="-285750">
              <a:buFont typeface="Arial" charset="0"/>
              <a:buChar char="•"/>
            </a:pPr>
            <a:endParaRPr lang="en-US" sz="1800" b="1" dirty="0">
              <a:solidFill>
                <a:srgbClr val="0082AA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A0E527-FC5D-8378-B9F2-8B9261ABFC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470" y="1158507"/>
            <a:ext cx="5087060" cy="351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428145"/>
      </p:ext>
    </p:extLst>
  </p:cSld>
  <p:clrMapOvr>
    <a:masterClrMapping/>
  </p:clrMapOvr>
  <p:transition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70B2A-8535-0745-7C95-8A3EA9C2F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>
            <a:extLst>
              <a:ext uri="{FF2B5EF4-FFF2-40B4-BE49-F238E27FC236}">
                <a16:creationId xmlns:a16="http://schemas.microsoft.com/office/drawing/2014/main" id="{50BD86B7-AD2B-E249-1950-F0242E5228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25" y="3736975"/>
            <a:ext cx="11445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4400"/>
            <a:r>
              <a:rPr lang="en-US" sz="1400" b="1" dirty="0">
                <a:solidFill>
                  <a:schemeClr val="bg1"/>
                </a:solidFill>
                <a:latin typeface="Arial Narrow" pitchFamily="34" charset="0"/>
              </a:rPr>
              <a:t>S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7D10AC4-181E-6808-FD92-27B3AEB4BA06}"/>
              </a:ext>
            </a:extLst>
          </p:cNvPr>
          <p:cNvSpPr txBox="1">
            <a:spLocks noChangeArrowheads="1"/>
          </p:cNvSpPr>
          <p:nvPr/>
        </p:nvSpPr>
        <p:spPr>
          <a:xfrm>
            <a:off x="1565261" y="512763"/>
            <a:ext cx="7067462" cy="70802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5000"/>
              </a:lnSpc>
              <a:defRPr/>
            </a:pPr>
            <a:r>
              <a:rPr lang="en-US" sz="3000" b="1" dirty="0">
                <a:solidFill>
                  <a:srgbClr val="FFA100"/>
                </a:solidFill>
                <a:ea typeface="ＭＳ Ｐゴシック" pitchFamily="34" charset="-128"/>
              </a:rPr>
              <a:t>TSA Gas Cybersecurity Compliance</a:t>
            </a:r>
          </a:p>
          <a:p>
            <a:pPr algn="l">
              <a:lnSpc>
                <a:spcPct val="85000"/>
              </a:lnSpc>
              <a:spcBef>
                <a:spcPct val="0"/>
              </a:spcBef>
              <a:defRPr/>
            </a:pPr>
            <a:endParaRPr lang="en-US" sz="3000" b="1" dirty="0">
              <a:solidFill>
                <a:srgbClr val="FFA100"/>
              </a:solidFill>
              <a:latin typeface="+mj-lt"/>
              <a:ea typeface="ＭＳ Ｐゴシック" pitchFamily="34" charset="-128"/>
              <a:cs typeface="+mj-cs"/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45D0224D-787F-FDA6-F26F-54C2727458C9}"/>
              </a:ext>
            </a:extLst>
          </p:cNvPr>
          <p:cNvSpPr txBox="1">
            <a:spLocks/>
          </p:cNvSpPr>
          <p:nvPr/>
        </p:nvSpPr>
        <p:spPr>
          <a:xfrm>
            <a:off x="757481" y="1220788"/>
            <a:ext cx="8043619" cy="342640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SzPct val="25000"/>
              <a:buFont typeface="Arial" panose="020B0604020202020204" pitchFamily="34" charset="0"/>
              <a:buChar char=" "/>
              <a:defRPr sz="2200" b="1">
                <a:solidFill>
                  <a:srgbClr val="0082AA"/>
                </a:solidFill>
                <a:latin typeface="+mn-lt"/>
                <a:ea typeface="+mn-ea"/>
                <a:cs typeface="ヒラギノ角ゴ Pro W3"/>
              </a:defRPr>
            </a:lvl1pPr>
            <a:lvl2pPr marL="177800" indent="-176213" algn="l" rtl="0" eaLnBrk="0" fontAlgn="base" hangingPunct="0">
              <a:lnSpc>
                <a:spcPct val="90000"/>
              </a:lnSpc>
              <a:spcBef>
                <a:spcPct val="25000"/>
              </a:spcBef>
              <a:spcAft>
                <a:spcPct val="15000"/>
              </a:spcAft>
              <a:defRPr sz="2200">
                <a:solidFill>
                  <a:srgbClr val="0082AA"/>
                </a:solidFill>
                <a:latin typeface="+mn-lt"/>
                <a:ea typeface="+mn-ea"/>
                <a:cs typeface="ヒラギノ角ゴ Pro W3"/>
              </a:defRPr>
            </a:lvl2pPr>
            <a:lvl3pPr marL="514350" indent="-222250" algn="l" rtl="0" eaLnBrk="0" fontAlgn="base" hangingPunct="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defRPr sz="2000">
                <a:solidFill>
                  <a:srgbClr val="0082AA"/>
                </a:solidFill>
                <a:latin typeface="+mn-lt"/>
                <a:ea typeface="+mn-ea"/>
                <a:cs typeface="ヒラギノ角ゴ Pro W3"/>
              </a:defRPr>
            </a:lvl3pPr>
            <a:lvl4pPr marL="804863" indent="-176213" algn="l" rtl="0" eaLnBrk="0" fontAlgn="base" hangingPunct="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defRPr>
                <a:solidFill>
                  <a:srgbClr val="0082AA"/>
                </a:solidFill>
                <a:latin typeface="+mn-lt"/>
                <a:ea typeface="+mn-ea"/>
                <a:cs typeface="ヒラギノ角ゴ Pro W3"/>
              </a:defRPr>
            </a:lvl4pPr>
            <a:lvl5pPr marL="1433513" indent="-176213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+mn-lt"/>
                <a:ea typeface="+mn-ea"/>
                <a:cs typeface="ヒラギノ角ゴ Pro W3"/>
              </a:defRPr>
            </a:lvl5pPr>
            <a:lvl6pPr marL="1890713" indent="-176213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+mn-lt"/>
                <a:ea typeface="+mn-ea"/>
              </a:defRPr>
            </a:lvl6pPr>
            <a:lvl7pPr marL="2347913" indent="-176213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+mn-lt"/>
                <a:ea typeface="+mn-ea"/>
              </a:defRPr>
            </a:lvl7pPr>
            <a:lvl8pPr marL="2805113" indent="-176213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+mn-lt"/>
                <a:ea typeface="+mn-ea"/>
              </a:defRPr>
            </a:lvl8pPr>
            <a:lvl9pPr marL="3262313" indent="-176213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+mn-lt"/>
                <a:ea typeface="+mn-ea"/>
              </a:defRPr>
            </a:lvl9pPr>
          </a:lstStyle>
          <a:p>
            <a:pPr marL="1587" lvl="1" indent="0"/>
            <a:r>
              <a:rPr kumimoji="1" lang="en-US" sz="1900" kern="1200" dirty="0">
                <a:solidFill>
                  <a:schemeClr val="tx1"/>
                </a:solidFill>
                <a:latin typeface="Arial" panose="020B0604020202020204" pitchFamily="34" charset="0"/>
              </a:rPr>
              <a:t>Transportation Security Administration (TSA) issued two directives in mid-2021 directing </a:t>
            </a:r>
            <a:r>
              <a:rPr kumimoji="1" lang="en-US" sz="1900" dirty="0">
                <a:solidFill>
                  <a:schemeClr val="tx1"/>
                </a:solidFill>
                <a:latin typeface="Arial" panose="020B0604020202020204" pitchFamily="34" charset="0"/>
              </a:rPr>
              <a:t>the nation’s 100 most critical owners </a:t>
            </a:r>
            <a:r>
              <a:rPr kumimoji="1" lang="en-US" sz="1900" kern="1200" dirty="0">
                <a:solidFill>
                  <a:schemeClr val="tx1"/>
                </a:solidFill>
                <a:latin typeface="Arial" panose="020B0604020202020204" pitchFamily="34" charset="0"/>
              </a:rPr>
              <a:t>and operators of natural gas pipelines to take certain actions in response to Colonial Pipeline incident. </a:t>
            </a:r>
          </a:p>
          <a:p>
            <a:pPr marL="1587" lvl="1" indent="0"/>
            <a:r>
              <a:rPr kumimoji="1" lang="en-US" sz="1900" kern="1200" dirty="0">
                <a:solidFill>
                  <a:schemeClr val="tx1"/>
                </a:solidFill>
                <a:latin typeface="Arial" panose="020B0604020202020204" pitchFamily="34" charset="0"/>
              </a:rPr>
              <a:t>PG&amp;E Gas has its own program to comply with the SD-02D directive:</a:t>
            </a:r>
          </a:p>
          <a:p>
            <a:pPr marL="458787" lvl="1" indent="-457200">
              <a:buFont typeface="Wingdings" panose="05000000000000000000" pitchFamily="2" charset="2"/>
              <a:buChar char="Ø"/>
            </a:pPr>
            <a:r>
              <a:rPr kumimoji="1" lang="en-US" sz="1900" kern="1200" dirty="0">
                <a:solidFill>
                  <a:schemeClr val="tx1"/>
                </a:solidFill>
                <a:latin typeface="Arial" panose="020B0604020202020204" pitchFamily="34" charset="0"/>
              </a:rPr>
              <a:t>Field patching and password updates​ for automation controllers and any end devices in the network.</a:t>
            </a:r>
          </a:p>
          <a:p>
            <a:pPr marL="458787" lvl="1" indent="-457200">
              <a:buFont typeface="Wingdings" panose="05000000000000000000" pitchFamily="2" charset="2"/>
              <a:buChar char="Ø"/>
            </a:pPr>
            <a:r>
              <a:rPr kumimoji="1" lang="en-US" sz="1900" kern="1200" dirty="0">
                <a:solidFill>
                  <a:schemeClr val="tx1"/>
                </a:solidFill>
                <a:latin typeface="Arial" panose="020B0604020202020204" pitchFamily="34" charset="0"/>
              </a:rPr>
              <a:t>Performed throughout the year and it requires clearances at individual sites.</a:t>
            </a:r>
          </a:p>
          <a:p>
            <a:pPr marL="458787" lvl="1" indent="-457200">
              <a:buFont typeface="Wingdings" panose="05000000000000000000" pitchFamily="2" charset="2"/>
              <a:buChar char="Ø"/>
            </a:pPr>
            <a:r>
              <a:rPr kumimoji="1" lang="en-US" sz="1900" kern="1200" dirty="0">
                <a:solidFill>
                  <a:schemeClr val="tx1"/>
                </a:solidFill>
                <a:latin typeface="Arial" panose="020B0604020202020204" pitchFamily="34" charset="0"/>
              </a:rPr>
              <a:t>Monitor automation software for vulnerabilities.</a:t>
            </a:r>
          </a:p>
          <a:p>
            <a:pPr marL="344487" lvl="1" indent="-342900">
              <a:buFont typeface="Arial" panose="020B0604020202020204" pitchFamily="34" charset="0"/>
              <a:buChar char="•"/>
            </a:pPr>
            <a:endParaRPr kumimoji="1" lang="en-US" sz="1600" kern="1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344487" lvl="1" indent="-342900">
              <a:buFont typeface="Arial" panose="020B0604020202020204" pitchFamily="34" charset="0"/>
              <a:buChar char="•"/>
            </a:pPr>
            <a:endParaRPr kumimoji="1" lang="en-US" sz="1600" kern="1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587" lvl="1" indent="0"/>
            <a:endParaRPr kumimoji="1" lang="en-US" sz="1600" kern="1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344487" lvl="1" indent="-342900">
              <a:buFont typeface="+mj-lt"/>
              <a:buAutoNum type="arabicPeriod"/>
            </a:pPr>
            <a:endParaRPr kumimoji="1" lang="en-US" sz="1600" kern="1200" dirty="0">
              <a:solidFill>
                <a:schemeClr val="tx1"/>
              </a:solidFill>
              <a:latin typeface="Arial" panose="020B0604020202020204" pitchFamily="34" charset="0"/>
              <a:ea typeface="ヒラギノ角ゴ Pro W3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n-US" sz="1050" kern="0" dirty="0"/>
          </a:p>
          <a:p>
            <a:endParaRPr lang="en-US" sz="1200" kern="0" dirty="0"/>
          </a:p>
          <a:p>
            <a:endParaRPr lang="en-US" sz="1200" kern="0" dirty="0"/>
          </a:p>
          <a:p>
            <a:pPr marL="342900" lvl="1" indent="0"/>
            <a:endParaRPr lang="en-US" sz="1200" kern="0" dirty="0"/>
          </a:p>
          <a:p>
            <a:endParaRPr lang="en-US" sz="1200" kern="0" dirty="0"/>
          </a:p>
          <a:p>
            <a:endParaRPr lang="en-US" sz="1200" kern="0" dirty="0"/>
          </a:p>
        </p:txBody>
      </p:sp>
    </p:spTree>
    <p:extLst>
      <p:ext uri="{BB962C8B-B14F-4D97-AF65-F5344CB8AC3E}">
        <p14:creationId xmlns:p14="http://schemas.microsoft.com/office/powerpoint/2010/main" val="4233928830"/>
      </p:ext>
    </p:extLst>
  </p:cSld>
  <p:clrMapOvr>
    <a:masterClrMapping/>
  </p:clrMapOvr>
  <p:transition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>
              <a:ext uri="{FF2B5EF4-FFF2-40B4-BE49-F238E27FC236}">
                <a16:creationId xmlns:a16="http://schemas.microsoft.com/office/drawing/2014/main" id="{C4A3AD57-5946-81F5-BE8D-1865D2D83849}"/>
              </a:ext>
            </a:extLst>
          </p:cNvPr>
          <p:cNvSpPr txBox="1">
            <a:spLocks noChangeArrowheads="1"/>
          </p:cNvSpPr>
          <p:nvPr/>
        </p:nvSpPr>
        <p:spPr>
          <a:xfrm>
            <a:off x="3265296" y="548906"/>
            <a:ext cx="2802129" cy="539709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5000"/>
              </a:lnSpc>
              <a:defRPr/>
            </a:pPr>
            <a:r>
              <a:rPr lang="en-US" sz="3000" b="1" dirty="0">
                <a:solidFill>
                  <a:srgbClr val="FFA100"/>
                </a:solidFill>
                <a:ea typeface="ＭＳ Ｐゴシック" pitchFamily="34" charset="-128"/>
              </a:rPr>
              <a:t>Q&amp;A Session</a:t>
            </a:r>
          </a:p>
          <a:p>
            <a:pPr algn="l">
              <a:lnSpc>
                <a:spcPct val="85000"/>
              </a:lnSpc>
              <a:spcBef>
                <a:spcPct val="0"/>
              </a:spcBef>
              <a:defRPr/>
            </a:pPr>
            <a:endParaRPr lang="en-US" sz="3000" b="1" dirty="0">
              <a:solidFill>
                <a:srgbClr val="FFA100"/>
              </a:solidFill>
              <a:latin typeface="+mj-lt"/>
              <a:ea typeface="ＭＳ Ｐゴシック" pitchFamily="34" charset="-128"/>
              <a:cs typeface="+mj-cs"/>
            </a:endParaRPr>
          </a:p>
        </p:txBody>
      </p:sp>
    </p:spTree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1F5D0-F7CE-D4A8-FB19-AF24D43B5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map of a state&#10;&#10;AI-generated content may be incorrect.">
            <a:extLst>
              <a:ext uri="{FF2B5EF4-FFF2-40B4-BE49-F238E27FC236}">
                <a16:creationId xmlns:a16="http://schemas.microsoft.com/office/drawing/2014/main" id="{6D770DC7-CA61-565E-BF0F-A109ADBE3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992" y="1656502"/>
            <a:ext cx="5948516" cy="4928509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4F32C99-A072-E618-1175-4B995B3A854F}"/>
              </a:ext>
            </a:extLst>
          </p:cNvPr>
          <p:cNvSpPr txBox="1">
            <a:spLocks/>
          </p:cNvSpPr>
          <p:nvPr/>
        </p:nvSpPr>
        <p:spPr bwMode="black">
          <a:xfrm>
            <a:off x="437640" y="786667"/>
            <a:ext cx="8151147" cy="869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algn="l" eaLnBrk="0" hangingPunct="0">
              <a:spcBef>
                <a:spcPct val="50000"/>
              </a:spcBef>
              <a:buSzPct val="25000"/>
              <a:buFont typeface="Arial" panose="020B0604020202020204" pitchFamily="34" charset="0"/>
              <a:buChar char=" 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692150" indent="-284163" algn="l" eaLnBrk="0" hangingPunct="0">
              <a:spcBef>
                <a:spcPct val="25000"/>
              </a:spcBef>
              <a:spcAft>
                <a:spcPct val="15000"/>
              </a:spcAft>
              <a:defRPr sz="22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090613" indent="-284163" algn="l" eaLnBrk="0" hangingPunct="0"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defRPr sz="20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489075" indent="-284163" algn="l" eaLnBrk="0" hangingPunct="0">
              <a:spcBef>
                <a:spcPct val="15000"/>
              </a:spcBef>
              <a:spcAft>
                <a:spcPct val="15000"/>
              </a:spcAft>
              <a:defRPr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1887538" indent="-284163" algn="l" eaLnBrk="0" hangingPunct="0">
              <a:spcBef>
                <a:spcPct val="0"/>
              </a:spcBef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344738" indent="-284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801938" indent="-284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259138" indent="-284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716338" indent="-284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marL="806450" lvl="2" indent="0"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</a:pPr>
            <a:r>
              <a:rPr kumimoji="1" lang="en-US" altLang="en-US" sz="1600" dirty="0">
                <a:solidFill>
                  <a:schemeClr val="tx1"/>
                </a:solidFill>
              </a:rPr>
              <a:t>PG&amp;E operates one of the largest natural gas systems in the United States, covering a service area of approximately 50,000 miles of Gas Transmission and Distribution network</a:t>
            </a:r>
            <a:r>
              <a:rPr kumimoji="1" lang="en-US" altLang="en-US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2D4C1179-05A5-6913-F96E-0DAAD07375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8804" y="399363"/>
            <a:ext cx="4073550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SzPct val="25000"/>
              <a:buFont typeface="Arial" panose="020B0604020202020204" pitchFamily="34" charset="0"/>
              <a:buChar char=" 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177800" indent="-176213">
              <a:lnSpc>
                <a:spcPct val="90000"/>
              </a:lnSpc>
              <a:spcBef>
                <a:spcPct val="25000"/>
              </a:spcBef>
              <a:spcAft>
                <a:spcPct val="15000"/>
              </a:spcAft>
              <a:defRPr sz="22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defRPr sz="20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defRPr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lnSpc>
                <a:spcPct val="90000"/>
              </a:lnSpc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lnSpc>
                <a:spcPct val="85000"/>
              </a:lnSpc>
              <a:spcBef>
                <a:spcPct val="0"/>
              </a:spcBef>
              <a:buSzTx/>
              <a:buFont typeface="Arial" panose="020B0604020202020204" pitchFamily="34" charset="0"/>
              <a:buNone/>
              <a:defRPr/>
            </a:pPr>
            <a:r>
              <a:rPr lang="en-US" altLang="en-US" sz="3000" dirty="0">
                <a:solidFill>
                  <a:srgbClr val="FFA100"/>
                </a:solidFill>
                <a:latin typeface="+mj-lt"/>
                <a:ea typeface="ＭＳ Ｐゴシック" pitchFamily="34" charset="-128"/>
                <a:cs typeface="+mj-cs"/>
              </a:rPr>
              <a:t>PG&amp;E Gas System</a:t>
            </a:r>
          </a:p>
        </p:txBody>
      </p:sp>
    </p:spTree>
    <p:extLst>
      <p:ext uri="{BB962C8B-B14F-4D97-AF65-F5344CB8AC3E}">
        <p14:creationId xmlns:p14="http://schemas.microsoft.com/office/powerpoint/2010/main" val="2936108156"/>
      </p:ext>
    </p:extLst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DCAF5-4BA6-6E84-2847-662D94138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32BA1F8-F439-2B12-14CF-D987E82B0B46}"/>
              </a:ext>
            </a:extLst>
          </p:cNvPr>
          <p:cNvSpPr txBox="1">
            <a:spLocks/>
          </p:cNvSpPr>
          <p:nvPr/>
        </p:nvSpPr>
        <p:spPr bwMode="black">
          <a:xfrm>
            <a:off x="184150" y="1066800"/>
            <a:ext cx="8267699" cy="4058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algn="l" eaLnBrk="0" hangingPunct="0">
              <a:spcBef>
                <a:spcPct val="50000"/>
              </a:spcBef>
              <a:buSzPct val="25000"/>
              <a:buFont typeface="Arial" panose="020B0604020202020204" pitchFamily="34" charset="0"/>
              <a:buChar char=" 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692150" indent="-284163" algn="l" eaLnBrk="0" hangingPunct="0">
              <a:spcBef>
                <a:spcPct val="25000"/>
              </a:spcBef>
              <a:spcAft>
                <a:spcPct val="15000"/>
              </a:spcAft>
              <a:defRPr sz="22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090613" indent="-284163" algn="l" eaLnBrk="0" hangingPunct="0"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defRPr sz="20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489075" indent="-284163" algn="l" eaLnBrk="0" hangingPunct="0">
              <a:spcBef>
                <a:spcPct val="15000"/>
              </a:spcBef>
              <a:spcAft>
                <a:spcPct val="15000"/>
              </a:spcAft>
              <a:defRPr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1887538" indent="-284163" algn="l" eaLnBrk="0" hangingPunct="0">
              <a:spcBef>
                <a:spcPct val="0"/>
              </a:spcBef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344738" indent="-284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801938" indent="-284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259138" indent="-284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716338" indent="-284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marL="806450" lvl="2" indent="0">
              <a:spcBef>
                <a:spcPct val="50000"/>
              </a:spcBef>
              <a:spcAft>
                <a:spcPct val="0"/>
              </a:spcAft>
              <a:buClr>
                <a:schemeClr val="tx2"/>
              </a:buClr>
            </a:pPr>
            <a:r>
              <a:rPr kumimoji="1" lang="en-US" altLang="en-US" sz="1600" dirty="0">
                <a:solidFill>
                  <a:schemeClr val="tx1"/>
                </a:solidFill>
              </a:rPr>
              <a:t>Remote monitoring in Gas T&amp;D ensures the safe, reliable and efficient delivery of gas by providing  real-time visibility to Gas Control, Planning, and Operations. This digital infrastructure enables:</a:t>
            </a: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kumimoji="1" lang="en-US" altLang="en-US" sz="1600" dirty="0">
                <a:solidFill>
                  <a:schemeClr val="tx1"/>
                </a:solidFill>
              </a:rPr>
              <a:t>Continuous data acquisition (e.g.. Pressure, Flow, </a:t>
            </a:r>
            <a:r>
              <a:rPr kumimoji="1" lang="en-US" altLang="en-US" sz="1600" dirty="0" err="1">
                <a:solidFill>
                  <a:schemeClr val="tx1"/>
                </a:solidFill>
              </a:rPr>
              <a:t>dP</a:t>
            </a:r>
            <a:r>
              <a:rPr kumimoji="1" lang="en-US" altLang="en-US" sz="1600" dirty="0">
                <a:solidFill>
                  <a:schemeClr val="tx1"/>
                </a:solidFill>
              </a:rPr>
              <a:t>, Temperature, Odorant levels, Valve position </a:t>
            </a:r>
            <a:r>
              <a:rPr kumimoji="1" lang="en-US" altLang="en-US" sz="1600" dirty="0" err="1">
                <a:solidFill>
                  <a:schemeClr val="tx1"/>
                </a:solidFill>
              </a:rPr>
              <a:t>etc</a:t>
            </a:r>
            <a:r>
              <a:rPr kumimoji="1" lang="en-US" altLang="en-US" sz="1600" dirty="0">
                <a:solidFill>
                  <a:schemeClr val="tx1"/>
                </a:solidFill>
              </a:rPr>
              <a:t>)</a:t>
            </a: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kumimoji="1" lang="en-US" altLang="en-US" sz="1600" dirty="0">
                <a:solidFill>
                  <a:schemeClr val="tx1"/>
                </a:solidFill>
              </a:rPr>
              <a:t>Alarm management</a:t>
            </a: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kumimoji="1" lang="en-US" altLang="en-US" sz="1600" dirty="0">
                <a:solidFill>
                  <a:schemeClr val="tx1"/>
                </a:solidFill>
              </a:rPr>
              <a:t>Remote parameter adjustments</a:t>
            </a: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kumimoji="1" lang="en-US" altLang="en-US" sz="1600" dirty="0">
                <a:solidFill>
                  <a:schemeClr val="tx1"/>
                </a:solidFill>
              </a:rPr>
              <a:t>Automated equipment sequencing</a:t>
            </a: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kumimoji="1" lang="en-US" altLang="en-US" sz="1600" dirty="0">
                <a:solidFill>
                  <a:schemeClr val="tx1"/>
                </a:solidFill>
              </a:rPr>
              <a:t>Asset Health tracking</a:t>
            </a: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kumimoji="1" lang="en-US" altLang="en-US" sz="1600" dirty="0">
                <a:solidFill>
                  <a:schemeClr val="tx1"/>
                </a:solidFill>
              </a:rPr>
              <a:t>Historical data logging for regulatory compliance and optimization.</a:t>
            </a: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kumimoji="1" lang="en-US" altLang="en-US" sz="1400" dirty="0">
              <a:solidFill>
                <a:schemeClr val="tx1"/>
              </a:solidFill>
            </a:endParaRP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kumimoji="1" lang="en-US" altLang="en-US" sz="1400" dirty="0">
              <a:solidFill>
                <a:schemeClr val="tx1"/>
              </a:solidFill>
            </a:endParaRPr>
          </a:p>
          <a:p>
            <a:pPr marL="693737" lvl="1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kumimoji="1" lang="en-US" altLang="en-US" sz="1600" dirty="0">
              <a:solidFill>
                <a:schemeClr val="tx1"/>
              </a:solidFill>
            </a:endParaRP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kumimoji="1" lang="en-US" altLang="en-US" sz="1400" dirty="0">
              <a:solidFill>
                <a:schemeClr val="tx1"/>
              </a:solidFill>
            </a:endParaRP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kumimoji="1" lang="en-US" altLang="en-US" sz="1400" dirty="0">
              <a:solidFill>
                <a:schemeClr val="tx1"/>
              </a:solidFill>
            </a:endParaRPr>
          </a:p>
          <a:p>
            <a:pPr marL="806450" lvl="2" indent="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</a:pPr>
            <a:endParaRPr kumimoji="1" lang="en-US" altLang="en-US" sz="1400" dirty="0">
              <a:solidFill>
                <a:schemeClr val="tx1"/>
              </a:solidFill>
            </a:endParaRPr>
          </a:p>
          <a:p>
            <a:pPr marL="806450" lvl="2" indent="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</a:pPr>
            <a:endParaRPr kumimoji="1" lang="en-US" altLang="en-US" sz="1400" dirty="0">
              <a:solidFill>
                <a:schemeClr val="tx1"/>
              </a:solidFill>
            </a:endParaRP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kumimoji="1" lang="en-US" altLang="en-US" sz="1400" dirty="0">
              <a:solidFill>
                <a:schemeClr val="tx1"/>
              </a:solidFill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31C8348-52A8-906C-662C-C5FAA8604618}"/>
              </a:ext>
            </a:extLst>
          </p:cNvPr>
          <p:cNvSpPr txBox="1">
            <a:spLocks noChangeArrowheads="1"/>
          </p:cNvSpPr>
          <p:nvPr/>
        </p:nvSpPr>
        <p:spPr>
          <a:xfrm>
            <a:off x="2843531" y="459886"/>
            <a:ext cx="4655575" cy="70802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5000"/>
              </a:lnSpc>
              <a:defRPr/>
            </a:pPr>
            <a:r>
              <a:rPr lang="en-US" sz="3000" b="1" dirty="0">
                <a:solidFill>
                  <a:srgbClr val="FFA100"/>
                </a:solidFill>
                <a:ea typeface="ＭＳ Ｐゴシック" pitchFamily="34" charset="-128"/>
              </a:rPr>
              <a:t>Remote Monitoring</a:t>
            </a:r>
            <a:endParaRPr lang="en-US" sz="3000" b="1" dirty="0">
              <a:solidFill>
                <a:srgbClr val="FFA100"/>
              </a:solidFill>
              <a:latin typeface="+mj-lt"/>
              <a:ea typeface="ＭＳ Ｐゴシック" pitchFamily="34" charset="-12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09955453"/>
      </p:ext>
    </p:extLst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51EE09-BD99-E95A-48E1-6AEA11CAC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154209CE-366D-CB9A-D4BF-875B3C9971E8}"/>
              </a:ext>
            </a:extLst>
          </p:cNvPr>
          <p:cNvSpPr txBox="1">
            <a:spLocks noChangeArrowheads="1"/>
          </p:cNvSpPr>
          <p:nvPr/>
        </p:nvSpPr>
        <p:spPr>
          <a:xfrm>
            <a:off x="1825625" y="535392"/>
            <a:ext cx="5756275" cy="518707"/>
          </a:xfrm>
          <a:prstGeom prst="rect">
            <a:avLst/>
          </a:prstGeom>
        </p:spPr>
        <p:txBody>
          <a:bodyPr/>
          <a:lstStyle/>
          <a:p>
            <a:pPr algn="l">
              <a:lnSpc>
                <a:spcPct val="85000"/>
              </a:lnSpc>
              <a:spcBef>
                <a:spcPct val="0"/>
              </a:spcBef>
              <a:defRPr/>
            </a:pPr>
            <a:r>
              <a:rPr lang="en-US" sz="3000" b="1" dirty="0">
                <a:solidFill>
                  <a:srgbClr val="FFA100"/>
                </a:solidFill>
                <a:latin typeface="+mj-lt"/>
                <a:ea typeface="ＭＳ Ｐゴシック" pitchFamily="34" charset="-128"/>
                <a:cs typeface="+mj-cs"/>
              </a:rPr>
              <a:t> Remote Monitoring Systems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8FF559B-8795-6875-19F7-9BEFAF80B5DA}"/>
              </a:ext>
            </a:extLst>
          </p:cNvPr>
          <p:cNvSpPr txBox="1">
            <a:spLocks/>
          </p:cNvSpPr>
          <p:nvPr/>
        </p:nvSpPr>
        <p:spPr bwMode="black">
          <a:xfrm>
            <a:off x="307975" y="942973"/>
            <a:ext cx="8528050" cy="2486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algn="l" eaLnBrk="0" hangingPunct="0">
              <a:spcBef>
                <a:spcPct val="50000"/>
              </a:spcBef>
              <a:buSzPct val="25000"/>
              <a:buFont typeface="Arial" panose="020B0604020202020204" pitchFamily="34" charset="0"/>
              <a:buChar char=" 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692150" indent="-284163" algn="l" eaLnBrk="0" hangingPunct="0">
              <a:spcBef>
                <a:spcPct val="25000"/>
              </a:spcBef>
              <a:spcAft>
                <a:spcPct val="15000"/>
              </a:spcAft>
              <a:defRPr sz="22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090613" indent="-284163" algn="l" eaLnBrk="0" hangingPunct="0"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defRPr sz="20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489075" indent="-284163" algn="l" eaLnBrk="0" hangingPunct="0">
              <a:spcBef>
                <a:spcPct val="15000"/>
              </a:spcBef>
              <a:spcAft>
                <a:spcPct val="15000"/>
              </a:spcAft>
              <a:defRPr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1887538" indent="-284163" algn="l" eaLnBrk="0" hangingPunct="0">
              <a:spcBef>
                <a:spcPct val="0"/>
              </a:spcBef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344738" indent="-284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801938" indent="-284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259138" indent="-284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716338" indent="-284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kumimoji="1" lang="en-US" altLang="en-US" sz="1600" dirty="0">
                <a:solidFill>
                  <a:schemeClr val="tx1"/>
                </a:solidFill>
              </a:rPr>
              <a:t>RTU (Remote Terminal Unit)</a:t>
            </a: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kumimoji="1" lang="en-US" altLang="en-US" sz="1600" dirty="0">
                <a:solidFill>
                  <a:schemeClr val="tx1"/>
                </a:solidFill>
              </a:rPr>
              <a:t>PLC (Programmable Logic Controller)</a:t>
            </a: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kumimoji="1" lang="en-US" altLang="en-US" sz="1600" dirty="0">
                <a:solidFill>
                  <a:schemeClr val="tx1"/>
                </a:solidFill>
              </a:rPr>
              <a:t>DCS (Distributed Control System)</a:t>
            </a: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kumimoji="1" lang="en-US" altLang="en-US" sz="1600" dirty="0" err="1">
                <a:solidFill>
                  <a:schemeClr val="tx1"/>
                </a:solidFill>
              </a:rPr>
              <a:t>WirelessHART</a:t>
            </a:r>
            <a:r>
              <a:rPr kumimoji="1" lang="en-US" altLang="en-US" sz="1600" dirty="0">
                <a:solidFill>
                  <a:schemeClr val="tx1"/>
                </a:solidFill>
              </a:rPr>
              <a:t> (Gateways &amp; Mesh Networks)</a:t>
            </a: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kumimoji="1" lang="en-US" altLang="en-US" sz="1600" dirty="0">
                <a:solidFill>
                  <a:schemeClr val="tx1"/>
                </a:solidFill>
              </a:rPr>
              <a:t>SCADA (Supervisory Control And Data Acquisition)</a:t>
            </a:r>
          </a:p>
          <a:p>
            <a:pPr marL="1490662" lvl="3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u="sng" dirty="0">
                <a:solidFill>
                  <a:schemeClr val="tx1"/>
                </a:solidFill>
              </a:rPr>
              <a:t>Remote: </a:t>
            </a:r>
            <a:r>
              <a:rPr kumimoji="1" lang="en-US" altLang="en-US" sz="1600" dirty="0">
                <a:solidFill>
                  <a:schemeClr val="tx1"/>
                </a:solidFill>
              </a:rPr>
              <a:t>Gas Control</a:t>
            </a:r>
          </a:p>
          <a:p>
            <a:pPr marL="1490662" lvl="3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u="sng" dirty="0">
                <a:solidFill>
                  <a:schemeClr val="tx1"/>
                </a:solidFill>
              </a:rPr>
              <a:t>Local HMI: </a:t>
            </a:r>
            <a:r>
              <a:rPr kumimoji="1" lang="en-US" altLang="en-US" sz="1600" dirty="0">
                <a:solidFill>
                  <a:schemeClr val="tx1"/>
                </a:solidFill>
              </a:rPr>
              <a:t>Critical manned facilities.</a:t>
            </a: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kumimoji="1" lang="en-US" altLang="en-US" sz="1600" dirty="0">
              <a:solidFill>
                <a:schemeClr val="tx1"/>
              </a:solidFill>
            </a:endParaRP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kumimoji="1" lang="en-US" altLang="en-US" sz="1600" dirty="0">
              <a:solidFill>
                <a:schemeClr val="tx1"/>
              </a:solidFill>
            </a:endParaRPr>
          </a:p>
          <a:p>
            <a:pPr marL="693737" lvl="1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kumimoji="1" lang="en-US" altLang="en-US" sz="1600" dirty="0">
              <a:solidFill>
                <a:schemeClr val="tx1"/>
              </a:solidFill>
            </a:endParaRP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kumimoji="1" lang="en-US" altLang="en-US" sz="1600" dirty="0">
              <a:solidFill>
                <a:schemeClr val="tx1"/>
              </a:solidFill>
            </a:endParaRP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kumimoji="1" lang="en-US" altLang="en-US" sz="1600" dirty="0">
              <a:solidFill>
                <a:schemeClr val="tx1"/>
              </a:solidFill>
            </a:endParaRP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kumimoji="1" lang="en-US" altLang="en-US" sz="1600" dirty="0">
              <a:solidFill>
                <a:schemeClr val="tx1"/>
              </a:solidFill>
            </a:endParaRPr>
          </a:p>
          <a:p>
            <a:pPr marL="806450" lvl="2" indent="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</a:pPr>
            <a:endParaRPr kumimoji="1" lang="en-US" altLang="en-US" sz="1600" dirty="0">
              <a:solidFill>
                <a:schemeClr val="tx1"/>
              </a:solidFill>
            </a:endParaRP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kumimoji="1" lang="en-US" altLang="en-US" sz="1600" dirty="0">
              <a:solidFill>
                <a:schemeClr val="tx1"/>
              </a:solidFill>
            </a:endParaRP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kumimoji="1" lang="en-US" altLang="en-US" sz="1600" dirty="0">
              <a:solidFill>
                <a:schemeClr val="tx1"/>
              </a:solidFill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4B6C84B2-CFEB-C469-0480-CB446E4465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193586"/>
              </p:ext>
            </p:extLst>
          </p:nvPr>
        </p:nvGraphicFramePr>
        <p:xfrm>
          <a:off x="1055076" y="3581604"/>
          <a:ext cx="7419855" cy="30757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3285">
                  <a:extLst>
                    <a:ext uri="{9D8B030D-6E8A-4147-A177-3AD203B41FA5}">
                      <a16:colId xmlns:a16="http://schemas.microsoft.com/office/drawing/2014/main" val="1043839766"/>
                    </a:ext>
                  </a:extLst>
                </a:gridCol>
                <a:gridCol w="2705385">
                  <a:extLst>
                    <a:ext uri="{9D8B030D-6E8A-4147-A177-3AD203B41FA5}">
                      <a16:colId xmlns:a16="http://schemas.microsoft.com/office/drawing/2014/main" val="10696527"/>
                    </a:ext>
                  </a:extLst>
                </a:gridCol>
                <a:gridCol w="2241185">
                  <a:extLst>
                    <a:ext uri="{9D8B030D-6E8A-4147-A177-3AD203B41FA5}">
                      <a16:colId xmlns:a16="http://schemas.microsoft.com/office/drawing/2014/main" val="2000591969"/>
                    </a:ext>
                  </a:extLst>
                </a:gridCol>
              </a:tblGrid>
              <a:tr h="33045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Facility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Operational Function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System Type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7537881"/>
                  </a:ext>
                </a:extLst>
              </a:tr>
              <a:tr h="288516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Distribution Regulating Stations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Monitoring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457200" marR="0" lvl="1" indent="0" algn="l">
                        <a:buFont typeface="+mj-lt"/>
                        <a:buNone/>
                      </a:pPr>
                      <a:r>
                        <a:rPr lang="en-US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RTU, </a:t>
                      </a:r>
                      <a:r>
                        <a:rPr lang="en-US" sz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WirelessHART</a:t>
                      </a:r>
                      <a:endParaRPr lang="en-US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j-lt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963634013"/>
                  </a:ext>
                </a:extLst>
              </a:tr>
              <a:tr h="291992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Transmission Regulating Stations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C7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Monitoring / Control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457200" marR="0" lvl="1" indent="0" algn="l">
                        <a:buFont typeface="+mj-lt"/>
                        <a:buNone/>
                      </a:pPr>
                      <a:r>
                        <a:rPr lang="en-US" sz="12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RTU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937928667"/>
                  </a:ext>
                </a:extLst>
              </a:tr>
              <a:tr h="291992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Terminals/Interconnects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C7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Monitoring / Control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C78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Arial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457200" marR="0" lvl="1" indent="0" algn="l">
                        <a:buNone/>
                      </a:pPr>
                      <a:r>
                        <a:rPr lang="en-US" sz="12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PLC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08424699"/>
                  </a:ext>
                </a:extLst>
              </a:tr>
              <a:tr h="286911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Compressor Stations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C7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Monitoring / Control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C78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Arial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457200" marR="0" lvl="1" indent="0" algn="l">
                        <a:buNone/>
                      </a:pPr>
                      <a:r>
                        <a:rPr lang="en-US" sz="12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PLC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90132986"/>
                  </a:ext>
                </a:extLst>
              </a:tr>
              <a:tr h="291992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Underground Storage Facilities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5C7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Monitoring / Control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5C78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Arial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457200" marR="0" lvl="1" indent="0" algn="l">
                        <a:buNone/>
                      </a:pPr>
                      <a:r>
                        <a:rPr lang="en-US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DCS, PLC, </a:t>
                      </a:r>
                      <a:r>
                        <a:rPr lang="en-US" sz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WirelessHART</a:t>
                      </a:r>
                      <a:endParaRPr lang="en-US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j-lt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52045673"/>
                  </a:ext>
                </a:extLst>
              </a:tr>
              <a:tr h="291992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Pressure Limiting Stations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C7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Monitoring / Control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457200" marR="0" lvl="1" algn="l">
                        <a:buNone/>
                      </a:pPr>
                      <a:r>
                        <a:rPr lang="en-US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PLC, RTU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231029947"/>
                  </a:ext>
                </a:extLst>
              </a:tr>
              <a:tr h="291992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Pipeline Rupture Control Valves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C7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Monitoring / Control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457200" marR="0" lvl="1" algn="l">
                        <a:buNone/>
                      </a:pPr>
                      <a:r>
                        <a:rPr lang="en-US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RTU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675308422"/>
                  </a:ext>
                </a:extLst>
              </a:tr>
              <a:tr h="291992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Transmission Pipeline Visibility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Monitoring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457200" marR="0" lvl="1" algn="l">
                        <a:buNone/>
                      </a:pPr>
                      <a:r>
                        <a:rPr lang="en-US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RTU, </a:t>
                      </a:r>
                      <a:r>
                        <a:rPr lang="en-US" sz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WirelessHART</a:t>
                      </a:r>
                      <a:endParaRPr lang="en-US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j-lt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67416144"/>
                  </a:ext>
                </a:extLst>
              </a:tr>
              <a:tr h="289800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Biomethane Projects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5C78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Monitoring / Control</a:t>
                      </a: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457200" marR="0" lvl="1" algn="l">
                        <a:buNone/>
                      </a:pPr>
                      <a:r>
                        <a:rPr lang="en-US" sz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RTU</a:t>
                      </a: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759851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5890287"/>
      </p:ext>
    </p:extLst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116A7-5C96-2137-25FC-4F9FD9A1A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7E570D8F-DDCB-EEDD-816F-C9147445FBD7}"/>
              </a:ext>
            </a:extLst>
          </p:cNvPr>
          <p:cNvSpPr txBox="1">
            <a:spLocks noChangeArrowheads="1"/>
          </p:cNvSpPr>
          <p:nvPr/>
        </p:nvSpPr>
        <p:spPr>
          <a:xfrm>
            <a:off x="1727200" y="487188"/>
            <a:ext cx="6235700" cy="51870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5000"/>
              </a:lnSpc>
              <a:defRPr/>
            </a:pPr>
            <a:r>
              <a:rPr lang="en-US" sz="3000" b="1" dirty="0">
                <a:solidFill>
                  <a:srgbClr val="FFA100"/>
                </a:solidFill>
                <a:ea typeface="ＭＳ Ｐゴシック" pitchFamily="34" charset="-128"/>
              </a:rPr>
              <a:t>Programmable Logic Controller</a:t>
            </a:r>
          </a:p>
          <a:p>
            <a:pPr algn="l">
              <a:lnSpc>
                <a:spcPct val="85000"/>
              </a:lnSpc>
              <a:spcBef>
                <a:spcPct val="0"/>
              </a:spcBef>
              <a:defRPr/>
            </a:pPr>
            <a:endParaRPr lang="en-US" sz="3000" b="1" dirty="0">
              <a:solidFill>
                <a:srgbClr val="FFA100"/>
              </a:solidFill>
              <a:latin typeface="+mj-lt"/>
              <a:ea typeface="ＭＳ Ｐゴシック" pitchFamily="34" charset="-128"/>
              <a:cs typeface="+mj-cs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308E8DA-BB51-1AEA-4B12-928B357834FB}"/>
              </a:ext>
            </a:extLst>
          </p:cNvPr>
          <p:cNvSpPr txBox="1">
            <a:spLocks/>
          </p:cNvSpPr>
          <p:nvPr/>
        </p:nvSpPr>
        <p:spPr bwMode="black">
          <a:xfrm>
            <a:off x="0" y="1039681"/>
            <a:ext cx="9055100" cy="2855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algn="l" eaLnBrk="0" hangingPunct="0">
              <a:spcBef>
                <a:spcPct val="50000"/>
              </a:spcBef>
              <a:buSzPct val="25000"/>
              <a:buFont typeface="Arial" panose="020B0604020202020204" pitchFamily="34" charset="0"/>
              <a:buChar char=" 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692150" indent="-284163" algn="l" eaLnBrk="0" hangingPunct="0">
              <a:spcBef>
                <a:spcPct val="25000"/>
              </a:spcBef>
              <a:spcAft>
                <a:spcPct val="15000"/>
              </a:spcAft>
              <a:defRPr sz="22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090613" indent="-284163" algn="l" eaLnBrk="0" hangingPunct="0"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defRPr sz="20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489075" indent="-284163" algn="l" eaLnBrk="0" hangingPunct="0">
              <a:spcBef>
                <a:spcPct val="15000"/>
              </a:spcBef>
              <a:spcAft>
                <a:spcPct val="15000"/>
              </a:spcAft>
              <a:defRPr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1887538" indent="-284163" algn="l" eaLnBrk="0" hangingPunct="0">
              <a:spcBef>
                <a:spcPct val="0"/>
              </a:spcBef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344738" indent="-284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801938" indent="-284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259138" indent="-284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716338" indent="-284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marL="693737" lvl="1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kumimoji="1" lang="en-US" alt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Key traits: </a:t>
            </a:r>
          </a:p>
          <a:p>
            <a:pPr marL="1149350" lvl="2" indent="-34290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b="1" dirty="0">
                <a:solidFill>
                  <a:schemeClr val="tx1"/>
                </a:solidFill>
              </a:rPr>
              <a:t>Real-time Performance</a:t>
            </a:r>
            <a:r>
              <a:rPr kumimoji="1" lang="en-US" altLang="en-US" sz="1600" dirty="0">
                <a:solidFill>
                  <a:schemeClr val="tx1"/>
                </a:solidFill>
              </a:rPr>
              <a:t>: Deterministic processing with very fast response time regardless of network load.</a:t>
            </a:r>
          </a:p>
          <a:p>
            <a:pPr marL="1149350" lvl="2" indent="-34290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b="1" dirty="0">
                <a:solidFill>
                  <a:schemeClr val="tx1"/>
                </a:solidFill>
              </a:rPr>
              <a:t>Modular Scalability</a:t>
            </a:r>
            <a:r>
              <a:rPr kumimoji="1" lang="en-US" altLang="en-US" sz="1600" dirty="0">
                <a:solidFill>
                  <a:schemeClr val="tx1"/>
                </a:solidFill>
              </a:rPr>
              <a:t>: Supports high density, hot-swappable I/O.</a:t>
            </a:r>
          </a:p>
          <a:p>
            <a:pPr marL="1149350" lvl="2" indent="-34290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b="1" dirty="0">
                <a:solidFill>
                  <a:schemeClr val="tx1"/>
                </a:solidFill>
              </a:rPr>
              <a:t>System Resiliency</a:t>
            </a:r>
            <a:r>
              <a:rPr kumimoji="1" lang="en-US" altLang="en-US" sz="1600" dirty="0">
                <a:solidFill>
                  <a:schemeClr val="tx1"/>
                </a:solidFill>
              </a:rPr>
              <a:t>: Redundant CPU/Power configuration for fault-tolerant operation.</a:t>
            </a:r>
          </a:p>
          <a:p>
            <a:pPr marL="1149350" lvl="2" indent="-34290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b="1" dirty="0">
                <a:solidFill>
                  <a:schemeClr val="tx1"/>
                </a:solidFill>
              </a:rPr>
              <a:t>Advanced Control: </a:t>
            </a:r>
            <a:r>
              <a:rPr kumimoji="1" lang="en-US" altLang="en-US" sz="1600" dirty="0">
                <a:solidFill>
                  <a:schemeClr val="tx1"/>
                </a:solidFill>
              </a:rPr>
              <a:t>Executes complex PID loops and sequencing.</a:t>
            </a:r>
          </a:p>
          <a:p>
            <a:pPr marL="1149350" lvl="2" indent="-34290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b="1" dirty="0">
                <a:solidFill>
                  <a:schemeClr val="tx1"/>
                </a:solidFill>
              </a:rPr>
              <a:t>Integrated Security: </a:t>
            </a:r>
            <a:r>
              <a:rPr kumimoji="1" lang="en-US" altLang="en-US" sz="1600" dirty="0">
                <a:solidFill>
                  <a:schemeClr val="tx1"/>
                </a:solidFill>
              </a:rPr>
              <a:t>CIP-compliant hardware to safeguard against unauthorized control access. </a:t>
            </a:r>
            <a:endParaRPr kumimoji="1" lang="en-US" altLang="en-US" sz="1400" dirty="0">
              <a:solidFill>
                <a:schemeClr val="tx1"/>
              </a:solidFill>
            </a:endParaRPr>
          </a:p>
          <a:p>
            <a:pPr marL="693737" lvl="1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kumimoji="1" lang="en-US" altLang="en-US" sz="1600" dirty="0">
              <a:solidFill>
                <a:schemeClr val="tx1"/>
              </a:solidFill>
            </a:endParaRP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kumimoji="1" lang="en-US" altLang="en-US" sz="1400" dirty="0">
              <a:solidFill>
                <a:schemeClr val="tx1"/>
              </a:solidFill>
            </a:endParaRP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kumimoji="1" lang="en-US" altLang="en-US" sz="1400" dirty="0">
              <a:solidFill>
                <a:schemeClr val="tx1"/>
              </a:solidFill>
            </a:endParaRP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kumimoji="1" lang="en-US" altLang="en-US" sz="1400" dirty="0">
              <a:solidFill>
                <a:schemeClr val="tx1"/>
              </a:solidFill>
            </a:endParaRPr>
          </a:p>
          <a:p>
            <a:pPr marL="806450" lvl="2" indent="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</a:pPr>
            <a:endParaRPr kumimoji="1" lang="en-US" altLang="en-US" sz="1400" dirty="0">
              <a:solidFill>
                <a:schemeClr val="tx1"/>
              </a:solidFill>
            </a:endParaRP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kumimoji="1" lang="en-US" altLang="en-US" sz="1400" dirty="0">
              <a:solidFill>
                <a:schemeClr val="tx1"/>
              </a:solidFill>
            </a:endParaRP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kumimoji="1" lang="en-US" altLang="en-US" sz="14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A2EC2A-AA26-F3DA-F8D5-8A9222C28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3524" y="3929068"/>
            <a:ext cx="2876951" cy="1495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257290"/>
      </p:ext>
    </p:extLst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7">
            <a:extLst>
              <a:ext uri="{FF2B5EF4-FFF2-40B4-BE49-F238E27FC236}">
                <a16:creationId xmlns:a16="http://schemas.microsoft.com/office/drawing/2014/main" id="{5E4410BB-C5AC-614A-0DFD-FB7C743DAC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6619875"/>
            <a:ext cx="2214563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SzPct val="25000"/>
              <a:buFont typeface="Arial" panose="020B0604020202020204" pitchFamily="34" charset="0"/>
              <a:buChar char=" 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lnSpc>
                <a:spcPct val="90000"/>
              </a:lnSpc>
              <a:spcBef>
                <a:spcPct val="25000"/>
              </a:spcBef>
              <a:spcAft>
                <a:spcPct val="15000"/>
              </a:spcAft>
              <a:defRPr sz="22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defRPr sz="20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defRPr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lnSpc>
                <a:spcPct val="90000"/>
              </a:lnSpc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algn="ctr" eaLnBrk="1" hangingPunct="1">
              <a:spcBef>
                <a:spcPct val="30000"/>
              </a:spcBef>
              <a:buSzTx/>
              <a:buFontTx/>
              <a:buNone/>
            </a:pPr>
            <a:r>
              <a:rPr lang="en-US" altLang="en-US" sz="1200">
                <a:solidFill>
                  <a:schemeClr val="tx1"/>
                </a:solidFill>
              </a:rPr>
              <a:t>Station Control Panel (SCP)</a:t>
            </a:r>
          </a:p>
        </p:txBody>
      </p:sp>
      <p:sp>
        <p:nvSpPr>
          <p:cNvPr id="18438" name="Arrow: Right 13">
            <a:extLst>
              <a:ext uri="{FF2B5EF4-FFF2-40B4-BE49-F238E27FC236}">
                <a16:creationId xmlns:a16="http://schemas.microsoft.com/office/drawing/2014/main" id="{81C34F68-1CBB-DDE8-4A90-AD9B55E6FE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8739" y="4325143"/>
            <a:ext cx="293687" cy="115887"/>
          </a:xfrm>
          <a:prstGeom prst="rightArrow">
            <a:avLst>
              <a:gd name="adj1" fmla="val 50000"/>
              <a:gd name="adj2" fmla="val 49782"/>
            </a:avLst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3679" tIns="31839" rIns="63679" bIns="31839" anchor="ctr"/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30000"/>
              </a:spcBef>
            </a:pPr>
            <a:endParaRPr lang="en-US" altLang="en-US"/>
          </a:p>
        </p:txBody>
      </p:sp>
      <p:pic>
        <p:nvPicPr>
          <p:cNvPr id="18439" name="Picture 9">
            <a:extLst>
              <a:ext uri="{FF2B5EF4-FFF2-40B4-BE49-F238E27FC236}">
                <a16:creationId xmlns:a16="http://schemas.microsoft.com/office/drawing/2014/main" id="{72F5D14D-5C46-54F6-A4DA-B5B4D9F92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3636267"/>
            <a:ext cx="2451478" cy="2940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Rectangle 12">
            <a:extLst>
              <a:ext uri="{FF2B5EF4-FFF2-40B4-BE49-F238E27FC236}">
                <a16:creationId xmlns:a16="http://schemas.microsoft.com/office/drawing/2014/main" id="{C7966169-1218-8CD6-B692-08C9ECD437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0357" y="5942605"/>
            <a:ext cx="893193" cy="25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SzPct val="25000"/>
              <a:buFont typeface="Arial" panose="020B0604020202020204" pitchFamily="34" charset="0"/>
              <a:buChar char=" 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lnSpc>
                <a:spcPct val="90000"/>
              </a:lnSpc>
              <a:spcBef>
                <a:spcPct val="25000"/>
              </a:spcBef>
              <a:spcAft>
                <a:spcPct val="15000"/>
              </a:spcAft>
              <a:defRPr sz="22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defRPr sz="20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defRPr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lnSpc>
                <a:spcPct val="90000"/>
              </a:lnSpc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algn="ctr" eaLnBrk="1" hangingPunct="1">
              <a:spcBef>
                <a:spcPct val="30000"/>
              </a:spcBef>
              <a:buSzTx/>
              <a:buFontTx/>
              <a:buNone/>
            </a:pPr>
            <a:r>
              <a:rPr lang="en-US" altLang="en-US" sz="1200" dirty="0">
                <a:solidFill>
                  <a:schemeClr val="tx1"/>
                </a:solidFill>
              </a:rPr>
              <a:t> PLC rack</a:t>
            </a:r>
          </a:p>
        </p:txBody>
      </p:sp>
      <p:pic>
        <p:nvPicPr>
          <p:cNvPr id="18441" name="Picture 13">
            <a:extLst>
              <a:ext uri="{FF2B5EF4-FFF2-40B4-BE49-F238E27FC236}">
                <a16:creationId xmlns:a16="http://schemas.microsoft.com/office/drawing/2014/main" id="{D207B777-4717-90EB-531D-866A10693E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573" y="3671514"/>
            <a:ext cx="2785847" cy="2892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2" name="Rectangle 14">
            <a:extLst>
              <a:ext uri="{FF2B5EF4-FFF2-40B4-BE49-F238E27FC236}">
                <a16:creationId xmlns:a16="http://schemas.microsoft.com/office/drawing/2014/main" id="{E960F342-D861-E0DC-A85C-213CEC0B3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0663" y="6599238"/>
            <a:ext cx="2000250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SzPct val="25000"/>
              <a:buFont typeface="Arial" panose="020B0604020202020204" pitchFamily="34" charset="0"/>
              <a:buChar char=" 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lnSpc>
                <a:spcPct val="90000"/>
              </a:lnSpc>
              <a:spcBef>
                <a:spcPct val="25000"/>
              </a:spcBef>
              <a:spcAft>
                <a:spcPct val="15000"/>
              </a:spcAft>
              <a:defRPr sz="22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defRPr sz="20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defRPr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lnSpc>
                <a:spcPct val="90000"/>
              </a:lnSpc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algn="ctr" eaLnBrk="1" hangingPunct="1">
              <a:spcBef>
                <a:spcPct val="30000"/>
              </a:spcBef>
              <a:buSzTx/>
              <a:buFontTx/>
              <a:buNone/>
            </a:pPr>
            <a:r>
              <a:rPr lang="en-US" altLang="en-US" sz="1200">
                <a:solidFill>
                  <a:schemeClr val="tx1"/>
                </a:solidFill>
              </a:rPr>
              <a:t>Unit Control Panel (UCP)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26E1AB5-9619-891E-2330-F179AABE8F57}"/>
              </a:ext>
            </a:extLst>
          </p:cNvPr>
          <p:cNvSpPr txBox="1">
            <a:spLocks noChangeArrowheads="1"/>
          </p:cNvSpPr>
          <p:nvPr/>
        </p:nvSpPr>
        <p:spPr>
          <a:xfrm>
            <a:off x="1739900" y="440143"/>
            <a:ext cx="6235700" cy="51870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5000"/>
              </a:lnSpc>
              <a:defRPr/>
            </a:pPr>
            <a:r>
              <a:rPr lang="en-US" sz="3000" b="1" dirty="0">
                <a:solidFill>
                  <a:srgbClr val="FFA100"/>
                </a:solidFill>
                <a:ea typeface="ＭＳ Ｐゴシック" pitchFamily="34" charset="-128"/>
              </a:rPr>
              <a:t>Programmable Logic Controller</a:t>
            </a:r>
          </a:p>
          <a:p>
            <a:pPr algn="l">
              <a:lnSpc>
                <a:spcPct val="85000"/>
              </a:lnSpc>
              <a:spcBef>
                <a:spcPct val="0"/>
              </a:spcBef>
              <a:defRPr/>
            </a:pPr>
            <a:endParaRPr lang="en-US" sz="3000" b="1" dirty="0">
              <a:solidFill>
                <a:srgbClr val="FFA100"/>
              </a:solidFill>
              <a:latin typeface="+mj-lt"/>
              <a:ea typeface="ＭＳ Ｐゴシック" pitchFamily="34" charset="-128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840BED-C98C-8F38-B9DB-B980996685C7}"/>
              </a:ext>
            </a:extLst>
          </p:cNvPr>
          <p:cNvSpPr txBox="1"/>
          <p:nvPr/>
        </p:nvSpPr>
        <p:spPr>
          <a:xfrm>
            <a:off x="140097" y="958611"/>
            <a:ext cx="877371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000" lvl="1" indent="-285750">
              <a:spcBef>
                <a:spcPct val="500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kumimoji="1" lang="en-US" alt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PG&amp;E Deployments: </a:t>
            </a:r>
          </a:p>
          <a:p>
            <a:pPr marL="1092200" lvl="2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b="1" dirty="0"/>
              <a:t>Station Level: </a:t>
            </a:r>
            <a:r>
              <a:rPr kumimoji="1" lang="en-US" altLang="en-US" sz="1600" dirty="0"/>
              <a:t>Deployed at complex stations such Compressors, Terminals, and Pressure Limiting Stations.</a:t>
            </a:r>
          </a:p>
          <a:p>
            <a:pPr marL="1092200" lvl="2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b="1" dirty="0"/>
              <a:t>Unit-Level: </a:t>
            </a:r>
            <a:r>
              <a:rPr kumimoji="1" lang="en-US" altLang="en-US" sz="1600" dirty="0">
                <a:solidFill>
                  <a:schemeClr val="tx1"/>
                </a:solidFill>
              </a:rPr>
              <a:t>Specialized control for VFDs, Glycol Regenerators, and ATS.</a:t>
            </a:r>
            <a:endParaRPr kumimoji="1" lang="en-US" alt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635000" lvl="1" indent="-285750">
              <a:spcBef>
                <a:spcPct val="500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kumimoji="1" lang="en-US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SCADA Integration</a:t>
            </a:r>
            <a:r>
              <a:rPr kumimoji="1" lang="en-US" alt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pPr marL="1092200" lvl="2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b="1" dirty="0"/>
              <a:t>Local (Station HMI): A</a:t>
            </a:r>
            <a:r>
              <a:rPr kumimoji="1" lang="en-US" altLang="en-US" sz="1600" dirty="0"/>
              <a:t>ggregates data from PLCs via OPC UA protocol.</a:t>
            </a:r>
          </a:p>
          <a:p>
            <a:pPr marL="1092200" lvl="2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b="1" dirty="0"/>
              <a:t>Remote (Gas Control): </a:t>
            </a:r>
            <a:r>
              <a:rPr kumimoji="1" lang="en-US" altLang="en-US" sz="1600" dirty="0"/>
              <a:t>Communicates via Modbus TCP over PG&amp;E’s private Gas Data Network (GDN).</a:t>
            </a:r>
            <a:endParaRPr kumimoji="1" lang="en-US" alt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A5BCF3-315A-9E15-AB87-4F60C95EA4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3828" y="3636267"/>
            <a:ext cx="3105583" cy="2162477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D4E06-6CFE-CE32-8781-EED4C34414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F79B095-5692-37D0-5013-500D11C409C7}"/>
              </a:ext>
            </a:extLst>
          </p:cNvPr>
          <p:cNvSpPr txBox="1">
            <a:spLocks/>
          </p:cNvSpPr>
          <p:nvPr/>
        </p:nvSpPr>
        <p:spPr bwMode="black">
          <a:xfrm>
            <a:off x="123825" y="1025028"/>
            <a:ext cx="8896349" cy="3337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algn="l" eaLnBrk="0" hangingPunct="0">
              <a:spcBef>
                <a:spcPct val="50000"/>
              </a:spcBef>
              <a:buSzPct val="25000"/>
              <a:buFont typeface="Arial" panose="020B0604020202020204" pitchFamily="34" charset="0"/>
              <a:buChar char=" 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692150" indent="-284163" algn="l" eaLnBrk="0" hangingPunct="0">
              <a:spcBef>
                <a:spcPct val="25000"/>
              </a:spcBef>
              <a:spcAft>
                <a:spcPct val="15000"/>
              </a:spcAft>
              <a:defRPr sz="22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090613" indent="-284163" algn="l" eaLnBrk="0" hangingPunct="0"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defRPr sz="20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489075" indent="-284163" algn="l" eaLnBrk="0" hangingPunct="0">
              <a:spcBef>
                <a:spcPct val="15000"/>
              </a:spcBef>
              <a:spcAft>
                <a:spcPct val="15000"/>
              </a:spcAft>
              <a:defRPr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1887538" indent="-284163" algn="l" eaLnBrk="0" hangingPunct="0">
              <a:spcBef>
                <a:spcPct val="0"/>
              </a:spcBef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344738" indent="-284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801938" indent="-284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259138" indent="-284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716338" indent="-2841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kumimoji="1" lang="en-US" alt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Key traits: </a:t>
            </a:r>
          </a:p>
          <a:p>
            <a:pPr marL="1547812" lvl="3" indent="-34290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b="1" dirty="0">
                <a:solidFill>
                  <a:schemeClr val="tx1"/>
                </a:solidFill>
              </a:rPr>
              <a:t>Unified Database</a:t>
            </a:r>
            <a:r>
              <a:rPr kumimoji="1" lang="en-US" altLang="en-US" sz="1600" dirty="0">
                <a:solidFill>
                  <a:schemeClr val="tx1"/>
                </a:solidFill>
              </a:rPr>
              <a:t>: A DCS uses a single, global database when creating tags in the controller.</a:t>
            </a:r>
          </a:p>
          <a:p>
            <a:pPr marL="1547812" lvl="3" indent="-34290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b="1" dirty="0">
                <a:solidFill>
                  <a:schemeClr val="tx1"/>
                </a:solidFill>
              </a:rPr>
              <a:t>Plant-Wide Integration</a:t>
            </a:r>
            <a:r>
              <a:rPr kumimoji="1" lang="en-US" altLang="en-US" sz="1600" dirty="0">
                <a:solidFill>
                  <a:schemeClr val="tx1"/>
                </a:solidFill>
              </a:rPr>
              <a:t>: Unlike the “piecemeal” approach of a PLC, a DCS is designed as one cohesive ecosystem from a single vendor.</a:t>
            </a:r>
          </a:p>
          <a:p>
            <a:pPr marL="1547812" lvl="3" indent="-34290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b="1" dirty="0">
                <a:solidFill>
                  <a:schemeClr val="tx1"/>
                </a:solidFill>
              </a:rPr>
              <a:t>Asset Management</a:t>
            </a:r>
            <a:r>
              <a:rPr kumimoji="1" lang="en-US" altLang="en-US" sz="1600" dirty="0">
                <a:solidFill>
                  <a:schemeClr val="tx1"/>
                </a:solidFill>
              </a:rPr>
              <a:t>: It includes tools to monitor health and calibration of field instruments (via HART or Fieldbus) directly from the engineering workstation.</a:t>
            </a:r>
          </a:p>
          <a:p>
            <a:pPr marL="1547812" lvl="3" indent="-34290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b="1" dirty="0">
                <a:solidFill>
                  <a:schemeClr val="tx1"/>
                </a:solidFill>
              </a:rPr>
              <a:t>Advanced Process Control: </a:t>
            </a:r>
            <a:r>
              <a:rPr kumimoji="1" lang="en-US" altLang="en-US" sz="1600" dirty="0">
                <a:solidFill>
                  <a:schemeClr val="tx1"/>
                </a:solidFill>
              </a:rPr>
              <a:t>Optimized for complex PID loops, tuning, predictive modeling, making it superior for continuous processes.</a:t>
            </a:r>
          </a:p>
          <a:p>
            <a:pPr marL="1547812" lvl="3" indent="-34290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b="1" dirty="0">
                <a:solidFill>
                  <a:schemeClr val="tx1"/>
                </a:solidFill>
              </a:rPr>
              <a:t>Seamless Online Updates: </a:t>
            </a:r>
            <a:r>
              <a:rPr kumimoji="1" lang="en-US" altLang="en-US" sz="1600" dirty="0">
                <a:solidFill>
                  <a:schemeClr val="tx1"/>
                </a:solidFill>
              </a:rPr>
              <a:t>A DCS is built to allow logic updates and hardware swaps while the plant is running.</a:t>
            </a: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kumimoji="1" lang="en-US" altLang="en-US" sz="1400" dirty="0">
              <a:solidFill>
                <a:schemeClr val="tx1"/>
              </a:solidFill>
            </a:endParaRP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kumimoji="1" lang="en-US" altLang="en-US" sz="1400" dirty="0">
              <a:solidFill>
                <a:schemeClr val="tx1"/>
              </a:solidFill>
            </a:endParaRP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kumimoji="1" lang="en-US" altLang="en-US" sz="1400" dirty="0">
              <a:solidFill>
                <a:schemeClr val="tx1"/>
              </a:solidFill>
            </a:endParaRPr>
          </a:p>
          <a:p>
            <a:pPr marL="806450" lvl="2" indent="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</a:pPr>
            <a:endParaRPr kumimoji="1" lang="en-US" altLang="en-US" sz="1400" dirty="0">
              <a:solidFill>
                <a:schemeClr val="tx1"/>
              </a:solidFill>
            </a:endParaRP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kumimoji="1" lang="en-US" altLang="en-US" sz="1400" dirty="0">
              <a:solidFill>
                <a:schemeClr val="tx1"/>
              </a:solidFill>
            </a:endParaRPr>
          </a:p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endParaRPr kumimoji="1" lang="en-US" altLang="en-US" sz="1400" dirty="0">
              <a:solidFill>
                <a:schemeClr val="tx1"/>
              </a:solidFill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233A7CE-1CD1-9586-F9D0-4F126DB957A1}"/>
              </a:ext>
            </a:extLst>
          </p:cNvPr>
          <p:cNvSpPr txBox="1">
            <a:spLocks noChangeArrowheads="1"/>
          </p:cNvSpPr>
          <p:nvPr/>
        </p:nvSpPr>
        <p:spPr>
          <a:xfrm>
            <a:off x="2049073" y="545826"/>
            <a:ext cx="6235700" cy="51870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5000"/>
              </a:lnSpc>
              <a:defRPr/>
            </a:pPr>
            <a:r>
              <a:rPr lang="en-US" sz="3000" b="1" dirty="0">
                <a:solidFill>
                  <a:srgbClr val="FFA100"/>
                </a:solidFill>
                <a:ea typeface="ＭＳ Ｐゴシック" pitchFamily="34" charset="-128"/>
              </a:rPr>
              <a:t>Distributed Control System</a:t>
            </a:r>
          </a:p>
          <a:p>
            <a:pPr algn="l">
              <a:lnSpc>
                <a:spcPct val="85000"/>
              </a:lnSpc>
              <a:spcBef>
                <a:spcPct val="0"/>
              </a:spcBef>
              <a:defRPr/>
            </a:pPr>
            <a:endParaRPr lang="en-US" sz="3000" b="1" dirty="0">
              <a:solidFill>
                <a:srgbClr val="FFA100"/>
              </a:solidFill>
              <a:latin typeface="+mj-lt"/>
              <a:ea typeface="ＭＳ Ｐゴシック" pitchFamily="34" charset="-128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7C2714-D576-AD13-71CE-F51D7558A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6865" y="4457583"/>
            <a:ext cx="3191320" cy="1676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54786"/>
      </p:ext>
    </p:extLst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2C1A963-0F6E-AADB-5E1A-925485B0EFB2}"/>
              </a:ext>
            </a:extLst>
          </p:cNvPr>
          <p:cNvSpPr txBox="1"/>
          <p:nvPr/>
        </p:nvSpPr>
        <p:spPr>
          <a:xfrm>
            <a:off x="1" y="958611"/>
            <a:ext cx="90297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92200" lvl="2" indent="-285750">
              <a:spcBef>
                <a:spcPct val="50000"/>
              </a:spcBef>
              <a:spcAft>
                <a:spcPct val="0"/>
              </a:spcAft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kumimoji="1" lang="en-US" alt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PG&amp;E Deployments: </a:t>
            </a:r>
          </a:p>
          <a:p>
            <a:pPr marL="1549400" lvl="3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b="1" dirty="0"/>
              <a:t>Complex Station: </a:t>
            </a:r>
            <a:r>
              <a:rPr kumimoji="1" lang="en-US" altLang="en-US" sz="1600" dirty="0"/>
              <a:t>Deployed at a single Underground Storage Facility.</a:t>
            </a:r>
          </a:p>
          <a:p>
            <a:pPr marL="1092200" lvl="2" indent="-285750">
              <a:spcBef>
                <a:spcPct val="5000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kumimoji="1" lang="en-US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SCADA Integration</a:t>
            </a:r>
            <a:r>
              <a:rPr kumimoji="1" lang="en-US" altLang="en-US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pPr marL="1549400" lvl="3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b="1" dirty="0"/>
              <a:t>Local (Station HMI): </a:t>
            </a:r>
            <a:r>
              <a:rPr kumimoji="1" lang="en-US" altLang="en-US" sz="1600" dirty="0"/>
              <a:t>Aggregates data from the DCS via OPC UA protocol.</a:t>
            </a:r>
          </a:p>
          <a:p>
            <a:pPr marL="1549400" lvl="3" indent="-285750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kumimoji="1" lang="en-US" altLang="en-US" sz="1600" b="1" dirty="0"/>
              <a:t>Remote (Gas Control): </a:t>
            </a:r>
            <a:r>
              <a:rPr kumimoji="1" lang="en-US" altLang="en-US" sz="1600" dirty="0"/>
              <a:t>Communicates via Modbus TCP over PG&amp;E’s private Gas Data Network (GDN).</a:t>
            </a:r>
            <a:endParaRPr kumimoji="1" lang="en-US" altLang="en-US" dirty="0">
              <a:solidFill>
                <a:schemeClr val="tx1"/>
              </a:solidFill>
            </a:endParaRPr>
          </a:p>
        </p:txBody>
      </p:sp>
      <p:sp>
        <p:nvSpPr>
          <p:cNvPr id="14339" name="Title 1">
            <a:extLst>
              <a:ext uri="{FF2B5EF4-FFF2-40B4-BE49-F238E27FC236}">
                <a16:creationId xmlns:a16="http://schemas.microsoft.com/office/drawing/2014/main" id="{CA03985E-3C2F-6E06-9F01-9069E20263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93925" y="485774"/>
            <a:ext cx="4994275" cy="366713"/>
          </a:xfrm>
        </p:spPr>
        <p:txBody>
          <a:bodyPr/>
          <a:lstStyle/>
          <a:p>
            <a:r>
              <a:rPr lang="en-US" altLang="en-US" sz="2800" dirty="0"/>
              <a:t>Distributed Control System</a:t>
            </a:r>
            <a:endParaRPr lang="en-US" altLang="en-US" sz="3000" dirty="0"/>
          </a:p>
        </p:txBody>
      </p:sp>
      <p:sp>
        <p:nvSpPr>
          <p:cNvPr id="14341" name="Rectangle 1">
            <a:extLst>
              <a:ext uri="{FF2B5EF4-FFF2-40B4-BE49-F238E27FC236}">
                <a16:creationId xmlns:a16="http://schemas.microsoft.com/office/drawing/2014/main" id="{EEB6065E-5FF4-33C7-E0A3-2C29BEF819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7033" y="6499472"/>
            <a:ext cx="1502334" cy="25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SzPct val="25000"/>
              <a:buFont typeface="Arial" panose="020B0604020202020204" pitchFamily="34" charset="0"/>
              <a:buChar char=" 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lnSpc>
                <a:spcPct val="90000"/>
              </a:lnSpc>
              <a:spcBef>
                <a:spcPct val="25000"/>
              </a:spcBef>
              <a:spcAft>
                <a:spcPct val="15000"/>
              </a:spcAft>
              <a:defRPr sz="22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defRPr sz="20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defRPr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lnSpc>
                <a:spcPct val="90000"/>
              </a:lnSpc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algn="ctr" eaLnBrk="1" hangingPunct="1">
              <a:spcBef>
                <a:spcPct val="30000"/>
              </a:spcBef>
              <a:buSzTx/>
              <a:buFontTx/>
              <a:buNone/>
            </a:pPr>
            <a:r>
              <a:rPr lang="en-US" altLang="en-US" sz="1200" dirty="0">
                <a:solidFill>
                  <a:schemeClr val="tx1"/>
                </a:solidFill>
              </a:rPr>
              <a:t>DCS Controller 4  </a:t>
            </a:r>
            <a:endParaRPr lang="en-US" altLang="en-US" sz="1200" b="0" dirty="0">
              <a:solidFill>
                <a:schemeClr val="tx1"/>
              </a:solidFill>
            </a:endParaRPr>
          </a:p>
        </p:txBody>
      </p:sp>
      <p:sp>
        <p:nvSpPr>
          <p:cNvPr id="14343" name="Rectangle 1">
            <a:extLst>
              <a:ext uri="{FF2B5EF4-FFF2-40B4-BE49-F238E27FC236}">
                <a16:creationId xmlns:a16="http://schemas.microsoft.com/office/drawing/2014/main" id="{DEAFF088-5212-F944-CE60-A1A873BD6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8910" y="6499472"/>
            <a:ext cx="1680268" cy="25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SzPct val="25000"/>
              <a:buFont typeface="Arial" panose="020B0604020202020204" pitchFamily="34" charset="0"/>
              <a:buChar char=" 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lnSpc>
                <a:spcPct val="90000"/>
              </a:lnSpc>
              <a:spcBef>
                <a:spcPct val="25000"/>
              </a:spcBef>
              <a:spcAft>
                <a:spcPct val="15000"/>
              </a:spcAft>
              <a:defRPr sz="22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Font typeface="Arial" panose="020B0604020202020204" pitchFamily="34" charset="0"/>
              <a:defRPr sz="2000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defRPr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lnSpc>
                <a:spcPct val="90000"/>
              </a:lnSpc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har char="•"/>
              <a:defRPr sz="2200" b="1">
                <a:solidFill>
                  <a:srgbClr val="0082AA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algn="ctr" eaLnBrk="1" hangingPunct="1">
              <a:spcBef>
                <a:spcPct val="30000"/>
              </a:spcBef>
              <a:buSzTx/>
              <a:buFontTx/>
              <a:buNone/>
            </a:pPr>
            <a:r>
              <a:rPr lang="en-US" altLang="en-US" sz="1200" dirty="0">
                <a:solidFill>
                  <a:schemeClr val="tx1"/>
                </a:solidFill>
              </a:rPr>
              <a:t>DCS Controllers 1-3 </a:t>
            </a:r>
            <a:endParaRPr lang="en-US" altLang="en-US" sz="1200" b="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464E93-AD54-8AB3-AFB5-CD4E9E5697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503" y="2952502"/>
            <a:ext cx="8183117" cy="3543795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PG&amp;E Presentation Template">
  <a:themeElements>
    <a:clrScheme name="PG&amp;E Presentation Template 1">
      <a:dk1>
        <a:srgbClr val="0082AA"/>
      </a:dk1>
      <a:lt1>
        <a:srgbClr val="FFFFFF"/>
      </a:lt1>
      <a:dk2>
        <a:srgbClr val="FFA100"/>
      </a:dk2>
      <a:lt2>
        <a:srgbClr val="00A7C2"/>
      </a:lt2>
      <a:accent1>
        <a:srgbClr val="005C78"/>
      </a:accent1>
      <a:accent2>
        <a:srgbClr val="70A489"/>
      </a:accent2>
      <a:accent3>
        <a:srgbClr val="FFFFFF"/>
      </a:accent3>
      <a:accent4>
        <a:srgbClr val="006E91"/>
      </a:accent4>
      <a:accent5>
        <a:srgbClr val="AAB5BE"/>
      </a:accent5>
      <a:accent6>
        <a:srgbClr val="65947C"/>
      </a:accent6>
      <a:hlink>
        <a:srgbClr val="A3A86B"/>
      </a:hlink>
      <a:folHlink>
        <a:srgbClr val="CAB575"/>
      </a:folHlink>
    </a:clrScheme>
    <a:fontScheme name="PG&amp;E Presentation Template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63679" tIns="31839" rIns="63679" bIns="31839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ct val="3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-65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63679" tIns="31839" rIns="63679" bIns="31839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ct val="3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-65" charset="-128"/>
          </a:defRPr>
        </a:defPPr>
      </a:lstStyle>
    </a:lnDef>
  </a:objectDefaults>
  <a:extraClrSchemeLst>
    <a:extraClrScheme>
      <a:clrScheme name="PG&amp;E Presentation Template 1">
        <a:dk1>
          <a:srgbClr val="0082AA"/>
        </a:dk1>
        <a:lt1>
          <a:srgbClr val="FFFFFF"/>
        </a:lt1>
        <a:dk2>
          <a:srgbClr val="FFA100"/>
        </a:dk2>
        <a:lt2>
          <a:srgbClr val="00A7C2"/>
        </a:lt2>
        <a:accent1>
          <a:srgbClr val="005C78"/>
        </a:accent1>
        <a:accent2>
          <a:srgbClr val="70A489"/>
        </a:accent2>
        <a:accent3>
          <a:srgbClr val="FFFFFF"/>
        </a:accent3>
        <a:accent4>
          <a:srgbClr val="006E91"/>
        </a:accent4>
        <a:accent5>
          <a:srgbClr val="AAB5BE"/>
        </a:accent5>
        <a:accent6>
          <a:srgbClr val="65947C"/>
        </a:accent6>
        <a:hlink>
          <a:srgbClr val="A3A86B"/>
        </a:hlink>
        <a:folHlink>
          <a:srgbClr val="CAB57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G&amp;E Presentation Template 2">
        <a:dk1>
          <a:srgbClr val="0082AA"/>
        </a:dk1>
        <a:lt1>
          <a:srgbClr val="FFFFFF"/>
        </a:lt1>
        <a:dk2>
          <a:srgbClr val="FFA100"/>
        </a:dk2>
        <a:lt2>
          <a:srgbClr val="00A7C2"/>
        </a:lt2>
        <a:accent1>
          <a:srgbClr val="004960"/>
        </a:accent1>
        <a:accent2>
          <a:srgbClr val="70A489"/>
        </a:accent2>
        <a:accent3>
          <a:srgbClr val="FFFFFF"/>
        </a:accent3>
        <a:accent4>
          <a:srgbClr val="006E91"/>
        </a:accent4>
        <a:accent5>
          <a:srgbClr val="AAB1B6"/>
        </a:accent5>
        <a:accent6>
          <a:srgbClr val="65947C"/>
        </a:accent6>
        <a:hlink>
          <a:srgbClr val="A3A86B"/>
        </a:hlink>
        <a:folHlink>
          <a:srgbClr val="CAB57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82AA"/>
      </a:dk1>
      <a:lt1>
        <a:srgbClr val="FFFFFF"/>
      </a:lt1>
      <a:dk2>
        <a:srgbClr val="FFA100"/>
      </a:dk2>
      <a:lt2>
        <a:srgbClr val="00A7C2"/>
      </a:lt2>
      <a:accent1>
        <a:srgbClr val="005C78"/>
      </a:accent1>
      <a:accent2>
        <a:srgbClr val="70A489"/>
      </a:accent2>
      <a:accent3>
        <a:srgbClr val="FFFFFF"/>
      </a:accent3>
      <a:accent4>
        <a:srgbClr val="006E91"/>
      </a:accent4>
      <a:accent5>
        <a:srgbClr val="AAB5BE"/>
      </a:accent5>
      <a:accent6>
        <a:srgbClr val="65947C"/>
      </a:accent6>
      <a:hlink>
        <a:srgbClr val="A3A86B"/>
      </a:hlink>
      <a:folHlink>
        <a:srgbClr val="CAB57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1b21260e-6a84-4357-b22f-58104ae04f23" xsi:nil="true"/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89BD9695F40841A4ADC527C5E917DB" ma:contentTypeVersion="2" ma:contentTypeDescription="Create a new document." ma:contentTypeScope="" ma:versionID="b1a7325e841e5b810e7b2e2246d71307">
  <xsd:schema xmlns:xsd="http://www.w3.org/2001/XMLSchema" xmlns:p="http://schemas.microsoft.com/office/2006/metadata/properties" xmlns:ns1="http://schemas.microsoft.com/sharepoint/v3" xmlns:ns2="1b21260e-6a84-4357-b22f-58104ae04f23" targetNamespace="http://schemas.microsoft.com/office/2006/metadata/properties" ma:root="true" ma:fieldsID="9420fa3c220968e9dfa2231c7afc3929" ns1:_="" ns2:_="">
    <xsd:import namespace="http://schemas.microsoft.com/sharepoint/v3"/>
    <xsd:import namespace="1b21260e-6a84-4357-b22f-58104ae04f2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dms="http://schemas.microsoft.com/office/2006/documentManagement/types" targetNamespace="1b21260e-6a84-4357-b22f-58104ae04f23" elementFormDefault="qualified">
    <xsd:import namespace="http://schemas.microsoft.com/office/2006/documentManagement/types"/>
    <xsd:element name="Description0" ma:index="10" nillable="true" ma:displayName="Description" ma:internalName="Description0">
      <xsd:simpleType>
        <xsd:restriction base="dms:Text">
          <xsd:maxLength value="12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20CB327-CAED-4E7A-8FBA-99A7D48EFE71}">
  <ds:schemaRefs>
    <ds:schemaRef ds:uri="http://schemas.microsoft.com/office/2006/metadata/properties"/>
    <ds:schemaRef ds:uri="http://schemas.microsoft.com/office/infopath/2007/PartnerControls"/>
    <ds:schemaRef ds:uri="1b21260e-6a84-4357-b22f-58104ae04f23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DA2BDA96-0858-4241-8D8D-6F5E6307F6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b21260e-6a84-4357-b22f-58104ae04f2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7864F1A3-B603-48AA-A217-921384F4E06D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746d2a3f-4d51-44da-b226-f025675a294d}" enabled="1" method="Privileged" siteId="{44ae661a-ece6-41aa-bc96-7c2c85a0894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PG&amp;E Presentation Template v7f</Template>
  <TotalTime>30230</TotalTime>
  <Words>1673</Words>
  <Application>Microsoft Office PowerPoint</Application>
  <PresentationFormat>On-screen Show (4:3)</PresentationFormat>
  <Paragraphs>282</Paragraphs>
  <Slides>23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ＭＳ Ｐゴシック</vt:lpstr>
      <vt:lpstr>ＭＳ Ｐゴシック</vt:lpstr>
      <vt:lpstr>Arial</vt:lpstr>
      <vt:lpstr>Arial Narrow</vt:lpstr>
      <vt:lpstr>Calibri</vt:lpstr>
      <vt:lpstr>Times</vt:lpstr>
      <vt:lpstr>Times New Roman</vt:lpstr>
      <vt:lpstr>Wingdings</vt:lpstr>
      <vt:lpstr>PG&amp;E Presentation Template</vt:lpstr>
      <vt:lpstr>INTRODUCTION  TO  REMOTE MONITORING </vt:lpstr>
      <vt:lpstr>Agenda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Distributed Control System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WirelessHART in Storage (Wellheads)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PG&amp;E Presentation Template</dc:title>
  <dc:creator>Gavrielides</dc:creator>
  <cp:lastModifiedBy>Gavrielides, Gabriel</cp:lastModifiedBy>
  <cp:revision>419</cp:revision>
  <dcterms:created xsi:type="dcterms:W3CDTF">2010-03-08T23:07:16Z</dcterms:created>
  <dcterms:modified xsi:type="dcterms:W3CDTF">2026-04-11T23:51:11Z</dcterms:modified>
</cp:coreProperties>
</file>