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charts/chart1.xml" ContentType="application/vnd.openxmlformats-officedocument.drawingml.char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2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59"/>
  </p:notesMasterIdLst>
  <p:sldIdLst>
    <p:sldId id="256" r:id="rId6"/>
    <p:sldId id="257" r:id="rId7"/>
    <p:sldId id="264" r:id="rId8"/>
    <p:sldId id="6488" r:id="rId9"/>
    <p:sldId id="413" r:id="rId10"/>
    <p:sldId id="455" r:id="rId11"/>
    <p:sldId id="2076137177" r:id="rId12"/>
    <p:sldId id="534" r:id="rId13"/>
    <p:sldId id="535" r:id="rId14"/>
    <p:sldId id="458" r:id="rId15"/>
    <p:sldId id="437" r:id="rId16"/>
    <p:sldId id="475" r:id="rId17"/>
    <p:sldId id="476" r:id="rId18"/>
    <p:sldId id="477" r:id="rId19"/>
    <p:sldId id="258" r:id="rId20"/>
    <p:sldId id="460" r:id="rId21"/>
    <p:sldId id="461" r:id="rId22"/>
    <p:sldId id="259" r:id="rId23"/>
    <p:sldId id="1602" r:id="rId24"/>
    <p:sldId id="582" r:id="rId25"/>
    <p:sldId id="488" r:id="rId26"/>
    <p:sldId id="489" r:id="rId27"/>
    <p:sldId id="490" r:id="rId28"/>
    <p:sldId id="491" r:id="rId29"/>
    <p:sldId id="492" r:id="rId30"/>
    <p:sldId id="493" r:id="rId31"/>
    <p:sldId id="499" r:id="rId32"/>
    <p:sldId id="260" r:id="rId33"/>
    <p:sldId id="481" r:id="rId34"/>
    <p:sldId id="482" r:id="rId35"/>
    <p:sldId id="729" r:id="rId36"/>
    <p:sldId id="483" r:id="rId37"/>
    <p:sldId id="467" r:id="rId38"/>
    <p:sldId id="484" r:id="rId39"/>
    <p:sldId id="261" r:id="rId40"/>
    <p:sldId id="442" r:id="rId41"/>
    <p:sldId id="443" r:id="rId42"/>
    <p:sldId id="444" r:id="rId43"/>
    <p:sldId id="479" r:id="rId44"/>
    <p:sldId id="480" r:id="rId45"/>
    <p:sldId id="500" r:id="rId46"/>
    <p:sldId id="451" r:id="rId47"/>
    <p:sldId id="274" r:id="rId48"/>
    <p:sldId id="275" r:id="rId49"/>
    <p:sldId id="262" r:id="rId50"/>
    <p:sldId id="955" r:id="rId51"/>
    <p:sldId id="2076137168" r:id="rId52"/>
    <p:sldId id="425" r:id="rId53"/>
    <p:sldId id="427" r:id="rId54"/>
    <p:sldId id="263" r:id="rId55"/>
    <p:sldId id="486" r:id="rId56"/>
    <p:sldId id="487" r:id="rId57"/>
    <p:sldId id="435" r:id="rId58"/>
  </p:sldIdLst>
  <p:sldSz cx="9144000" cy="6858000" type="screen4x3"/>
  <p:notesSz cx="7010400" cy="92964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1245"/>
    <a:srgbClr val="00AA7E"/>
    <a:srgbClr val="C3D941"/>
    <a:srgbClr val="00708E"/>
    <a:srgbClr val="00BBEE"/>
    <a:srgbClr val="F9AB55"/>
    <a:srgbClr val="E97E09"/>
    <a:srgbClr val="FAA634"/>
    <a:srgbClr val="F2B508"/>
    <a:srgbClr val="FCA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152" autoAdjust="0"/>
  </p:normalViewPr>
  <p:slideViewPr>
    <p:cSldViewPr snapToGrid="0">
      <p:cViewPr varScale="1">
        <p:scale>
          <a:sx n="107" d="100"/>
          <a:sy n="107" d="100"/>
        </p:scale>
        <p:origin x="1716"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228314955562147E-3"/>
          <c:y val="3.9772702960595282E-3"/>
          <c:w val="0.93663620038512307"/>
          <c:h val="0.98766234856272206"/>
        </c:manualLayout>
      </c:layout>
      <c:doughnutChart>
        <c:varyColors val="1"/>
        <c:ser>
          <c:idx val="0"/>
          <c:order val="0"/>
          <c:tx>
            <c:strRef>
              <c:f>Sheet1!$B$1</c:f>
              <c:strCache>
                <c:ptCount val="1"/>
                <c:pt idx="0">
                  <c:v>Sales</c:v>
                </c:pt>
              </c:strCache>
            </c:strRef>
          </c:tx>
          <c:spPr>
            <a:ln>
              <a:noFill/>
            </a:ln>
          </c:spPr>
          <c:explosion val="6"/>
          <c:dPt>
            <c:idx val="0"/>
            <c:bubble3D val="0"/>
            <c:spPr>
              <a:solidFill>
                <a:srgbClr val="D31245"/>
              </a:solidFill>
              <a:ln>
                <a:noFill/>
              </a:ln>
            </c:spPr>
            <c:extLst>
              <c:ext xmlns:c16="http://schemas.microsoft.com/office/drawing/2014/chart" uri="{C3380CC4-5D6E-409C-BE32-E72D297353CC}">
                <c16:uniqueId val="{00000001-445E-47AA-B2D5-3C8234AC5D78}"/>
              </c:ext>
            </c:extLst>
          </c:dPt>
          <c:dPt>
            <c:idx val="1"/>
            <c:bubble3D val="0"/>
            <c:spPr>
              <a:solidFill>
                <a:srgbClr val="8A4B05"/>
              </a:solidFill>
              <a:ln>
                <a:noFill/>
              </a:ln>
            </c:spPr>
            <c:extLst>
              <c:ext xmlns:c16="http://schemas.microsoft.com/office/drawing/2014/chart" uri="{C3380CC4-5D6E-409C-BE32-E72D297353CC}">
                <c16:uniqueId val="{00000003-445E-47AA-B2D5-3C8234AC5D78}"/>
              </c:ext>
            </c:extLst>
          </c:dPt>
          <c:dPt>
            <c:idx val="2"/>
            <c:bubble3D val="0"/>
            <c:spPr>
              <a:solidFill>
                <a:schemeClr val="tx2"/>
              </a:solidFill>
              <a:ln>
                <a:noFill/>
              </a:ln>
            </c:spPr>
            <c:extLst>
              <c:ext xmlns:c16="http://schemas.microsoft.com/office/drawing/2014/chart" uri="{C3380CC4-5D6E-409C-BE32-E72D297353CC}">
                <c16:uniqueId val="{00000005-445E-47AA-B2D5-3C8234AC5D78}"/>
              </c:ext>
            </c:extLst>
          </c:dPt>
          <c:dPt>
            <c:idx val="3"/>
            <c:bubble3D val="0"/>
            <c:spPr>
              <a:solidFill>
                <a:schemeClr val="accent2"/>
              </a:solidFill>
              <a:ln>
                <a:noFill/>
              </a:ln>
            </c:spPr>
            <c:extLst>
              <c:ext xmlns:c16="http://schemas.microsoft.com/office/drawing/2014/chart" uri="{C3380CC4-5D6E-409C-BE32-E72D297353CC}">
                <c16:uniqueId val="{00000007-445E-47AA-B2D5-3C8234AC5D78}"/>
              </c:ext>
            </c:extLst>
          </c:dPt>
          <c:dPt>
            <c:idx val="4"/>
            <c:bubble3D val="0"/>
            <c:spPr>
              <a:solidFill>
                <a:schemeClr val="accent3"/>
              </a:solidFill>
              <a:ln>
                <a:noFill/>
              </a:ln>
            </c:spPr>
            <c:extLst>
              <c:ext xmlns:c16="http://schemas.microsoft.com/office/drawing/2014/chart" uri="{C3380CC4-5D6E-409C-BE32-E72D297353CC}">
                <c16:uniqueId val="{00000009-445E-47AA-B2D5-3C8234AC5D78}"/>
              </c:ext>
            </c:extLst>
          </c:dPt>
          <c:dPt>
            <c:idx val="5"/>
            <c:bubble3D val="0"/>
            <c:spPr>
              <a:solidFill>
                <a:schemeClr val="accent4"/>
              </a:solidFill>
              <a:ln>
                <a:noFill/>
              </a:ln>
            </c:spPr>
            <c:extLst>
              <c:ext xmlns:c16="http://schemas.microsoft.com/office/drawing/2014/chart" uri="{C3380CC4-5D6E-409C-BE32-E72D297353CC}">
                <c16:uniqueId val="{0000000B-445E-47AA-B2D5-3C8234AC5D78}"/>
              </c:ext>
            </c:extLst>
          </c:dPt>
          <c:dPt>
            <c:idx val="6"/>
            <c:bubble3D val="0"/>
            <c:spPr>
              <a:solidFill>
                <a:schemeClr val="accent5"/>
              </a:solidFill>
              <a:ln>
                <a:noFill/>
              </a:ln>
            </c:spPr>
            <c:extLst>
              <c:ext xmlns:c16="http://schemas.microsoft.com/office/drawing/2014/chart" uri="{C3380CC4-5D6E-409C-BE32-E72D297353CC}">
                <c16:uniqueId val="{0000000D-445E-47AA-B2D5-3C8234AC5D78}"/>
              </c:ext>
            </c:extLst>
          </c:dPt>
          <c:dPt>
            <c:idx val="7"/>
            <c:bubble3D val="0"/>
            <c:spPr>
              <a:solidFill>
                <a:schemeClr val="accent6"/>
              </a:solidFill>
              <a:ln>
                <a:noFill/>
              </a:ln>
            </c:spPr>
            <c:extLst>
              <c:ext xmlns:c16="http://schemas.microsoft.com/office/drawing/2014/chart" uri="{C3380CC4-5D6E-409C-BE32-E72D297353CC}">
                <c16:uniqueId val="{0000000F-445E-47AA-B2D5-3C8234AC5D78}"/>
              </c:ext>
            </c:extLst>
          </c:dPt>
          <c:dPt>
            <c:idx val="8"/>
            <c:bubble3D val="0"/>
            <c:spPr>
              <a:solidFill>
                <a:schemeClr val="accent3">
                  <a:lumMod val="40000"/>
                  <a:lumOff val="60000"/>
                </a:schemeClr>
              </a:solidFill>
              <a:ln>
                <a:noFill/>
              </a:ln>
            </c:spPr>
            <c:extLst>
              <c:ext xmlns:c16="http://schemas.microsoft.com/office/drawing/2014/chart" uri="{C3380CC4-5D6E-409C-BE32-E72D297353CC}">
                <c16:uniqueId val="{00000011-445E-47AA-B2D5-3C8234AC5D78}"/>
              </c:ext>
            </c:extLst>
          </c:dPt>
          <c:dPt>
            <c:idx val="9"/>
            <c:bubble3D val="0"/>
            <c:spPr>
              <a:solidFill>
                <a:srgbClr val="00AA7E"/>
              </a:solidFill>
              <a:ln>
                <a:noFill/>
              </a:ln>
            </c:spPr>
            <c:extLst>
              <c:ext xmlns:c16="http://schemas.microsoft.com/office/drawing/2014/chart" uri="{C3380CC4-5D6E-409C-BE32-E72D297353CC}">
                <c16:uniqueId val="{00000013-445E-47AA-B2D5-3C8234AC5D78}"/>
              </c:ext>
            </c:extLst>
          </c:dPt>
          <c:dPt>
            <c:idx val="10"/>
            <c:bubble3D val="0"/>
            <c:spPr>
              <a:solidFill>
                <a:schemeClr val="bg2"/>
              </a:solidFill>
              <a:ln>
                <a:noFill/>
              </a:ln>
            </c:spPr>
            <c:extLst>
              <c:ext xmlns:c16="http://schemas.microsoft.com/office/drawing/2014/chart" uri="{C3380CC4-5D6E-409C-BE32-E72D297353CC}">
                <c16:uniqueId val="{00000015-445E-47AA-B2D5-3C8234AC5D78}"/>
              </c:ext>
            </c:extLst>
          </c:dPt>
          <c:cat>
            <c:strRef>
              <c:f>Sheet1!$A$2:$A$12</c:f>
              <c:strCache>
                <c:ptCount val="11"/>
                <c:pt idx="0">
                  <c:v>128, 0, 0</c:v>
                </c:pt>
                <c:pt idx="1">
                  <c:v>255, 204, 153</c:v>
                </c:pt>
                <c:pt idx="2">
                  <c:v>15, 36, 95</c:v>
                </c:pt>
                <c:pt idx="3">
                  <c:v>51, 153, 102</c:v>
                </c:pt>
                <c:pt idx="4">
                  <c:v>153, 204, 255</c:v>
                </c:pt>
                <c:pt idx="5">
                  <c:v>255, 204, 0</c:v>
                </c:pt>
                <c:pt idx="6">
                  <c:v>255, 102, 0</c:v>
                </c:pt>
                <c:pt idx="7">
                  <c:v>128,0,128</c:v>
                </c:pt>
                <c:pt idx="8">
                  <c:v>51, 102, 255</c:v>
                </c:pt>
                <c:pt idx="9">
                  <c:v>0,51,0</c:v>
                </c:pt>
                <c:pt idx="10">
                  <c:v>128, 128, 128</c:v>
                </c:pt>
              </c:strCache>
            </c:strRef>
          </c:cat>
          <c:val>
            <c:numRef>
              <c:f>Sheet1!$B$2:$B$12</c:f>
              <c:numCache>
                <c:formatCode>_(* #,##0.00_);_(* \(#,##0.00\);_(* "-"??_);_(@_)</c:formatCode>
                <c:ptCount val="11"/>
                <c:pt idx="0">
                  <c:v>9.0909090909090917</c:v>
                </c:pt>
                <c:pt idx="1">
                  <c:v>9.0909090909090917</c:v>
                </c:pt>
                <c:pt idx="2">
                  <c:v>9.0909090909090917</c:v>
                </c:pt>
                <c:pt idx="3">
                  <c:v>9.0909090909090917</c:v>
                </c:pt>
                <c:pt idx="4">
                  <c:v>9.0909090909090917</c:v>
                </c:pt>
                <c:pt idx="5">
                  <c:v>9.0909090909090917</c:v>
                </c:pt>
                <c:pt idx="6">
                  <c:v>9.0909090909090917</c:v>
                </c:pt>
                <c:pt idx="7">
                  <c:v>9.0909090909090917</c:v>
                </c:pt>
                <c:pt idx="8">
                  <c:v>9.0909090909090917</c:v>
                </c:pt>
                <c:pt idx="9">
                  <c:v>9.0909090909090917</c:v>
                </c:pt>
                <c:pt idx="10">
                  <c:v>9.0909090909090917</c:v>
                </c:pt>
              </c:numCache>
            </c:numRef>
          </c:val>
          <c:extLst>
            <c:ext xmlns:c16="http://schemas.microsoft.com/office/drawing/2014/chart" uri="{C3380CC4-5D6E-409C-BE32-E72D297353CC}">
              <c16:uniqueId val="{00000016-445E-47AA-B2D5-3C8234AC5D78}"/>
            </c:ext>
          </c:extLst>
        </c:ser>
        <c:dLbls>
          <c:showLegendKey val="0"/>
          <c:showVal val="0"/>
          <c:showCatName val="0"/>
          <c:showSerName val="0"/>
          <c:showPercent val="0"/>
          <c:showBubbleSize val="0"/>
          <c:showLeaderLines val="0"/>
        </c:dLbls>
        <c:firstSliceAng val="0"/>
        <c:holeSize val="65"/>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81" b="1" i="0" u="none" strike="noStrike" baseline="0">
                <a:solidFill>
                  <a:srgbClr val="000000"/>
                </a:solidFill>
                <a:latin typeface="Arial"/>
                <a:ea typeface="Arial"/>
                <a:cs typeface="Arial"/>
              </a:defRPr>
            </a:pPr>
            <a:r>
              <a:rPr lang="pl-PL"/>
              <a:t>HC3 Performance w/Zero Stability &amp; Flat Spec</a:t>
            </a:r>
          </a:p>
        </c:rich>
      </c:tx>
      <c:layout>
        <c:manualLayout>
          <c:xMode val="edge"/>
          <c:yMode val="edge"/>
          <c:x val="0.14878892733564014"/>
          <c:y val="1.8808777429467283E-2"/>
        </c:manualLayout>
      </c:layout>
      <c:overlay val="0"/>
      <c:spPr>
        <a:noFill/>
        <a:ln w="15875">
          <a:noFill/>
        </a:ln>
      </c:spPr>
    </c:title>
    <c:autoTitleDeleted val="0"/>
    <c:plotArea>
      <c:layout>
        <c:manualLayout>
          <c:layoutTarget val="inner"/>
          <c:xMode val="edge"/>
          <c:yMode val="edge"/>
          <c:x val="0.15340253748558291"/>
          <c:y val="0.17084639498432747"/>
          <c:w val="0.7955117647874721"/>
          <c:h val="0.72570532915360564"/>
        </c:manualLayout>
      </c:layout>
      <c:areaChart>
        <c:grouping val="standard"/>
        <c:varyColors val="0"/>
        <c:ser>
          <c:idx val="0"/>
          <c:order val="0"/>
          <c:tx>
            <c:strRef>
              <c:f>'Meter Zero'!$D$1</c:f>
              <c:strCache>
                <c:ptCount val="1"/>
                <c:pt idx="0">
                  <c:v>Flat ( - )</c:v>
                </c:pt>
              </c:strCache>
            </c:strRef>
          </c:tx>
          <c:spPr>
            <a:solidFill>
              <a:srgbClr val="FF00FF"/>
            </a:solidFill>
            <a:ln w="23813">
              <a:solidFill>
                <a:srgbClr val="FF00FF"/>
              </a:solidFill>
              <a:prstDash val="solid"/>
            </a:ln>
          </c:spPr>
          <c:cat>
            <c:numRef>
              <c:f>'Meter Zero'!$A$2:$A$41</c:f>
              <c:numCache>
                <c:formatCode>General</c:formatCode>
                <c:ptCount val="40"/>
                <c:pt idx="0">
                  <c:v>1</c:v>
                </c:pt>
                <c:pt idx="1">
                  <c:v>10</c:v>
                </c:pt>
                <c:pt idx="2">
                  <c:v>20</c:v>
                </c:pt>
                <c:pt idx="3">
                  <c:v>30</c:v>
                </c:pt>
                <c:pt idx="4">
                  <c:v>40</c:v>
                </c:pt>
                <c:pt idx="5">
                  <c:v>50</c:v>
                </c:pt>
                <c:pt idx="6">
                  <c:v>60</c:v>
                </c:pt>
                <c:pt idx="7">
                  <c:v>70</c:v>
                </c:pt>
                <c:pt idx="8">
                  <c:v>80</c:v>
                </c:pt>
                <c:pt idx="9">
                  <c:v>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numCache>
            </c:numRef>
          </c:cat>
          <c:val>
            <c:numRef>
              <c:f>'Meter Zero'!$D$2:$D$41</c:f>
              <c:numCache>
                <c:formatCode>0.00</c:formatCode>
                <c:ptCount val="40"/>
                <c:pt idx="0">
                  <c:v>-6.3560000000000008</c:v>
                </c:pt>
                <c:pt idx="1">
                  <c:v>-0.63560000000000005</c:v>
                </c:pt>
                <c:pt idx="2">
                  <c:v>-0.31780000000000003</c:v>
                </c:pt>
                <c:pt idx="3">
                  <c:v>-0.25</c:v>
                </c:pt>
                <c:pt idx="4">
                  <c:v>-0.25</c:v>
                </c:pt>
                <c:pt idx="5">
                  <c:v>-0.25</c:v>
                </c:pt>
                <c:pt idx="6">
                  <c:v>-0.25</c:v>
                </c:pt>
                <c:pt idx="7">
                  <c:v>-0.25</c:v>
                </c:pt>
                <c:pt idx="8">
                  <c:v>-0.25</c:v>
                </c:pt>
                <c:pt idx="9">
                  <c:v>-0.25</c:v>
                </c:pt>
                <c:pt idx="10">
                  <c:v>-0.25</c:v>
                </c:pt>
                <c:pt idx="11">
                  <c:v>-0.25</c:v>
                </c:pt>
                <c:pt idx="12">
                  <c:v>-0.25</c:v>
                </c:pt>
                <c:pt idx="13">
                  <c:v>-0.25</c:v>
                </c:pt>
                <c:pt idx="14">
                  <c:v>-0.25</c:v>
                </c:pt>
                <c:pt idx="15">
                  <c:v>-0.25</c:v>
                </c:pt>
                <c:pt idx="16">
                  <c:v>-0.25</c:v>
                </c:pt>
                <c:pt idx="17">
                  <c:v>-0.25</c:v>
                </c:pt>
                <c:pt idx="18">
                  <c:v>-0.25</c:v>
                </c:pt>
                <c:pt idx="19">
                  <c:v>-0.25</c:v>
                </c:pt>
                <c:pt idx="20">
                  <c:v>-0.25</c:v>
                </c:pt>
                <c:pt idx="21">
                  <c:v>-0.25</c:v>
                </c:pt>
                <c:pt idx="22">
                  <c:v>-0.25</c:v>
                </c:pt>
                <c:pt idx="23">
                  <c:v>-0.25</c:v>
                </c:pt>
                <c:pt idx="24">
                  <c:v>-0.25</c:v>
                </c:pt>
                <c:pt idx="25">
                  <c:v>-0.25</c:v>
                </c:pt>
                <c:pt idx="26">
                  <c:v>-0.25</c:v>
                </c:pt>
                <c:pt idx="27">
                  <c:v>-0.25</c:v>
                </c:pt>
                <c:pt idx="28">
                  <c:v>-0.25</c:v>
                </c:pt>
                <c:pt idx="29">
                  <c:v>-0.25</c:v>
                </c:pt>
                <c:pt idx="30">
                  <c:v>-0.25</c:v>
                </c:pt>
                <c:pt idx="31">
                  <c:v>-0.25</c:v>
                </c:pt>
                <c:pt idx="32">
                  <c:v>-0.25</c:v>
                </c:pt>
                <c:pt idx="33">
                  <c:v>-0.25</c:v>
                </c:pt>
                <c:pt idx="34">
                  <c:v>-0.25</c:v>
                </c:pt>
                <c:pt idx="35">
                  <c:v>-0.25</c:v>
                </c:pt>
                <c:pt idx="36">
                  <c:v>-0.25</c:v>
                </c:pt>
                <c:pt idx="37">
                  <c:v>-0.25</c:v>
                </c:pt>
                <c:pt idx="38">
                  <c:v>-0.25</c:v>
                </c:pt>
                <c:pt idx="39">
                  <c:v>-0.25</c:v>
                </c:pt>
              </c:numCache>
            </c:numRef>
          </c:val>
          <c:extLst>
            <c:ext xmlns:c16="http://schemas.microsoft.com/office/drawing/2014/chart" uri="{C3380CC4-5D6E-409C-BE32-E72D297353CC}">
              <c16:uniqueId val="{00000000-B71A-4C82-AA16-4B779427E8BB}"/>
            </c:ext>
          </c:extLst>
        </c:ser>
        <c:ser>
          <c:idx val="1"/>
          <c:order val="1"/>
          <c:tx>
            <c:strRef>
              <c:f>'Meter Zero'!$E$1</c:f>
              <c:strCache>
                <c:ptCount val="1"/>
                <c:pt idx="0">
                  <c:v>Flat ( + )</c:v>
                </c:pt>
              </c:strCache>
            </c:strRef>
          </c:tx>
          <c:spPr>
            <a:solidFill>
              <a:srgbClr val="FF00FF"/>
            </a:solidFill>
            <a:ln w="23813">
              <a:solidFill>
                <a:srgbClr val="FF00FF"/>
              </a:solidFill>
              <a:prstDash val="solid"/>
            </a:ln>
          </c:spPr>
          <c:cat>
            <c:numRef>
              <c:f>'Meter Zero'!$A$2:$A$41</c:f>
              <c:numCache>
                <c:formatCode>General</c:formatCode>
                <c:ptCount val="40"/>
                <c:pt idx="0">
                  <c:v>1</c:v>
                </c:pt>
                <c:pt idx="1">
                  <c:v>10</c:v>
                </c:pt>
                <c:pt idx="2">
                  <c:v>20</c:v>
                </c:pt>
                <c:pt idx="3">
                  <c:v>30</c:v>
                </c:pt>
                <c:pt idx="4">
                  <c:v>40</c:v>
                </c:pt>
                <c:pt idx="5">
                  <c:v>50</c:v>
                </c:pt>
                <c:pt idx="6">
                  <c:v>60</c:v>
                </c:pt>
                <c:pt idx="7">
                  <c:v>70</c:v>
                </c:pt>
                <c:pt idx="8">
                  <c:v>80</c:v>
                </c:pt>
                <c:pt idx="9">
                  <c:v>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pt idx="26">
                  <c:v>260</c:v>
                </c:pt>
                <c:pt idx="27">
                  <c:v>270</c:v>
                </c:pt>
                <c:pt idx="28">
                  <c:v>280</c:v>
                </c:pt>
                <c:pt idx="29">
                  <c:v>290</c:v>
                </c:pt>
                <c:pt idx="30">
                  <c:v>300</c:v>
                </c:pt>
                <c:pt idx="31">
                  <c:v>310</c:v>
                </c:pt>
                <c:pt idx="32">
                  <c:v>320</c:v>
                </c:pt>
                <c:pt idx="33">
                  <c:v>330</c:v>
                </c:pt>
                <c:pt idx="34">
                  <c:v>340</c:v>
                </c:pt>
                <c:pt idx="35">
                  <c:v>350</c:v>
                </c:pt>
                <c:pt idx="36">
                  <c:v>360</c:v>
                </c:pt>
                <c:pt idx="37">
                  <c:v>370</c:v>
                </c:pt>
                <c:pt idx="38">
                  <c:v>380</c:v>
                </c:pt>
                <c:pt idx="39">
                  <c:v>390</c:v>
                </c:pt>
              </c:numCache>
            </c:numRef>
          </c:cat>
          <c:val>
            <c:numRef>
              <c:f>'Meter Zero'!$E$2:$E$41</c:f>
              <c:numCache>
                <c:formatCode>0.00</c:formatCode>
                <c:ptCount val="40"/>
                <c:pt idx="0">
                  <c:v>6.3560000000000008</c:v>
                </c:pt>
                <c:pt idx="1">
                  <c:v>0.63560000000000005</c:v>
                </c:pt>
                <c:pt idx="2">
                  <c:v>0.31780000000000003</c:v>
                </c:pt>
                <c:pt idx="3">
                  <c:v>0.25</c:v>
                </c:pt>
                <c:pt idx="4">
                  <c:v>0.25</c:v>
                </c:pt>
                <c:pt idx="5">
                  <c:v>0.25</c:v>
                </c:pt>
                <c:pt idx="6">
                  <c:v>0.25</c:v>
                </c:pt>
                <c:pt idx="7">
                  <c:v>0.25</c:v>
                </c:pt>
                <c:pt idx="8">
                  <c:v>0.25</c:v>
                </c:pt>
                <c:pt idx="9">
                  <c:v>0.25</c:v>
                </c:pt>
                <c:pt idx="10">
                  <c:v>0.25</c:v>
                </c:pt>
                <c:pt idx="11">
                  <c:v>0.25</c:v>
                </c:pt>
                <c:pt idx="12">
                  <c:v>0.25</c:v>
                </c:pt>
                <c:pt idx="13">
                  <c:v>0.25</c:v>
                </c:pt>
                <c:pt idx="14">
                  <c:v>0.25</c:v>
                </c:pt>
                <c:pt idx="15">
                  <c:v>0.25</c:v>
                </c:pt>
                <c:pt idx="16">
                  <c:v>0.25</c:v>
                </c:pt>
                <c:pt idx="17">
                  <c:v>0.25</c:v>
                </c:pt>
                <c:pt idx="18">
                  <c:v>0.25</c:v>
                </c:pt>
                <c:pt idx="19">
                  <c:v>0.25</c:v>
                </c:pt>
                <c:pt idx="20">
                  <c:v>0.25</c:v>
                </c:pt>
                <c:pt idx="21">
                  <c:v>0.25</c:v>
                </c:pt>
                <c:pt idx="22">
                  <c:v>0.25</c:v>
                </c:pt>
                <c:pt idx="23">
                  <c:v>0.25</c:v>
                </c:pt>
                <c:pt idx="24">
                  <c:v>0.25</c:v>
                </c:pt>
                <c:pt idx="25">
                  <c:v>0.25</c:v>
                </c:pt>
                <c:pt idx="26">
                  <c:v>0.25</c:v>
                </c:pt>
                <c:pt idx="27">
                  <c:v>0.25</c:v>
                </c:pt>
                <c:pt idx="28">
                  <c:v>0.25</c:v>
                </c:pt>
                <c:pt idx="29">
                  <c:v>0.25</c:v>
                </c:pt>
                <c:pt idx="30">
                  <c:v>0.25</c:v>
                </c:pt>
                <c:pt idx="31">
                  <c:v>0.25</c:v>
                </c:pt>
                <c:pt idx="32">
                  <c:v>0.25</c:v>
                </c:pt>
                <c:pt idx="33">
                  <c:v>0.25</c:v>
                </c:pt>
                <c:pt idx="34">
                  <c:v>0.25</c:v>
                </c:pt>
                <c:pt idx="35">
                  <c:v>0.25</c:v>
                </c:pt>
                <c:pt idx="36">
                  <c:v>0.25</c:v>
                </c:pt>
                <c:pt idx="37">
                  <c:v>0.25</c:v>
                </c:pt>
                <c:pt idx="38">
                  <c:v>0.25</c:v>
                </c:pt>
                <c:pt idx="39">
                  <c:v>0.25</c:v>
                </c:pt>
              </c:numCache>
            </c:numRef>
          </c:val>
          <c:extLst>
            <c:ext xmlns:c16="http://schemas.microsoft.com/office/drawing/2014/chart" uri="{C3380CC4-5D6E-409C-BE32-E72D297353CC}">
              <c16:uniqueId val="{00000001-B71A-4C82-AA16-4B779427E8BB}"/>
            </c:ext>
          </c:extLst>
        </c:ser>
        <c:ser>
          <c:idx val="2"/>
          <c:order val="2"/>
          <c:tx>
            <c:strRef>
              <c:f>'Meter Zero'!$B$1</c:f>
              <c:strCache>
                <c:ptCount val="1"/>
                <c:pt idx="0">
                  <c:v>Zero Stability ( - ) </c:v>
                </c:pt>
              </c:strCache>
            </c:strRef>
          </c:tx>
          <c:spPr>
            <a:solidFill>
              <a:srgbClr val="FF99CC"/>
            </a:solidFill>
            <a:ln w="7938">
              <a:solidFill>
                <a:srgbClr val="FF99CC"/>
              </a:solidFill>
              <a:prstDash val="solid"/>
            </a:ln>
          </c:spPr>
          <c:val>
            <c:numRef>
              <c:f>'Meter Zero'!$B$2:$B$41</c:f>
              <c:numCache>
                <c:formatCode>0.00</c:formatCode>
                <c:ptCount val="40"/>
                <c:pt idx="0">
                  <c:v>-6.3560000000000008</c:v>
                </c:pt>
                <c:pt idx="1">
                  <c:v>-0.63560000000000005</c:v>
                </c:pt>
                <c:pt idx="2">
                  <c:v>-0.31780000000000003</c:v>
                </c:pt>
                <c:pt idx="3">
                  <c:v>-0.21186666666666668</c:v>
                </c:pt>
                <c:pt idx="4">
                  <c:v>-0.15890000000000001</c:v>
                </c:pt>
                <c:pt idx="5">
                  <c:v>-0.12712000000000001</c:v>
                </c:pt>
                <c:pt idx="6">
                  <c:v>-0.10593333333333334</c:v>
                </c:pt>
                <c:pt idx="7">
                  <c:v>-9.0800000000000006E-2</c:v>
                </c:pt>
                <c:pt idx="8">
                  <c:v>-7.9450000000000007E-2</c:v>
                </c:pt>
                <c:pt idx="9">
                  <c:v>-7.0622222222222225E-2</c:v>
                </c:pt>
                <c:pt idx="10">
                  <c:v>-6.3560000000000005E-2</c:v>
                </c:pt>
                <c:pt idx="11">
                  <c:v>-5.7781818181818184E-2</c:v>
                </c:pt>
                <c:pt idx="12">
                  <c:v>-5.2966666666666669E-2</c:v>
                </c:pt>
                <c:pt idx="13">
                  <c:v>-4.8892307692307693E-2</c:v>
                </c:pt>
                <c:pt idx="14">
                  <c:v>-4.5400000000000003E-2</c:v>
                </c:pt>
                <c:pt idx="15">
                  <c:v>-4.2373333333333332E-2</c:v>
                </c:pt>
                <c:pt idx="16">
                  <c:v>-3.9725000000000003E-2</c:v>
                </c:pt>
                <c:pt idx="17">
                  <c:v>-3.7388235294117646E-2</c:v>
                </c:pt>
                <c:pt idx="18">
                  <c:v>-3.5311111111111113E-2</c:v>
                </c:pt>
                <c:pt idx="19">
                  <c:v>-3.3452631578947373E-2</c:v>
                </c:pt>
                <c:pt idx="20">
                  <c:v>-3.1780000000000003E-2</c:v>
                </c:pt>
                <c:pt idx="21">
                  <c:v>-3.0266666666666667E-2</c:v>
                </c:pt>
                <c:pt idx="22">
                  <c:v>-2.8890909090909092E-2</c:v>
                </c:pt>
                <c:pt idx="23">
                  <c:v>-2.7634782608695653E-2</c:v>
                </c:pt>
                <c:pt idx="24">
                  <c:v>-2.6483333333333334E-2</c:v>
                </c:pt>
                <c:pt idx="25">
                  <c:v>-2.5424000000000002E-2</c:v>
                </c:pt>
                <c:pt idx="26">
                  <c:v>-2.4446153846153847E-2</c:v>
                </c:pt>
                <c:pt idx="27">
                  <c:v>-2.3540740740740744E-2</c:v>
                </c:pt>
                <c:pt idx="28">
                  <c:v>-2.2700000000000001E-2</c:v>
                </c:pt>
                <c:pt idx="29">
                  <c:v>-2.1917241379310348E-2</c:v>
                </c:pt>
                <c:pt idx="30">
                  <c:v>-2.1186666666666666E-2</c:v>
                </c:pt>
                <c:pt idx="31">
                  <c:v>-2.0503225806451614E-2</c:v>
                </c:pt>
                <c:pt idx="32">
                  <c:v>-1.9862500000000002E-2</c:v>
                </c:pt>
                <c:pt idx="33">
                  <c:v>-1.9260606060606061E-2</c:v>
                </c:pt>
                <c:pt idx="34">
                  <c:v>-1.8694117647058823E-2</c:v>
                </c:pt>
                <c:pt idx="35">
                  <c:v>-1.8159999999999999E-2</c:v>
                </c:pt>
                <c:pt idx="36">
                  <c:v>-1.7655555555555556E-2</c:v>
                </c:pt>
                <c:pt idx="37">
                  <c:v>-1.7178378378378378E-2</c:v>
                </c:pt>
                <c:pt idx="38">
                  <c:v>-1.6726315789473686E-2</c:v>
                </c:pt>
                <c:pt idx="39">
                  <c:v>-1.6297435897435899E-2</c:v>
                </c:pt>
              </c:numCache>
            </c:numRef>
          </c:val>
          <c:extLst>
            <c:ext xmlns:c16="http://schemas.microsoft.com/office/drawing/2014/chart" uri="{C3380CC4-5D6E-409C-BE32-E72D297353CC}">
              <c16:uniqueId val="{00000002-B71A-4C82-AA16-4B779427E8BB}"/>
            </c:ext>
          </c:extLst>
        </c:ser>
        <c:ser>
          <c:idx val="3"/>
          <c:order val="3"/>
          <c:tx>
            <c:strRef>
              <c:f>'Meter Zero'!$C$1</c:f>
              <c:strCache>
                <c:ptCount val="1"/>
                <c:pt idx="0">
                  <c:v>Zero Stability ( + ) </c:v>
                </c:pt>
              </c:strCache>
            </c:strRef>
          </c:tx>
          <c:spPr>
            <a:solidFill>
              <a:srgbClr val="FF99CC"/>
            </a:solidFill>
            <a:ln w="7938">
              <a:solidFill>
                <a:srgbClr val="FF99CC"/>
              </a:solidFill>
              <a:prstDash val="solid"/>
            </a:ln>
          </c:spPr>
          <c:val>
            <c:numRef>
              <c:f>'Meter Zero'!$C$2:$C$41</c:f>
              <c:numCache>
                <c:formatCode>0.00</c:formatCode>
                <c:ptCount val="40"/>
                <c:pt idx="0">
                  <c:v>6.3560000000000008</c:v>
                </c:pt>
                <c:pt idx="1">
                  <c:v>0.63560000000000005</c:v>
                </c:pt>
                <c:pt idx="2">
                  <c:v>0.31780000000000003</c:v>
                </c:pt>
                <c:pt idx="3">
                  <c:v>0.21186666666666668</c:v>
                </c:pt>
                <c:pt idx="4">
                  <c:v>0.15890000000000001</c:v>
                </c:pt>
                <c:pt idx="5">
                  <c:v>0.12712000000000001</c:v>
                </c:pt>
                <c:pt idx="6">
                  <c:v>0.10593333333333334</c:v>
                </c:pt>
                <c:pt idx="7">
                  <c:v>9.0800000000000006E-2</c:v>
                </c:pt>
                <c:pt idx="8">
                  <c:v>7.9450000000000007E-2</c:v>
                </c:pt>
                <c:pt idx="9">
                  <c:v>7.0622222222222225E-2</c:v>
                </c:pt>
                <c:pt idx="10">
                  <c:v>6.3560000000000005E-2</c:v>
                </c:pt>
                <c:pt idx="11">
                  <c:v>5.7781818181818184E-2</c:v>
                </c:pt>
                <c:pt idx="12">
                  <c:v>5.2966666666666669E-2</c:v>
                </c:pt>
                <c:pt idx="13">
                  <c:v>4.8892307692307693E-2</c:v>
                </c:pt>
                <c:pt idx="14">
                  <c:v>4.5400000000000003E-2</c:v>
                </c:pt>
                <c:pt idx="15">
                  <c:v>4.2373333333333332E-2</c:v>
                </c:pt>
                <c:pt idx="16">
                  <c:v>3.9725000000000003E-2</c:v>
                </c:pt>
                <c:pt idx="17">
                  <c:v>3.7388235294117646E-2</c:v>
                </c:pt>
                <c:pt idx="18">
                  <c:v>3.5311111111111113E-2</c:v>
                </c:pt>
                <c:pt idx="19">
                  <c:v>3.3452631578947373E-2</c:v>
                </c:pt>
                <c:pt idx="20">
                  <c:v>3.1780000000000003E-2</c:v>
                </c:pt>
                <c:pt idx="21">
                  <c:v>3.0266666666666667E-2</c:v>
                </c:pt>
                <c:pt idx="22">
                  <c:v>2.8890909090909092E-2</c:v>
                </c:pt>
                <c:pt idx="23">
                  <c:v>2.7634782608695653E-2</c:v>
                </c:pt>
                <c:pt idx="24">
                  <c:v>2.6483333333333334E-2</c:v>
                </c:pt>
                <c:pt idx="25">
                  <c:v>2.5424000000000002E-2</c:v>
                </c:pt>
                <c:pt idx="26">
                  <c:v>2.4446153846153847E-2</c:v>
                </c:pt>
                <c:pt idx="27">
                  <c:v>2.3540740740740744E-2</c:v>
                </c:pt>
                <c:pt idx="28">
                  <c:v>2.2700000000000001E-2</c:v>
                </c:pt>
                <c:pt idx="29">
                  <c:v>2.1917241379310348E-2</c:v>
                </c:pt>
                <c:pt idx="30">
                  <c:v>2.1186666666666666E-2</c:v>
                </c:pt>
                <c:pt idx="31">
                  <c:v>2.0503225806451614E-2</c:v>
                </c:pt>
                <c:pt idx="32">
                  <c:v>1.9862500000000002E-2</c:v>
                </c:pt>
                <c:pt idx="33">
                  <c:v>1.9260606060606061E-2</c:v>
                </c:pt>
                <c:pt idx="34">
                  <c:v>1.8694117647058823E-2</c:v>
                </c:pt>
                <c:pt idx="35">
                  <c:v>1.8159999999999999E-2</c:v>
                </c:pt>
                <c:pt idx="36">
                  <c:v>1.7655555555555556E-2</c:v>
                </c:pt>
                <c:pt idx="37">
                  <c:v>1.7178378378378378E-2</c:v>
                </c:pt>
                <c:pt idx="38">
                  <c:v>1.6726315789473686E-2</c:v>
                </c:pt>
                <c:pt idx="39">
                  <c:v>1.6297435897435899E-2</c:v>
                </c:pt>
              </c:numCache>
            </c:numRef>
          </c:val>
          <c:extLst>
            <c:ext xmlns:c16="http://schemas.microsoft.com/office/drawing/2014/chart" uri="{C3380CC4-5D6E-409C-BE32-E72D297353CC}">
              <c16:uniqueId val="{00000003-B71A-4C82-AA16-4B779427E8BB}"/>
            </c:ext>
          </c:extLst>
        </c:ser>
        <c:dLbls>
          <c:showLegendKey val="0"/>
          <c:showVal val="0"/>
          <c:showCatName val="0"/>
          <c:showSerName val="0"/>
          <c:showPercent val="0"/>
          <c:showBubbleSize val="0"/>
        </c:dLbls>
        <c:axId val="210533760"/>
        <c:axId val="210560512"/>
      </c:areaChart>
      <c:catAx>
        <c:axId val="210533760"/>
        <c:scaling>
          <c:orientation val="minMax"/>
        </c:scaling>
        <c:delete val="0"/>
        <c:axPos val="b"/>
        <c:title>
          <c:tx>
            <c:rich>
              <a:bodyPr/>
              <a:lstStyle/>
              <a:p>
                <a:pPr>
                  <a:defRPr sz="1063" b="1" i="0" u="none" strike="noStrike" baseline="0">
                    <a:solidFill>
                      <a:srgbClr val="000000"/>
                    </a:solidFill>
                    <a:latin typeface="Arial"/>
                    <a:ea typeface="Arial"/>
                    <a:cs typeface="Arial"/>
                  </a:defRPr>
                </a:pPr>
                <a:r>
                  <a:rPr lang="en-US" dirty="0"/>
                  <a:t>tons/Hr</a:t>
                </a:r>
              </a:p>
            </c:rich>
          </c:tx>
          <c:layout>
            <c:manualLayout>
              <c:xMode val="edge"/>
              <c:yMode val="edge"/>
              <c:x val="0.50980392156862742"/>
              <c:y val="0.92476489028213171"/>
            </c:manualLayout>
          </c:layout>
          <c:overlay val="0"/>
          <c:spPr>
            <a:noFill/>
            <a:ln w="15875">
              <a:noFill/>
            </a:ln>
          </c:spPr>
        </c:title>
        <c:numFmt formatCode="General" sourceLinked="1"/>
        <c:majorTickMark val="out"/>
        <c:minorTickMark val="none"/>
        <c:tickLblPos val="nextTo"/>
        <c:spPr>
          <a:ln w="1984">
            <a:solidFill>
              <a:srgbClr val="000000"/>
            </a:solidFill>
            <a:prstDash val="solid"/>
          </a:ln>
        </c:spPr>
        <c:txPr>
          <a:bodyPr rot="-2700000" vert="horz"/>
          <a:lstStyle/>
          <a:p>
            <a:pPr>
              <a:defRPr sz="1063" b="0" i="0" u="none" strike="noStrike" baseline="0">
                <a:solidFill>
                  <a:srgbClr val="000000"/>
                </a:solidFill>
                <a:latin typeface="Arial"/>
                <a:ea typeface="Arial"/>
                <a:cs typeface="Arial"/>
              </a:defRPr>
            </a:pPr>
            <a:endParaRPr lang="en-US"/>
          </a:p>
        </c:txPr>
        <c:crossAx val="210560512"/>
        <c:crosses val="autoZero"/>
        <c:auto val="1"/>
        <c:lblAlgn val="ctr"/>
        <c:lblOffset val="100"/>
        <c:tickLblSkip val="3"/>
        <c:tickMarkSkip val="1"/>
        <c:noMultiLvlLbl val="0"/>
      </c:catAx>
      <c:valAx>
        <c:axId val="210560512"/>
        <c:scaling>
          <c:orientation val="minMax"/>
          <c:max val="2"/>
          <c:min val="-2"/>
        </c:scaling>
        <c:delete val="0"/>
        <c:axPos val="l"/>
        <c:majorGridlines>
          <c:spPr>
            <a:ln w="1984">
              <a:solidFill>
                <a:srgbClr val="000000"/>
              </a:solidFill>
              <a:prstDash val="solid"/>
            </a:ln>
          </c:spPr>
        </c:majorGridlines>
        <c:title>
          <c:tx>
            <c:rich>
              <a:bodyPr/>
              <a:lstStyle/>
              <a:p>
                <a:pPr>
                  <a:defRPr sz="1063" b="1" i="0" u="none" strike="noStrike" baseline="0">
                    <a:solidFill>
                      <a:srgbClr val="000000"/>
                    </a:solidFill>
                    <a:latin typeface="Arial"/>
                    <a:ea typeface="Arial"/>
                    <a:cs typeface="Arial"/>
                  </a:defRPr>
                </a:pPr>
                <a:r>
                  <a:rPr lang="en-US" dirty="0"/>
                  <a:t>Error %</a:t>
                </a:r>
              </a:p>
            </c:rich>
          </c:tx>
          <c:layout>
            <c:manualLayout>
              <c:xMode val="edge"/>
              <c:yMode val="edge"/>
              <c:x val="2.0761245674740695E-2"/>
              <c:y val="0.46238244514106791"/>
            </c:manualLayout>
          </c:layout>
          <c:overlay val="0"/>
          <c:spPr>
            <a:noFill/>
            <a:ln w="15875">
              <a:noFill/>
            </a:ln>
          </c:spPr>
        </c:title>
        <c:numFmt formatCode="0.00" sourceLinked="1"/>
        <c:majorTickMark val="out"/>
        <c:minorTickMark val="none"/>
        <c:tickLblPos val="nextTo"/>
        <c:spPr>
          <a:ln w="1984">
            <a:solidFill>
              <a:srgbClr val="000000"/>
            </a:solidFill>
            <a:prstDash val="solid"/>
          </a:ln>
        </c:spPr>
        <c:txPr>
          <a:bodyPr rot="0" vert="horz"/>
          <a:lstStyle/>
          <a:p>
            <a:pPr>
              <a:defRPr sz="1063" b="0" i="0" u="none" strike="noStrike" baseline="0">
                <a:solidFill>
                  <a:srgbClr val="000000"/>
                </a:solidFill>
                <a:latin typeface="Arial"/>
                <a:ea typeface="Arial"/>
                <a:cs typeface="Arial"/>
              </a:defRPr>
            </a:pPr>
            <a:endParaRPr lang="en-US"/>
          </a:p>
        </c:txPr>
        <c:crossAx val="210533760"/>
        <c:crosses val="autoZero"/>
        <c:crossBetween val="midCat"/>
        <c:minorUnit val="0.5"/>
      </c:valAx>
      <c:spPr>
        <a:gradFill rotWithShape="0">
          <a:gsLst>
            <a:gs pos="0">
              <a:srgbClr val="00FFFF"/>
            </a:gs>
            <a:gs pos="50000">
              <a:srgbClr val="CCFFFF"/>
            </a:gs>
            <a:gs pos="100000">
              <a:srgbClr val="00FFFF"/>
            </a:gs>
          </a:gsLst>
          <a:lin ang="5400000" scaled="1"/>
        </a:gradFill>
        <a:ln w="7938">
          <a:solidFill>
            <a:srgbClr val="0000FF"/>
          </a:solidFill>
          <a:prstDash val="solid"/>
        </a:ln>
      </c:spPr>
    </c:plotArea>
    <c:plotVisOnly val="1"/>
    <c:dispBlanksAs val="zero"/>
    <c:showDLblsOverMax val="0"/>
  </c:chart>
  <c:spPr>
    <a:solidFill>
      <a:srgbClr val="FFFFFF"/>
    </a:solidFill>
    <a:ln>
      <a:noFill/>
    </a:ln>
  </c:spPr>
  <c:txPr>
    <a:bodyPr/>
    <a:lstStyle/>
    <a:p>
      <a:pPr>
        <a:defRPr sz="1063" b="0" i="0" u="none" strike="noStrike" baseline="0">
          <a:solidFill>
            <a:srgbClr val="000000"/>
          </a:solidFill>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5C37CA9-0E64-420B-BFD0-52EE7A8F9169}" type="datetimeFigureOut">
              <a:rPr lang="en-US" smtClean="0"/>
              <a:t>3/29/2024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096EDBF-1E08-4C24-87E2-4227BC8E87AC}" type="slidenum">
              <a:rPr lang="en-US" smtClean="0"/>
              <a:t>‹#›</a:t>
            </a:fld>
            <a:endParaRPr lang="en-US" dirty="0"/>
          </a:p>
        </p:txBody>
      </p:sp>
    </p:spTree>
    <p:extLst>
      <p:ext uri="{BB962C8B-B14F-4D97-AF65-F5344CB8AC3E}">
        <p14:creationId xmlns:p14="http://schemas.microsoft.com/office/powerpoint/2010/main" val="100105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93177" tIns="46589" rIns="93177" bIns="46589"/>
          <a:lstStyle/>
          <a:p>
            <a:fld id="{61FA7F55-0D90-4DE6-9B98-4952E2D5FE97}" type="slidenum">
              <a:rPr lang="en-US" smtClean="0"/>
              <a:t>4</a:t>
            </a:fld>
            <a:endParaRPr lang="en-US" dirty="0"/>
          </a:p>
        </p:txBody>
      </p:sp>
    </p:spTree>
    <p:extLst>
      <p:ext uri="{BB962C8B-B14F-4D97-AF65-F5344CB8AC3E}">
        <p14:creationId xmlns:p14="http://schemas.microsoft.com/office/powerpoint/2010/main" val="3455439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1597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2E304-BED9-45E5-B5E3-C6B03C07E78A}" type="slidenum">
              <a:rPr kumimoji="0" lang="en-US" sz="1800" b="0" i="0" u="none" strike="noStrike" kern="0" cap="none" spc="0" normalizeH="0" baseline="0" noProof="0" smtClean="0">
                <a:ln>
                  <a:noFill/>
                </a:ln>
                <a:solidFill>
                  <a:sysClr val="windowText" lastClr="000000"/>
                </a:solidFill>
                <a:effectLst/>
                <a:uLnTx/>
                <a:uFillTx/>
                <a:latin typeface="Calibri" pitchFamily="34" charset="0"/>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0" cap="none" spc="0" normalizeH="0" baseline="0" noProof="0" dirty="0">
              <a:ln>
                <a:noFill/>
              </a:ln>
              <a:solidFill>
                <a:sysClr val="windowText" lastClr="000000"/>
              </a:solidFill>
              <a:effectLst/>
              <a:uLnTx/>
              <a:uFillTx/>
              <a:latin typeface="Calibri" pitchFamily="34" charset="0"/>
              <a:ea typeface="ＭＳ Ｐゴシック" pitchFamily="34" charset="-128"/>
              <a:cs typeface="+mn-cs"/>
            </a:endParaRPr>
          </a:p>
        </p:txBody>
      </p:sp>
      <p:sp>
        <p:nvSpPr>
          <p:cNvPr id="63491" name="Rectangle 2"/>
          <p:cNvSpPr>
            <a:spLocks noGrp="1" noRot="1" noChangeAspect="1" noChangeArrowheads="1" noTextEdit="1"/>
          </p:cNvSpPr>
          <p:nvPr>
            <p:ph type="sldImg"/>
          </p:nvPr>
        </p:nvSpPr>
        <p:spPr bwMode="auto">
          <a:xfrm>
            <a:off x="1146175" y="685800"/>
            <a:ext cx="4572000" cy="3429000"/>
          </a:xfrm>
          <a:noFill/>
          <a:ln>
            <a:solidFill>
              <a:srgbClr val="000000"/>
            </a:solidFill>
            <a:miter lim="800000"/>
            <a:headEnd/>
            <a:tailEnd/>
          </a:ln>
        </p:spPr>
      </p:sp>
      <p:sp>
        <p:nvSpPr>
          <p:cNvPr id="634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a:ea typeface="ＭＳ Ｐゴシック" pitchFamily="34" charset="-128"/>
              </a:rPr>
              <a:t>Now, lets turn our attention directly to gas flow measurement.</a:t>
            </a:r>
          </a:p>
          <a:p>
            <a:pPr>
              <a:lnSpc>
                <a:spcPct val="90000"/>
              </a:lnSpc>
            </a:pPr>
            <a:endParaRPr lang="en-US" dirty="0">
              <a:ea typeface="ＭＳ Ｐゴシック" pitchFamily="34" charset="-128"/>
            </a:endParaRPr>
          </a:p>
          <a:p>
            <a:pPr>
              <a:lnSpc>
                <a:spcPct val="90000"/>
              </a:lnSpc>
            </a:pPr>
            <a:r>
              <a:rPr lang="en-US" dirty="0">
                <a:ea typeface="ＭＳ Ｐゴシック" pitchFamily="34" charset="-128"/>
              </a:rPr>
              <a:t>The industry standard practices for trading in natural gas are based on units of standard volume and energy.  On this slide, I will refer to standard volume as SCF as an abbreviation for Standard Cubic Feet.  Standard volume is the volume of a fixed quantity of gas when it is at reference conditions.  It is necessary to work in units of standard volume instead of actual volume because the actual volume of a fixed amount of gas will change dramatically as actual pressure and temperature are changing.  To get to energy units, a gas chromatograph or other method is needed to measure the heating value of the natural gas.  The heating value will vary with changing composition.  The heating value can either be represented as energy units per unit of standard volume, such as BTU per standard cubic foot, or as energy units per unit of mass, such as BTU per pound mass.  </a:t>
            </a:r>
          </a:p>
          <a:p>
            <a:pPr>
              <a:lnSpc>
                <a:spcPct val="90000"/>
              </a:lnSpc>
            </a:pPr>
            <a:endParaRPr lang="en-US" dirty="0">
              <a:ea typeface="ＭＳ Ｐゴシック" pitchFamily="34" charset="-128"/>
            </a:endParaRPr>
          </a:p>
          <a:p>
            <a:pPr>
              <a:lnSpc>
                <a:spcPct val="90000"/>
              </a:lnSpc>
            </a:pPr>
            <a:r>
              <a:rPr lang="en-US" dirty="0">
                <a:ea typeface="ＭＳ Ｐゴシック" pitchFamily="34" charset="-128"/>
              </a:rPr>
              <a:t>The simplest and most accurate path to energy flow units is to multiply the mass flow by the heating value expressed in energy units per unit of mass and you are left with units of energy flow.  However, if you have the need to work with heating values defined in units of energy per unit of standard volume, it is easy to make the conversion from mass to standard volume, as we are about to see, and then multiply by the heating value.</a:t>
            </a:r>
          </a:p>
          <a:p>
            <a:pPr>
              <a:lnSpc>
                <a:spcPct val="90000"/>
              </a:lnSpc>
            </a:pPr>
            <a:endParaRPr lang="en-US" dirty="0">
              <a:ea typeface="ＭＳ Ｐゴシック" pitchFamily="34" charset="-128"/>
            </a:endParaRPr>
          </a:p>
          <a:p>
            <a:pPr>
              <a:lnSpc>
                <a:spcPct val="90000"/>
              </a:lnSpc>
            </a:pPr>
            <a:r>
              <a:rPr lang="en-US" dirty="0">
                <a:ea typeface="ＭＳ Ｐゴシック" pitchFamily="34" charset="-128"/>
              </a:rPr>
              <a:t>On this slide are shown three different equations for the conversion from mass to standard volume, or SCF.  All three are essentially the same relationship.  However, they each show this relationship in different terms that can be found within the AGA standards.  The equation at the top shows the relationship in the simplest terms.  Standard volume at reference conditions is just mass divided by base density, or the density of the gas at reference conditions.  Note that base density is not the same as actual density, but rather it is a fixed constant that will not change unless the composition of the gas changes.  Actual density will change, just as actual volume will change, when actual pressure and temperature are changing.  In contrast, </a:t>
            </a:r>
            <a:r>
              <a:rPr lang="en-US" u="sng" dirty="0">
                <a:ea typeface="ＭＳ Ｐゴシック" pitchFamily="34" charset="-128"/>
              </a:rPr>
              <a:t>base density </a:t>
            </a:r>
            <a:r>
              <a:rPr lang="en-US" dirty="0">
                <a:ea typeface="ＭＳ Ｐゴシック" pitchFamily="34" charset="-128"/>
              </a:rPr>
              <a:t>will </a:t>
            </a:r>
            <a:r>
              <a:rPr lang="en-US" u="sng" dirty="0">
                <a:ea typeface="ＭＳ Ｐゴシック" pitchFamily="34" charset="-128"/>
              </a:rPr>
              <a:t>not</a:t>
            </a:r>
            <a:r>
              <a:rPr lang="en-US" dirty="0">
                <a:ea typeface="ＭＳ Ｐゴシック" pitchFamily="34" charset="-128"/>
              </a:rPr>
              <a:t> change due to changes in actual pressure and temperature.</a:t>
            </a:r>
          </a:p>
          <a:p>
            <a:pPr>
              <a:lnSpc>
                <a:spcPct val="90000"/>
              </a:lnSpc>
            </a:pPr>
            <a:r>
              <a:rPr lang="en-US" dirty="0">
                <a:ea typeface="ＭＳ Ｐゴシック" pitchFamily="34" charset="-128"/>
              </a:rPr>
              <a:t>[CLICK]</a:t>
            </a:r>
          </a:p>
          <a:p>
            <a:pPr>
              <a:lnSpc>
                <a:spcPct val="90000"/>
              </a:lnSpc>
            </a:pPr>
            <a:r>
              <a:rPr lang="en-US" dirty="0">
                <a:ea typeface="ＭＳ Ｐゴシック" pitchFamily="34" charset="-128"/>
              </a:rPr>
              <a:t>To see this relationship in some example units, divide mass flow rate in pounds per day by base density in lbs per cubic foot and you are left with cubic feet per day, units of standard volume flow rate.</a:t>
            </a:r>
          </a:p>
          <a:p>
            <a:pPr>
              <a:lnSpc>
                <a:spcPct val="90000"/>
              </a:lnSpc>
            </a:pPr>
            <a:r>
              <a:rPr lang="en-US" dirty="0">
                <a:ea typeface="ＭＳ Ｐゴシック" pitchFamily="34" charset="-128"/>
              </a:rPr>
              <a:t>[CLICK]</a:t>
            </a:r>
          </a:p>
          <a:p>
            <a:pPr>
              <a:lnSpc>
                <a:spcPct val="90000"/>
              </a:lnSpc>
            </a:pPr>
            <a:r>
              <a:rPr lang="en-US" dirty="0">
                <a:ea typeface="ＭＳ Ｐゴシック" pitchFamily="34" charset="-128"/>
              </a:rPr>
              <a:t>The second equation shows the relationship in terms of the non-ideal gas law as described in AGA 8.  The third equation shows the relationship in terms of specific gravity. Many of the terms in the second and third equations are fixed constants will never change.  These include the pressure and temperature at reference conditions, P sub b and T sub b, as well as the gas constant, R, and the density of air at reference conditions.</a:t>
            </a:r>
          </a:p>
          <a:p>
            <a:pPr>
              <a:lnSpc>
                <a:spcPct val="90000"/>
              </a:lnSpc>
            </a:pPr>
            <a:r>
              <a:rPr lang="en-US" dirty="0">
                <a:ea typeface="ＭＳ Ｐゴシック" pitchFamily="34" charset="-128"/>
              </a:rPr>
              <a:t>[CLICK]</a:t>
            </a:r>
          </a:p>
          <a:p>
            <a:pPr>
              <a:lnSpc>
                <a:spcPct val="90000"/>
              </a:lnSpc>
            </a:pPr>
            <a:r>
              <a:rPr lang="en-US" dirty="0">
                <a:ea typeface="ＭＳ Ｐゴシック" pitchFamily="34" charset="-128"/>
              </a:rPr>
              <a:t>Note that the molar weight, the compressibility at base conditions, and the specific gravity of the gas are all values that are determined entirely by the composition of the gas. They do not change as actual pressure and temperature change.  </a:t>
            </a:r>
          </a:p>
          <a:p>
            <a:pPr>
              <a:lnSpc>
                <a:spcPct val="90000"/>
              </a:lnSpc>
            </a:pPr>
            <a:r>
              <a:rPr lang="en-US" dirty="0">
                <a:ea typeface="ＭＳ Ｐゴシック" pitchFamily="34" charset="-128"/>
              </a:rPr>
              <a:t>[CLICK]</a:t>
            </a:r>
          </a:p>
          <a:p>
            <a:pPr>
              <a:lnSpc>
                <a:spcPct val="90000"/>
              </a:lnSpc>
            </a:pPr>
            <a:r>
              <a:rPr lang="en-US" dirty="0">
                <a:ea typeface="ＭＳ Ｐゴシック" pitchFamily="34" charset="-128"/>
              </a:rPr>
              <a:t>In fact, even as changes in composition do occur, the compressibility at base conditions will only change very slightly, 0.02%, as a result.</a:t>
            </a:r>
          </a:p>
          <a:p>
            <a:pPr>
              <a:lnSpc>
                <a:spcPct val="90000"/>
              </a:lnSpc>
            </a:pPr>
            <a:r>
              <a:rPr lang="en-US" dirty="0">
                <a:ea typeface="ＭＳ Ｐゴシック" pitchFamily="34" charset="-128"/>
              </a:rPr>
              <a:t>[CLICK]</a:t>
            </a:r>
          </a:p>
          <a:p>
            <a:pPr>
              <a:lnSpc>
                <a:spcPct val="90000"/>
              </a:lnSpc>
            </a:pPr>
            <a:r>
              <a:rPr lang="en-US" dirty="0">
                <a:ea typeface="ＭＳ Ｐゴシック" pitchFamily="34" charset="-128"/>
              </a:rPr>
              <a:t>To recap, when the flow is measured directly by mass with a Coriolis meter it is still necessary to know the composition in order to convert to either energy or standard volume, but it is never necessary to know the actual pressure or temperature to convert units to base conditions because the mass of a fixed quantity or amount of gas will never change, even when the actual pressure and temperature are changing. </a:t>
            </a:r>
          </a:p>
          <a:p>
            <a:pPr>
              <a:lnSpc>
                <a:spcPct val="90000"/>
              </a:lnSpc>
            </a:pPr>
            <a:r>
              <a:rPr lang="en-US" dirty="0">
                <a:ea typeface="ＭＳ Ｐゴシック" pitchFamily="34" charset="-128"/>
              </a:rPr>
              <a:t> “There is no other measurement technology for which the energy and standard volume calculations are this simplistic!”  </a:t>
            </a:r>
          </a:p>
          <a:p>
            <a:pPr>
              <a:lnSpc>
                <a:spcPct val="90000"/>
              </a:lnSpc>
            </a:pPr>
            <a:endParaRPr lang="en-US" dirty="0">
              <a:ea typeface="ＭＳ Ｐゴシック" pitchFamily="34" charset="-128"/>
            </a:endParaRPr>
          </a:p>
        </p:txBody>
      </p:sp>
    </p:spTree>
    <p:extLst>
      <p:ext uri="{BB962C8B-B14F-4D97-AF65-F5344CB8AC3E}">
        <p14:creationId xmlns:p14="http://schemas.microsoft.com/office/powerpoint/2010/main" val="852550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zh-CN" altLang="en-US">
              <a:latin typeface="Times"/>
            </a:endParaRPr>
          </a:p>
        </p:txBody>
      </p:sp>
    </p:spTree>
    <p:extLst>
      <p:ext uri="{BB962C8B-B14F-4D97-AF65-F5344CB8AC3E}">
        <p14:creationId xmlns:p14="http://schemas.microsoft.com/office/powerpoint/2010/main" val="904543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a:p>
        </p:txBody>
      </p:sp>
      <p:sp>
        <p:nvSpPr>
          <p:cNvPr id="74756" name="Slide Number Placeholder 3"/>
          <p:cNvSpPr>
            <a:spLocks noGrp="1"/>
          </p:cNvSpPr>
          <p:nvPr>
            <p:ph type="sldNum" sz="quarter" idx="5"/>
          </p:nvPr>
        </p:nvSpPr>
        <p:spPr bwMode="auto">
          <a:noFill/>
          <a:ln>
            <a:miter lim="800000"/>
            <a:headEnd/>
            <a:tailEnd/>
          </a:ln>
        </p:spPr>
        <p:txBody>
          <a:bodyPr/>
          <a:lstStyle/>
          <a:p>
            <a:fld id="{86EFF766-20A9-4FEA-A0AF-C913F95E68B9}" type="slidenum">
              <a:rPr lang="en-US" altLang="en-US" smtClean="0">
                <a:latin typeface="Calibri" pitchFamily="34" charset="0"/>
                <a:ea typeface="ＭＳ Ｐゴシック" pitchFamily="34" charset="-128"/>
              </a:rPr>
              <a:pPr/>
              <a:t>22</a:t>
            </a:fld>
            <a:endParaRPr lang="en-US" altLang="en-US" dirty="0">
              <a:latin typeface="Calibri" pitchFamily="34" charset="0"/>
              <a:ea typeface="ＭＳ Ｐゴシック" pitchFamily="34" charset="-128"/>
            </a:endParaRPr>
          </a:p>
        </p:txBody>
      </p:sp>
    </p:spTree>
    <p:extLst>
      <p:ext uri="{BB962C8B-B14F-4D97-AF65-F5344CB8AC3E}">
        <p14:creationId xmlns:p14="http://schemas.microsoft.com/office/powerpoint/2010/main" val="2723306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zh-CN" altLang="en-US">
              <a:latin typeface="Times"/>
            </a:endParaRPr>
          </a:p>
        </p:txBody>
      </p:sp>
    </p:spTree>
    <p:extLst>
      <p:ext uri="{BB962C8B-B14F-4D97-AF65-F5344CB8AC3E}">
        <p14:creationId xmlns:p14="http://schemas.microsoft.com/office/powerpoint/2010/main" val="282822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FD8DA0-CB67-47B3-948E-FC2FC24B641B}" type="slidenum">
              <a:rPr lang="en-US" smtClean="0"/>
              <a:pPr/>
              <a:t>25</a:t>
            </a:fld>
            <a:endParaRPr lang="en-US" dirty="0"/>
          </a:p>
        </p:txBody>
      </p:sp>
    </p:spTree>
    <p:extLst>
      <p:ext uri="{BB962C8B-B14F-4D97-AF65-F5344CB8AC3E}">
        <p14:creationId xmlns:p14="http://schemas.microsoft.com/office/powerpoint/2010/main" val="3995935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Some Coriolis meters have the demonstrated capability to be calibrated on liquid in order to measure gas</a:t>
            </a:r>
          </a:p>
          <a:p>
            <a:endParaRPr lang="en-US" sz="1200" dirty="0"/>
          </a:p>
          <a:p>
            <a:r>
              <a:rPr lang="en-US" sz="1200" dirty="0"/>
              <a:t>Some Coriolis meters can be adjusted with PWL in gas calibration labs to improve gas flow measurement</a:t>
            </a:r>
          </a:p>
          <a:p>
            <a:endParaRPr lang="en-US" dirty="0"/>
          </a:p>
        </p:txBody>
      </p:sp>
      <p:sp>
        <p:nvSpPr>
          <p:cNvPr id="4" name="Slide Number Placeholder 3"/>
          <p:cNvSpPr>
            <a:spLocks noGrp="1"/>
          </p:cNvSpPr>
          <p:nvPr>
            <p:ph type="sldNum" sz="quarter" idx="10"/>
          </p:nvPr>
        </p:nvSpPr>
        <p:spPr/>
        <p:txBody>
          <a:bodyPr/>
          <a:lstStyle/>
          <a:p>
            <a:fld id="{06FD8DA0-CB67-47B3-948E-FC2FC24B641B}" type="slidenum">
              <a:rPr lang="en-US" smtClean="0"/>
              <a:pPr/>
              <a:t>27</a:t>
            </a:fld>
            <a:endParaRPr lang="en-US" dirty="0"/>
          </a:p>
        </p:txBody>
      </p:sp>
    </p:spTree>
    <p:extLst>
      <p:ext uri="{BB962C8B-B14F-4D97-AF65-F5344CB8AC3E}">
        <p14:creationId xmlns:p14="http://schemas.microsoft.com/office/powerpoint/2010/main" val="1828934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Smart</a:t>
            </a:r>
            <a:r>
              <a:rPr lang="en-US" baseline="0" dirty="0"/>
              <a:t> Meter Verification helps end-users confirm their meter is performing within specifications with minimal costs and effort.</a:t>
            </a:r>
          </a:p>
          <a:p>
            <a:endParaRPr lang="en-US" baseline="0" dirty="0"/>
          </a:p>
          <a:p>
            <a:r>
              <a:rPr lang="en-US" baseline="0" dirty="0"/>
              <a:t>Smart Meter Verification can be performed in-situ, without interrupting the measurement, in less than two minutes – while creating a formal report, recognized by many agencies, that can even extend recalibration or proving times.</a:t>
            </a:r>
          </a:p>
          <a:p>
            <a:endParaRPr lang="en-US" baseline="0" dirty="0"/>
          </a:p>
          <a:p>
            <a:r>
              <a:rPr lang="en-US" baseline="0" dirty="0"/>
              <a:t>Now that we understand why a customer needs to verify their Coriolis meter - let’s discuss how Smart Meter Verification works.</a:t>
            </a:r>
            <a:endParaRPr lang="en-US" dirty="0"/>
          </a:p>
        </p:txBody>
      </p:sp>
      <p:sp>
        <p:nvSpPr>
          <p:cNvPr id="4" name="Slide Number Placeholder 3"/>
          <p:cNvSpPr>
            <a:spLocks noGrp="1"/>
          </p:cNvSpPr>
          <p:nvPr>
            <p:ph type="sldNum" sz="quarter" idx="10"/>
          </p:nvPr>
        </p:nvSpPr>
        <p:spPr/>
        <p:txBody>
          <a:bodyPr/>
          <a:lstStyle/>
          <a:p>
            <a:fld id="{0096EDBF-1E08-4C24-87E2-4227BC8E87AC}" type="slidenum">
              <a:rPr lang="en-US" smtClean="0"/>
              <a:t>31</a:t>
            </a:fld>
            <a:endParaRPr lang="en-US" dirty="0"/>
          </a:p>
        </p:txBody>
      </p:sp>
    </p:spTree>
    <p:extLst>
      <p:ext uri="{BB962C8B-B14F-4D97-AF65-F5344CB8AC3E}">
        <p14:creationId xmlns:p14="http://schemas.microsoft.com/office/powerpoint/2010/main" val="2476929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FAE52A79-54B6-4D01-BA03-B74C3A26759E}" type="slidenum">
              <a:rPr lang="en-US" smtClean="0"/>
              <a:pPr/>
              <a:t>38</a:t>
            </a:fld>
            <a:endParaRPr lang="en-US" dirty="0"/>
          </a:p>
        </p:txBody>
      </p:sp>
      <p:sp>
        <p:nvSpPr>
          <p:cNvPr id="48131" name="Rectangle 2"/>
          <p:cNvSpPr>
            <a:spLocks noGrp="1" noRot="1" noChangeAspect="1" noChangeArrowheads="1" noTextEdit="1"/>
          </p:cNvSpPr>
          <p:nvPr>
            <p:ph type="sldImg"/>
          </p:nvPr>
        </p:nvSpPr>
        <p:spPr>
          <a:xfrm>
            <a:off x="1146175" y="685800"/>
            <a:ext cx="4568825" cy="3427413"/>
          </a:xfrm>
          <a:ln/>
        </p:spPr>
      </p:sp>
      <p:sp>
        <p:nvSpPr>
          <p:cNvPr id="48132" name="Rectangle 3"/>
          <p:cNvSpPr>
            <a:spLocks noGrp="1" noChangeArrowheads="1"/>
          </p:cNvSpPr>
          <p:nvPr>
            <p:ph type="body" idx="1"/>
          </p:nvPr>
        </p:nvSpPr>
        <p:spPr>
          <a:noFill/>
          <a:ln/>
        </p:spPr>
        <p:txBody>
          <a:bodyPr/>
          <a:lstStyle/>
          <a:p>
            <a:pPr>
              <a:lnSpc>
                <a:spcPct val="90000"/>
              </a:lnSpc>
            </a:pPr>
            <a:r>
              <a:rPr lang="en-US" sz="1000" dirty="0"/>
              <a:t>Coriolis meters are immune error caused by regulator noise.</a:t>
            </a:r>
          </a:p>
          <a:p>
            <a:pPr>
              <a:lnSpc>
                <a:spcPct val="90000"/>
              </a:lnSpc>
            </a:pPr>
            <a:endParaRPr lang="en-US" sz="1000" dirty="0"/>
          </a:p>
          <a:p>
            <a:pPr>
              <a:lnSpc>
                <a:spcPct val="90000"/>
              </a:lnSpc>
            </a:pPr>
            <a:r>
              <a:rPr lang="en-US" sz="1000" dirty="0"/>
              <a:t>In the graph shown, you see testing performed by Gasunie in the Netherlands for GERG (European Gas Research Group) </a:t>
            </a:r>
          </a:p>
          <a:p>
            <a:pPr>
              <a:lnSpc>
                <a:spcPct val="90000"/>
              </a:lnSpc>
            </a:pPr>
            <a:endParaRPr lang="en-US" sz="1000" dirty="0"/>
          </a:p>
          <a:p>
            <a:pPr>
              <a:lnSpc>
                <a:spcPct val="90000"/>
              </a:lnSpc>
            </a:pPr>
            <a:r>
              <a:rPr lang="en-US" sz="1000" dirty="0"/>
              <a:t>The testing shows test data, with the blue line designating the test where a Micro Motion Coriolis meter was tested with 100 diameter of straight pipe in front of the Coriolis meter.</a:t>
            </a:r>
          </a:p>
          <a:p>
            <a:pPr>
              <a:lnSpc>
                <a:spcPct val="90000"/>
              </a:lnSpc>
            </a:pPr>
            <a:endParaRPr lang="en-US" sz="1000" dirty="0"/>
          </a:p>
          <a:p>
            <a:pPr>
              <a:lnSpc>
                <a:spcPct val="90000"/>
              </a:lnSpc>
            </a:pPr>
            <a:r>
              <a:rPr lang="en-US" sz="1000" dirty="0"/>
              <a:t>The red line shows test data, where a regulator was placed upstream (the worst possible regulator disturbance possible) of the Coriolis meter.</a:t>
            </a:r>
          </a:p>
          <a:p>
            <a:pPr>
              <a:lnSpc>
                <a:spcPct val="90000"/>
              </a:lnSpc>
            </a:pPr>
            <a:endParaRPr lang="en-US" sz="1000" dirty="0"/>
          </a:p>
          <a:p>
            <a:pPr>
              <a:lnSpc>
                <a:spcPct val="90000"/>
              </a:lnSpc>
            </a:pPr>
            <a:r>
              <a:rPr lang="en-US" sz="1000" dirty="0"/>
              <a:t>What the data shows is there is no regulator influence on the Coriolis meter and regardless of regulator location it will have no affect on the Coriolis meter’s measurement.</a:t>
            </a:r>
          </a:p>
          <a:p>
            <a:pPr>
              <a:lnSpc>
                <a:spcPct val="90000"/>
              </a:lnSpc>
            </a:pPr>
            <a:endParaRPr lang="en-US" sz="10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Canada</a:t>
            </a:r>
            <a:r>
              <a:rPr lang="en-US" baseline="0" dirty="0"/>
              <a:t> Pipeline Accessories 50E most common – lots of data and lowest pressure drop</a:t>
            </a:r>
          </a:p>
          <a:p>
            <a:endParaRPr lang="en-US" baseline="0" dirty="0"/>
          </a:p>
          <a:p>
            <a:r>
              <a:rPr lang="en-US" baseline="0" dirty="0"/>
              <a:t>100 ft/sec is max velocity of a USM</a:t>
            </a:r>
            <a:endParaRPr lang="en-US" dirty="0"/>
          </a:p>
          <a:p>
            <a:endParaRPr lang="en-US" dirty="0"/>
          </a:p>
        </p:txBody>
      </p:sp>
      <p:sp>
        <p:nvSpPr>
          <p:cNvPr id="4" name="Slide Number Placeholder 3"/>
          <p:cNvSpPr>
            <a:spLocks noGrp="1"/>
          </p:cNvSpPr>
          <p:nvPr>
            <p:ph type="sldNum" sz="quarter" idx="10"/>
          </p:nvPr>
        </p:nvSpPr>
        <p:spPr/>
        <p:txBody>
          <a:bodyPr/>
          <a:lstStyle/>
          <a:p>
            <a:fld id="{55B1DEC0-92C1-47C9-B853-8DF00817AD13}" type="slidenum">
              <a:rPr lang="en-US" smtClean="0"/>
              <a:pPr/>
              <a:t>42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CE6E4917-8AB5-42A1-AB41-A9DE496E429A}" type="slidenum">
              <a:rPr lang="en-US"/>
              <a:pPr/>
              <a:t>6</a:t>
            </a:fld>
            <a:endParaRPr lang="en-US" dirty="0"/>
          </a:p>
        </p:txBody>
      </p:sp>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p:txBody>
          <a:bodyPr/>
          <a:lstStyle/>
          <a:p>
            <a:pPr lvl="1"/>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45277-72CF-4891-B416-23BA6ABE9996}" type="slidenum">
              <a:rPr lang="en-US" smtClean="0"/>
              <a:pPr/>
              <a:t>43</a:t>
            </a:fld>
            <a:endParaRPr lang="en-US" dirty="0"/>
          </a:p>
        </p:txBody>
      </p:sp>
    </p:spTree>
    <p:extLst>
      <p:ext uri="{BB962C8B-B14F-4D97-AF65-F5344CB8AC3E}">
        <p14:creationId xmlns:p14="http://schemas.microsoft.com/office/powerpoint/2010/main" val="4078721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96EDBF-1E08-4C24-87E2-4227BC8E87AC}" type="slidenum">
              <a:rPr lang="en-US" smtClean="0"/>
              <a:pPr/>
              <a:t>47</a:t>
            </a:fld>
            <a:endParaRPr lang="en-US" dirty="0"/>
          </a:p>
        </p:txBody>
      </p:sp>
    </p:spTree>
    <p:extLst>
      <p:ext uri="{BB962C8B-B14F-4D97-AF65-F5344CB8AC3E}">
        <p14:creationId xmlns:p14="http://schemas.microsoft.com/office/powerpoint/2010/main" val="1266010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03A25E-344F-4124-8428-8E9C4CB31775}" type="slidenum">
              <a:rPr lang="en-US"/>
              <a:pPr/>
              <a:t>51</a:t>
            </a:fld>
            <a:endParaRPr lang="en-US" dirty="0"/>
          </a:p>
        </p:txBody>
      </p:sp>
      <p:sp>
        <p:nvSpPr>
          <p:cNvPr id="301058" name="Rectangle 2"/>
          <p:cNvSpPr>
            <a:spLocks noGrp="1" noRot="1" noChangeAspect="1" noChangeArrowheads="1" noTextEdit="1"/>
          </p:cNvSpPr>
          <p:nvPr>
            <p:ph type="sldImg"/>
          </p:nvPr>
        </p:nvSpPr>
        <p:spPr>
          <a:xfrm>
            <a:off x="1144588" y="685800"/>
            <a:ext cx="4572000" cy="3429000"/>
          </a:xfrm>
          <a:ln/>
        </p:spPr>
      </p:sp>
      <p:sp>
        <p:nvSpPr>
          <p:cNvPr id="301059" name="Rectangle 3"/>
          <p:cNvSpPr>
            <a:spLocks noGrp="1" noChangeArrowheads="1"/>
          </p:cNvSpPr>
          <p:nvPr>
            <p:ph type="body" idx="1"/>
          </p:nvPr>
        </p:nvSpPr>
        <p:spPr/>
        <p:txBody>
          <a:bodyPr/>
          <a:lstStyle/>
          <a:p>
            <a:r>
              <a:rPr lang="en-US" dirty="0"/>
              <a:t>Market opportunities for the 3711 in the are at upstream “gathering”, fuel gas to compression, industry gates, storage, city gates, and measurement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ＭＳ Ｐゴシック"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It is not necessary for a Coriolis meter to make the flow tubes rotate in just one direction.  Just by vibrating the tubes constantly, the meter creates rotation back and forth as shown by the motion of the diagram</a:t>
            </a:r>
          </a:p>
          <a:p>
            <a:endParaRPr lang="en-US" dirty="0">
              <a:ea typeface="ＭＳ Ｐゴシック" pitchFamily="34" charset="-128"/>
            </a:endParaRPr>
          </a:p>
          <a:p>
            <a:r>
              <a:rPr lang="en-US" dirty="0">
                <a:ea typeface="ＭＳ Ｐゴシック" pitchFamily="34" charset="-128"/>
              </a:rPr>
              <a:t>To see Coriolis force at work, observe the twisting and turning travel of the ball as these children play on a rotating carousel.  Due to the rotation of the Earth, Coriolis forces make a hurricane spin and it is also a major factor in the accuracy of long-range artillery fire.  In the diagram shown are the elements of how Coriolis force works on the flow tubes of a Coriolis meter.  The force that acts on the tube is due to the inertia of the mass of the fluid as it passes through the tube, but that is not all.  It is the combination of a rotation of the flow tube about the fixed point ‘P’ as the mass either moves towards or away from the center-point ‘P’ that is critical.  The resulting Coriolis force is the cross product of the velocity vector of the mass shown here as ‘v’ and the angular momentum vector omega that points straight out from the page.  As the cross product it is perpendicular to both , and so it will be straight down as shown in the diagram here as ‘F sub c’.</a:t>
            </a:r>
          </a:p>
          <a:p>
            <a:r>
              <a:rPr lang="en-US" dirty="0">
                <a:ea typeface="ＭＳ Ｐゴシック" pitchFamily="34" charset="-128"/>
              </a:rPr>
              <a:t>[CLICK]</a:t>
            </a:r>
          </a:p>
          <a:p>
            <a:r>
              <a:rPr lang="en-US" dirty="0">
                <a:ea typeface="ＭＳ Ｐゴシック" pitchFamily="34" charset="-128"/>
              </a:rPr>
              <a:t>This is a little easier to visualize if we animate the angular momentum so that the tube is rotating like the carousel.  Note that as the mass is moving out from the center, the Coriolis force is fighting against the direction of the rotation.  However, if the mass flowing inside the tube were to change direction and started flowing the opposite direction toward the center of rotation, the Coriolis force would also switch direction to be straight up, which is in the SAME direction as the rotation.  This will become important later.</a:t>
            </a:r>
          </a:p>
          <a:p>
            <a:r>
              <a:rPr lang="en-US" dirty="0">
                <a:ea typeface="ＭＳ Ｐゴシック" pitchFamily="34" charset="-128"/>
              </a:rPr>
              <a:t>[CLICK]</a:t>
            </a:r>
          </a:p>
          <a:p>
            <a:r>
              <a:rPr lang="en-US" dirty="0">
                <a:ea typeface="ＭＳ Ｐゴシック" pitchFamily="34" charset="-128"/>
              </a:rPr>
              <a:t>How does this relate to the vibrating tubes of a Coriolis meter, you may ask?  Looking at this animation with the vibrating tubes, note that while the tubes are moving from one side to another, they are both actually rotating momentarily like the rotating tube in the diagram with the center point ‘P’ being at the axis of the pipeline where the flow is first split and enters the tubes, and then later combined to exit the tubes.  Out at the extreme end where the drive coil sits, the rotation is like the far edge of the carousel.  This is also where the mass flow of the fluid makes a U-turn and reverts from flowing out toward the edge of rotation back toward the center of rotation.  </a:t>
            </a:r>
          </a:p>
          <a:p>
            <a:endParaRPr lang="en-US" dirty="0">
              <a:ea typeface="ＭＳ Ｐゴシック" pitchFamily="34" charset="-128"/>
            </a:endParaRPr>
          </a:p>
          <a:p>
            <a:r>
              <a:rPr lang="en-US" dirty="0">
                <a:ea typeface="ＭＳ Ｐゴシック" pitchFamily="34" charset="-128"/>
              </a:rPr>
              <a:t>It is not necessary for a Coriolis meter to make the flow tubes rotate in just one direction.  Just by vibrating the tubes constantly, the meter creates rotation back and forth as shown by the motion of the diagram in this new animation.</a:t>
            </a:r>
          </a:p>
          <a:p>
            <a:r>
              <a:rPr lang="en-US" dirty="0">
                <a:ea typeface="ＭＳ Ｐゴシック" pitchFamily="34" charset="-128"/>
              </a:rPr>
              <a:t>[CLICK]</a:t>
            </a:r>
          </a:p>
          <a:p>
            <a:r>
              <a:rPr lang="en-US" dirty="0">
                <a:ea typeface="ＭＳ Ｐゴシック" pitchFamily="34" charset="-128"/>
              </a:rPr>
              <a:t>The physics of a Coriolis meter are important to understand because they explain why it is the bulk </a:t>
            </a:r>
            <a:r>
              <a:rPr lang="en-US" b="1" u="sng" dirty="0">
                <a:ea typeface="ＭＳ Ｐゴシック" pitchFamily="34" charset="-128"/>
              </a:rPr>
              <a:t>mass</a:t>
            </a:r>
            <a:r>
              <a:rPr lang="en-US" dirty="0">
                <a:ea typeface="ＭＳ Ｐゴシック" pitchFamily="34" charset="-128"/>
              </a:rPr>
              <a:t> flow of the fluid that is being measured and not the volume.  It is a very well-understood benefit of Coriolis meters that they can measure mass flow directly and are, therefore, not adversely affected by changes in fluid properties and the condition of the velocity profile.</a:t>
            </a:r>
          </a:p>
          <a:p>
            <a:endParaRPr lang="en-US" dirty="0"/>
          </a:p>
        </p:txBody>
      </p:sp>
      <p:sp>
        <p:nvSpPr>
          <p:cNvPr id="4" name="Slide Number Placeholder 3"/>
          <p:cNvSpPr>
            <a:spLocks noGrp="1"/>
          </p:cNvSpPr>
          <p:nvPr>
            <p:ph type="sldNum" sz="quarter" idx="5"/>
          </p:nvPr>
        </p:nvSpPr>
        <p:spPr/>
        <p:txBody>
          <a:bodyPr/>
          <a:lstStyle/>
          <a:p>
            <a:pPr marL="0" marR="0" lvl="0" indent="0" algn="r" defTabSz="1463040" rtl="0" eaLnBrk="1" fontAlgn="auto" latinLnBrk="0" hangingPunct="1">
              <a:lnSpc>
                <a:spcPct val="100000"/>
              </a:lnSpc>
              <a:spcBef>
                <a:spcPts val="0"/>
              </a:spcBef>
              <a:spcAft>
                <a:spcPts val="0"/>
              </a:spcAft>
              <a:buClrTx/>
              <a:buSzTx/>
              <a:buFontTx/>
              <a:buNone/>
              <a:tabLst/>
              <a:defRPr/>
            </a:pPr>
            <a:fld id="{DD6170A8-8B97-4C6D-A23D-5C08EDF634A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46304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2613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a:lstStyle/>
          <a:p>
            <a:fld id="{32B0C88C-6284-48CB-8526-6D11FB717557}" type="slidenum">
              <a:rPr lang="en-US" smtClean="0">
                <a:latin typeface="Calibri" pitchFamily="34" charset="0"/>
                <a:ea typeface="ＭＳ Ｐゴシック" pitchFamily="34" charset="-128"/>
              </a:rPr>
              <a:pPr/>
              <a:t>8</a:t>
            </a:fld>
            <a:endParaRPr lang="en-US" dirty="0">
              <a:latin typeface="Calibri" pitchFamily="34" charset="0"/>
              <a:ea typeface="ＭＳ Ｐゴシック" pitchFamily="34" charset="-128"/>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dirty="0">
                <a:ea typeface="ＭＳ Ｐゴシック" pitchFamily="34" charset="-128"/>
              </a:rPr>
              <a:t>When there is no flow passing through the meter the flow tubes vibrate normally.  The tubes are always vibrating whether there is flow through the meter or not.  The electronic transmitter is measuring the movement of the tubes in two places with the two pick-off coils that are generating sine waves.  When there is no flow through the meter these two sine waves are in synch and will lay on top of each other while the tubes are vibrating normally.</a:t>
            </a:r>
          </a:p>
          <a:p>
            <a:endParaRPr lang="en-US" dirty="0">
              <a:ea typeface="ＭＳ Ｐゴシック" pitchFamily="34" charset="-128"/>
            </a:endParaRPr>
          </a:p>
          <a:p>
            <a:r>
              <a:rPr lang="en-US" dirty="0">
                <a:ea typeface="ＭＳ Ｐゴシック" pitchFamily="34" charset="-128"/>
              </a:rPr>
              <a:t>[CLICK]</a:t>
            </a:r>
          </a:p>
          <a:p>
            <a:r>
              <a:rPr lang="en-US" dirty="0">
                <a:ea typeface="ＭＳ Ｐゴシック" pitchFamily="34" charset="-128"/>
              </a:rPr>
              <a:t>When flow starts to pass through the meter, the flow tubes begin to twist as you can see in the bottom view.  The electronics sees this twisting as a shift in the phase or time delay between the signals coming from the two pick-off coils and we have a mass flow measurement.  The mathematics of the signal processing is very simple.  The mass flow rate is exactly proportional to the amount of phase or time delay measured between the two pick-off coils.  This makes calibration of the meter relatively easy because all that is necessary is to find the single Flow Calibration Factor at any one flow rate and then apply that same factor to the phase shift that is measured at any other flow rates to arrive at a correct flow measurement.  Coriolis meters are extremely linear in this regard.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a:defRPr/>
            </a:pPr>
            <a:r>
              <a:rPr lang="en-US" dirty="0">
                <a:ea typeface="ＭＳ Ｐゴシック" pitchFamily="34" charset="-128"/>
              </a:rPr>
              <a:t>One final note on the physics of Coriolis meters before we move on to talk about how they are used to measure natural gas.</a:t>
            </a:r>
          </a:p>
          <a:p>
            <a:pPr>
              <a:defRPr/>
            </a:pPr>
            <a:endParaRPr lang="en-US" dirty="0">
              <a:ea typeface="ＭＳ Ｐゴシック" pitchFamily="34" charset="-128"/>
            </a:endParaRPr>
          </a:p>
          <a:p>
            <a:pPr>
              <a:defRPr/>
            </a:pPr>
            <a:r>
              <a:rPr lang="en-US" dirty="0">
                <a:ea typeface="ＭＳ Ｐゴシック" pitchFamily="34" charset="-128"/>
              </a:rPr>
              <a:t>The geometry of the flow tube design is very important.  The farther out and then back the fluid travels away from the centerline of the pipeline, the more raw Coriolis flow measurement signal will be physically generated and measured by the twisting of the flow tubes.  This is important when you shop and compare flow meters for gas measurement and when you hope to choose the meter type that will give you the best accuracy for custody transfer. </a:t>
            </a:r>
          </a:p>
          <a:p>
            <a:pPr>
              <a:defRPr/>
            </a:pPr>
            <a:r>
              <a:rPr lang="en-US" dirty="0">
                <a:ea typeface="ＭＳ Ｐゴシック" pitchFamily="34" charset="-128"/>
              </a:rPr>
              <a:t>[CLICK]</a:t>
            </a:r>
          </a:p>
          <a:p>
            <a:pPr>
              <a:defRPr/>
            </a:pPr>
            <a:r>
              <a:rPr lang="en-US" dirty="0">
                <a:ea typeface="ＭＳ Ｐゴシック" pitchFamily="34" charset="-128"/>
              </a:rPr>
              <a:t>Raw sensitivity of any Coriolis flow meter depends on how far out the tube geometry extends from the central axis of the pipeline.  The chart shows an actual comparison of this relative raw signal between meters with large tall flow tube geometry like Micro Motion ELITE meters and meters with shorter or medium size tube geometry, like Micro Motion F-Series meters.  </a:t>
            </a:r>
          </a:p>
          <a:p>
            <a:pPr>
              <a:defRPr/>
            </a:pPr>
            <a:r>
              <a:rPr lang="en-US" dirty="0">
                <a:ea typeface="ＭＳ Ｐゴシック" pitchFamily="34" charset="-128"/>
              </a:rPr>
              <a:t>[CLICK]</a:t>
            </a:r>
          </a:p>
          <a:p>
            <a:pPr>
              <a:defRPr/>
            </a:pPr>
            <a:r>
              <a:rPr lang="en-US" dirty="0">
                <a:ea typeface="ＭＳ Ｐゴシック" pitchFamily="34" charset="-128"/>
              </a:rPr>
              <a:t>Signal to noise ratio of any Coriolis meter will depend on two things.  First and foremost, the signal to noise ratio will be higher when raw sensitivity is higher.  The stability of the meter signal when the meter is at zero flow will also impact the signal to noise ratio.  When stability is better, noise is lower, and the ratio of signal to noise will again see an increase.</a:t>
            </a:r>
          </a:p>
          <a:p>
            <a:pPr>
              <a:defRPr/>
            </a:pPr>
            <a:r>
              <a:rPr lang="en-US" dirty="0">
                <a:ea typeface="ＭＳ Ｐゴシック" pitchFamily="34" charset="-128"/>
              </a:rPr>
              <a:t>[CLICK]</a:t>
            </a:r>
          </a:p>
          <a:p>
            <a:pPr>
              <a:defRPr/>
            </a:pPr>
            <a:r>
              <a:rPr lang="en-US" dirty="0">
                <a:ea typeface="ＭＳ Ｐゴシック" pitchFamily="34" charset="-128"/>
              </a:rPr>
              <a:t>Signal to noise ratio is important because a higher ratio makes it possible for a meter to measure with better precision and accuracy.  Higher signal to noise ratio also opens the door to other benefits such as advanced diagnostics, calibration fluid flexibility, and greater resistance to adverse secondary effects due to changing process and ambient conditions.</a:t>
            </a:r>
          </a:p>
          <a:p>
            <a:pPr>
              <a:defRPr/>
            </a:pPr>
            <a:endParaRPr lang="en-US" dirty="0">
              <a:ea typeface="ＭＳ Ｐゴシック" pitchFamily="34" charset="-128"/>
            </a:endParaRPr>
          </a:p>
        </p:txBody>
      </p:sp>
      <p:sp>
        <p:nvSpPr>
          <p:cNvPr id="62468" name="Slide Number Placeholder 3"/>
          <p:cNvSpPr>
            <a:spLocks noGrp="1"/>
          </p:cNvSpPr>
          <p:nvPr>
            <p:ph type="sldNum" sz="quarter" idx="5"/>
          </p:nvPr>
        </p:nvSpPr>
        <p:spPr bwMode="auto">
          <a:noFill/>
          <a:ln>
            <a:miter lim="800000"/>
            <a:headEnd/>
            <a:tailEnd/>
          </a:ln>
        </p:spPr>
        <p:txBody>
          <a:bodyPr/>
          <a:lstStyle/>
          <a:p>
            <a:fld id="{05A9105B-B5B5-4E54-933F-1873786893CE}" type="slidenum">
              <a:rPr lang="en-US" altLang="en-US" smtClean="0">
                <a:latin typeface="Calibri" pitchFamily="34" charset="0"/>
                <a:ea typeface="ＭＳ Ｐゴシック" pitchFamily="34" charset="-128"/>
              </a:rPr>
              <a:pPr/>
              <a:t>9</a:t>
            </a:fld>
            <a:endParaRPr lang="en-US" altLang="en-US" dirty="0">
              <a:latin typeface="Calibri"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1F7E1798-B156-4594-8A40-6C3DA9E91975}" type="slidenum">
              <a:rPr lang="en-US"/>
              <a:pPr/>
              <a:t>12</a:t>
            </a:fld>
            <a:endParaRPr lang="en-US" dirty="0"/>
          </a:p>
        </p:txBody>
      </p:sp>
      <p:sp>
        <p:nvSpPr>
          <p:cNvPr id="402434" name="Rectangle 2"/>
          <p:cNvSpPr>
            <a:spLocks noGrp="1" noRot="1" noChangeAspect="1" noChangeArrowheads="1" noTextEdit="1"/>
          </p:cNvSpPr>
          <p:nvPr>
            <p:ph type="sldImg"/>
          </p:nvPr>
        </p:nvSpPr>
        <p:spPr>
          <a:ln/>
        </p:spPr>
      </p:sp>
      <p:sp>
        <p:nvSpPr>
          <p:cNvPr id="402435" name="Rectangle 3"/>
          <p:cNvSpPr>
            <a:spLocks noGrp="1" noChangeArrowheads="1"/>
          </p:cNvSpPr>
          <p:nvPr>
            <p:ph type="body" idx="1"/>
          </p:nvPr>
        </p:nvSpPr>
        <p:spPr/>
        <p:txBody>
          <a:bodyPr/>
          <a:lstStyle/>
          <a:p>
            <a:pPr>
              <a:spcBef>
                <a:spcPct val="0"/>
              </a:spcBef>
              <a:buFontTx/>
              <a:buChar char="•"/>
            </a:pPr>
            <a:r>
              <a:rPr lang="en-US" dirty="0"/>
              <a:t>Density measurement is based on the natural frequency of the system including the flow tubes and the process fluid. As the mass </a:t>
            </a:r>
            <a:r>
              <a:rPr lang="en-US" i="1" dirty="0"/>
              <a:t>increases</a:t>
            </a:r>
            <a:r>
              <a:rPr lang="en-US" dirty="0"/>
              <a:t>, the natural frequency of the system </a:t>
            </a:r>
            <a:r>
              <a:rPr lang="en-US" i="1" dirty="0"/>
              <a:t>decreases</a:t>
            </a:r>
            <a:r>
              <a:rPr lang="en-US" dirty="0"/>
              <a:t>. As the mass </a:t>
            </a:r>
            <a:r>
              <a:rPr lang="en-US" i="1" dirty="0"/>
              <a:t>decreases</a:t>
            </a:r>
            <a:r>
              <a:rPr lang="en-US" dirty="0"/>
              <a:t>, the natural frequency of the system </a:t>
            </a:r>
            <a:r>
              <a:rPr lang="en-US" i="1" dirty="0"/>
              <a:t>increases</a:t>
            </a:r>
            <a:r>
              <a:rPr lang="en-US" dirty="0"/>
              <a:t>.</a:t>
            </a:r>
          </a:p>
          <a:p>
            <a:pPr>
              <a:buFontTx/>
              <a:buChar char="•"/>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3885686" y="-1565"/>
            <a:ext cx="2972319" cy="460333"/>
          </a:xfrm>
          <a:prstGeom prst="rect">
            <a:avLst/>
          </a:prstGeom>
          <a:noFill/>
          <a:ln w="9525">
            <a:noFill/>
            <a:miter lim="800000"/>
            <a:headEnd/>
            <a:tailEnd/>
          </a:ln>
        </p:spPr>
        <p:txBody>
          <a:bodyPr wrap="none" anchor="ctr"/>
          <a:lstStyle/>
          <a:p>
            <a:pPr algn="ctr" eaLnBrk="0" fontAlgn="base" hangingPunct="0">
              <a:spcBef>
                <a:spcPct val="0"/>
              </a:spcBef>
              <a:spcAft>
                <a:spcPct val="0"/>
              </a:spcAft>
            </a:pPr>
            <a:endParaRPr lang="en-US" sz="2400" dirty="0">
              <a:solidFill>
                <a:srgbClr val="000000"/>
              </a:solidFill>
              <a:latin typeface="Arial" pitchFamily="34" charset="0"/>
            </a:endParaRPr>
          </a:p>
        </p:txBody>
      </p:sp>
      <p:sp>
        <p:nvSpPr>
          <p:cNvPr id="62467" name="Rectangle 3"/>
          <p:cNvSpPr>
            <a:spLocks noChangeArrowheads="1"/>
          </p:cNvSpPr>
          <p:nvPr/>
        </p:nvSpPr>
        <p:spPr bwMode="auto">
          <a:xfrm>
            <a:off x="3885686" y="8685236"/>
            <a:ext cx="2972319" cy="460332"/>
          </a:xfrm>
          <a:prstGeom prst="rect">
            <a:avLst/>
          </a:prstGeom>
          <a:noFill/>
          <a:ln w="9525">
            <a:noFill/>
            <a:miter lim="800000"/>
            <a:headEnd/>
            <a:tailEnd/>
          </a:ln>
        </p:spPr>
        <p:txBody>
          <a:bodyPr lIns="19201" tIns="0" rIns="19201" bIns="0" anchor="b"/>
          <a:lstStyle/>
          <a:p>
            <a:pPr algn="r" defTabSz="935038" eaLnBrk="0" fontAlgn="base" hangingPunct="0">
              <a:spcBef>
                <a:spcPct val="0"/>
              </a:spcBef>
              <a:spcAft>
                <a:spcPct val="0"/>
              </a:spcAft>
            </a:pPr>
            <a:r>
              <a:rPr lang="en-US" sz="1000" i="1" dirty="0">
                <a:solidFill>
                  <a:prstClr val="black"/>
                </a:solidFill>
                <a:latin typeface="Times" pitchFamily="18" charset="0"/>
              </a:rPr>
              <a:t>15</a:t>
            </a:r>
          </a:p>
        </p:txBody>
      </p:sp>
      <p:sp>
        <p:nvSpPr>
          <p:cNvPr id="62468" name="Rectangle 4"/>
          <p:cNvSpPr>
            <a:spLocks noChangeArrowheads="1"/>
          </p:cNvSpPr>
          <p:nvPr/>
        </p:nvSpPr>
        <p:spPr bwMode="auto">
          <a:xfrm>
            <a:off x="-1559" y="8685236"/>
            <a:ext cx="2972320" cy="460332"/>
          </a:xfrm>
          <a:prstGeom prst="rect">
            <a:avLst/>
          </a:prstGeom>
          <a:noFill/>
          <a:ln w="9525">
            <a:noFill/>
            <a:miter lim="800000"/>
            <a:headEnd/>
            <a:tailEnd/>
          </a:ln>
        </p:spPr>
        <p:txBody>
          <a:bodyPr wrap="none" anchor="ctr"/>
          <a:lstStyle/>
          <a:p>
            <a:pPr algn="ctr" eaLnBrk="0" fontAlgn="base" hangingPunct="0">
              <a:spcBef>
                <a:spcPct val="0"/>
              </a:spcBef>
              <a:spcAft>
                <a:spcPct val="0"/>
              </a:spcAft>
            </a:pPr>
            <a:endParaRPr lang="en-US" sz="2400" dirty="0">
              <a:solidFill>
                <a:srgbClr val="000000"/>
              </a:solidFill>
              <a:latin typeface="Arial" pitchFamily="34" charset="0"/>
            </a:endParaRPr>
          </a:p>
        </p:txBody>
      </p:sp>
      <p:sp>
        <p:nvSpPr>
          <p:cNvPr id="62469" name="Rectangle 5"/>
          <p:cNvSpPr>
            <a:spLocks noChangeArrowheads="1"/>
          </p:cNvSpPr>
          <p:nvPr/>
        </p:nvSpPr>
        <p:spPr bwMode="auto">
          <a:xfrm>
            <a:off x="-1559" y="-1565"/>
            <a:ext cx="2972320" cy="460333"/>
          </a:xfrm>
          <a:prstGeom prst="rect">
            <a:avLst/>
          </a:prstGeom>
          <a:noFill/>
          <a:ln w="9525">
            <a:noFill/>
            <a:miter lim="800000"/>
            <a:headEnd/>
            <a:tailEnd/>
          </a:ln>
        </p:spPr>
        <p:txBody>
          <a:bodyPr wrap="none" anchor="ctr"/>
          <a:lstStyle/>
          <a:p>
            <a:pPr algn="ctr" eaLnBrk="0" fontAlgn="base" hangingPunct="0">
              <a:spcBef>
                <a:spcPct val="0"/>
              </a:spcBef>
              <a:spcAft>
                <a:spcPct val="0"/>
              </a:spcAft>
            </a:pPr>
            <a:endParaRPr lang="en-US" sz="2400" dirty="0">
              <a:solidFill>
                <a:srgbClr val="000000"/>
              </a:solidFill>
              <a:latin typeface="Arial" pitchFamily="34" charset="0"/>
            </a:endParaRPr>
          </a:p>
        </p:txBody>
      </p:sp>
      <p:sp>
        <p:nvSpPr>
          <p:cNvPr id="62470" name="Rectangle 6"/>
          <p:cNvSpPr>
            <a:spLocks noGrp="1" noRot="1" noChangeAspect="1" noChangeArrowheads="1" noTextEdit="1"/>
          </p:cNvSpPr>
          <p:nvPr>
            <p:ph type="sldImg"/>
          </p:nvPr>
        </p:nvSpPr>
        <p:spPr>
          <a:xfrm>
            <a:off x="1150938" y="690563"/>
            <a:ext cx="4554537" cy="3417887"/>
          </a:xfrm>
          <a:ln w="12700" cap="flat">
            <a:solidFill>
              <a:schemeClr val="tx1"/>
            </a:solidFill>
          </a:ln>
        </p:spPr>
      </p:sp>
      <p:sp>
        <p:nvSpPr>
          <p:cNvPr id="62471" name="Rectangle 7"/>
          <p:cNvSpPr>
            <a:spLocks noGrp="1" noChangeArrowheads="1"/>
          </p:cNvSpPr>
          <p:nvPr>
            <p:ph type="body" idx="1"/>
          </p:nvPr>
        </p:nvSpPr>
        <p:spPr>
          <a:xfrm>
            <a:off x="913361" y="4343401"/>
            <a:ext cx="5029720" cy="4114800"/>
          </a:xfrm>
          <a:noFill/>
          <a:ln/>
        </p:spPr>
        <p:txBody>
          <a:bodyPr lIns="92800" tIns="46400" rIns="92800" bIns="46400"/>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A648AEB7-ACB8-47A8-9B6D-FBCC5AF55FD1}" type="slidenum">
              <a:rPr lang="en-US" smtClean="0"/>
              <a:pPr/>
              <a:t>16</a:t>
            </a:fld>
            <a:endParaRPr lang="en-US" dirty="0"/>
          </a:p>
        </p:txBody>
      </p:sp>
      <p:sp>
        <p:nvSpPr>
          <p:cNvPr id="46083" name="Rectangle 2"/>
          <p:cNvSpPr>
            <a:spLocks noGrp="1" noRot="1" noChangeAspect="1" noChangeArrowheads="1" noTextEdit="1"/>
          </p:cNvSpPr>
          <p:nvPr>
            <p:ph type="sldImg"/>
          </p:nvPr>
        </p:nvSpPr>
        <p:spPr>
          <a:xfrm>
            <a:off x="1144588" y="685800"/>
            <a:ext cx="4572000" cy="3429000"/>
          </a:xfrm>
          <a:ln/>
        </p:spPr>
      </p:sp>
      <p:sp>
        <p:nvSpPr>
          <p:cNvPr id="46084"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3217861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A648AEB7-ACB8-47A8-9B6D-FBCC5AF55FD1}" type="slidenum">
              <a:rPr lang="en-US" smtClean="0"/>
              <a:pPr/>
              <a:t>17</a:t>
            </a:fld>
            <a:endParaRPr lang="en-US" dirty="0"/>
          </a:p>
        </p:txBody>
      </p:sp>
      <p:sp>
        <p:nvSpPr>
          <p:cNvPr id="46083" name="Rectangle 2"/>
          <p:cNvSpPr>
            <a:spLocks noGrp="1" noRot="1" noChangeAspect="1" noChangeArrowheads="1" noTextEdit="1"/>
          </p:cNvSpPr>
          <p:nvPr>
            <p:ph type="sldImg"/>
          </p:nvPr>
        </p:nvSpPr>
        <p:spPr>
          <a:xfrm>
            <a:off x="1144588" y="685800"/>
            <a:ext cx="4572000" cy="3429000"/>
          </a:xfrm>
          <a:ln/>
        </p:spPr>
      </p:sp>
      <p:sp>
        <p:nvSpPr>
          <p:cNvPr id="46084" name="Rectangle 3"/>
          <p:cNvSpPr>
            <a:spLocks noGrp="1" noChangeArrowheads="1"/>
          </p:cNvSpPr>
          <p:nvPr>
            <p:ph type="body" idx="1"/>
          </p:nvPr>
        </p:nvSpPr>
        <p:spPr>
          <a:noFill/>
          <a:ln/>
        </p:spPr>
        <p:txBody>
          <a:bodyPr/>
          <a:lstStyle/>
          <a:p>
            <a:r>
              <a:rPr lang="en-US" dirty="0"/>
              <a:t>This guideline</a:t>
            </a:r>
            <a:r>
              <a:rPr lang="en-US" baseline="0" dirty="0"/>
              <a:t> has been around for over ten years. Coriolis is a well established and accepted method of metering natural gas. It is on par with AGA 3/7/9.</a:t>
            </a:r>
          </a:p>
          <a:p>
            <a:endParaRPr lang="en-US" baseline="0" dirty="0"/>
          </a:p>
          <a:p>
            <a:pPr>
              <a:spcBef>
                <a:spcPts val="300"/>
              </a:spcBef>
              <a:spcAft>
                <a:spcPts val="300"/>
              </a:spcAft>
              <a:buClr>
                <a:srgbClr val="000048"/>
              </a:buClr>
              <a:buSzTx/>
              <a:buFont typeface="Wingdings" pitchFamily="2" charset="2"/>
              <a:buChar char="§"/>
            </a:pPr>
            <a:r>
              <a:rPr lang="en-US" baseline="0" dirty="0"/>
              <a:t>What changed in 2</a:t>
            </a:r>
            <a:r>
              <a:rPr lang="en-US" baseline="30000" dirty="0"/>
              <a:t>nd</a:t>
            </a:r>
            <a:r>
              <a:rPr lang="en-US" baseline="0" dirty="0"/>
              <a:t> Edition? </a:t>
            </a:r>
          </a:p>
          <a:p>
            <a:pPr>
              <a:spcBef>
                <a:spcPts val="300"/>
              </a:spcBef>
              <a:spcAft>
                <a:spcPts val="300"/>
              </a:spcAft>
              <a:buClr>
                <a:srgbClr val="000048"/>
              </a:buClr>
              <a:buSzTx/>
              <a:buFont typeface="Wingdings" pitchFamily="2" charset="2"/>
              <a:buChar char="§"/>
            </a:pPr>
            <a:r>
              <a:rPr lang="en-US" sz="2400" b="1" dirty="0">
                <a:solidFill>
                  <a:srgbClr val="002060"/>
                </a:solidFill>
              </a:rPr>
              <a:t>Tightening of performance requirements from          ± 1.0% to ± 0.7%</a:t>
            </a:r>
          </a:p>
          <a:p>
            <a:pPr>
              <a:spcBef>
                <a:spcPts val="300"/>
              </a:spcBef>
              <a:spcAft>
                <a:spcPts val="300"/>
              </a:spcAft>
              <a:buClr>
                <a:srgbClr val="000048"/>
              </a:buClr>
              <a:buSzTx/>
              <a:buFont typeface="Wingdings" pitchFamily="2" charset="2"/>
              <a:buChar char="§"/>
            </a:pPr>
            <a:r>
              <a:rPr lang="en-US" sz="2400" b="1" dirty="0">
                <a:solidFill>
                  <a:srgbClr val="002060"/>
                </a:solidFill>
              </a:rPr>
              <a:t>Water calibration transfers to gas only when the manufacturer has proof of testing by a 3</a:t>
            </a:r>
            <a:r>
              <a:rPr lang="en-US" sz="2400" b="1" baseline="30000" dirty="0">
                <a:solidFill>
                  <a:srgbClr val="002060"/>
                </a:solidFill>
              </a:rPr>
              <a:t>rd</a:t>
            </a:r>
            <a:r>
              <a:rPr lang="en-US" sz="2400" b="1" dirty="0">
                <a:solidFill>
                  <a:srgbClr val="002060"/>
                </a:solidFill>
              </a:rPr>
              <a:t> party.</a:t>
            </a:r>
          </a:p>
          <a:p>
            <a:pPr>
              <a:spcBef>
                <a:spcPts val="300"/>
              </a:spcBef>
              <a:spcAft>
                <a:spcPts val="300"/>
              </a:spcAft>
              <a:buClr>
                <a:srgbClr val="000048"/>
              </a:buClr>
              <a:buSzTx/>
              <a:buFont typeface="Wingdings" pitchFamily="2" charset="2"/>
              <a:buChar char="§"/>
            </a:pPr>
            <a:r>
              <a:rPr lang="en-US" sz="2400" b="1" dirty="0">
                <a:solidFill>
                  <a:srgbClr val="002060"/>
                </a:solidFill>
              </a:rPr>
              <a:t>Additional meter “verification” steps will guide the user on the need to flow test</a:t>
            </a:r>
          </a:p>
          <a:p>
            <a:pPr>
              <a:spcBef>
                <a:spcPts val="300"/>
              </a:spcBef>
              <a:spcAft>
                <a:spcPts val="300"/>
              </a:spcAft>
              <a:buClr>
                <a:srgbClr val="000048"/>
              </a:buClr>
              <a:buSzTx/>
              <a:buFont typeface="Wingdings" pitchFamily="2" charset="2"/>
              <a:buChar char="§"/>
            </a:pPr>
            <a:r>
              <a:rPr lang="en-US" sz="2400" b="1" dirty="0">
                <a:solidFill>
                  <a:srgbClr val="002060"/>
                </a:solidFill>
              </a:rPr>
              <a:t>Flow testing can be performed in the field per new guidelines</a:t>
            </a:r>
          </a:p>
          <a:p>
            <a:pPr>
              <a:spcBef>
                <a:spcPts val="300"/>
              </a:spcBef>
              <a:spcAft>
                <a:spcPts val="300"/>
              </a:spcAft>
              <a:buClr>
                <a:srgbClr val="000048"/>
              </a:buClr>
              <a:buSzTx/>
              <a:buFont typeface="Wingdings" pitchFamily="2" charset="2"/>
              <a:buChar char="§"/>
            </a:pPr>
            <a:r>
              <a:rPr lang="en-US" sz="2400" b="1" dirty="0">
                <a:solidFill>
                  <a:srgbClr val="002060"/>
                </a:solidFill>
              </a:rPr>
              <a:t>New appendices added:</a:t>
            </a:r>
          </a:p>
          <a:p>
            <a:pPr lvl="1">
              <a:spcBef>
                <a:spcPts val="300"/>
              </a:spcBef>
              <a:spcAft>
                <a:spcPts val="300"/>
              </a:spcAft>
              <a:buClr>
                <a:srgbClr val="000048"/>
              </a:buClr>
              <a:buFont typeface="Wingdings" pitchFamily="2" charset="2"/>
              <a:buChar char="§"/>
            </a:pPr>
            <a:r>
              <a:rPr lang="en-US" sz="2000" b="1" dirty="0">
                <a:solidFill>
                  <a:srgbClr val="002060"/>
                </a:solidFill>
              </a:rPr>
              <a:t>Coriolis Gas Flow Measurement System</a:t>
            </a:r>
          </a:p>
          <a:p>
            <a:pPr lvl="1">
              <a:spcBef>
                <a:spcPts val="300"/>
              </a:spcBef>
              <a:spcAft>
                <a:spcPts val="300"/>
              </a:spcAft>
              <a:buClr>
                <a:srgbClr val="000048"/>
              </a:buClr>
              <a:buFont typeface="Wingdings" pitchFamily="2" charset="2"/>
              <a:buChar char="§"/>
            </a:pPr>
            <a:r>
              <a:rPr lang="en-US" sz="2000" b="1" dirty="0">
                <a:solidFill>
                  <a:srgbClr val="002060"/>
                </a:solidFill>
              </a:rPr>
              <a:t>Coriolis sizing equation</a:t>
            </a:r>
          </a:p>
          <a:p>
            <a:pPr lvl="1">
              <a:spcBef>
                <a:spcPts val="300"/>
              </a:spcBef>
              <a:spcAft>
                <a:spcPts val="300"/>
              </a:spcAft>
              <a:buClr>
                <a:srgbClr val="000048"/>
              </a:buClr>
              <a:buFont typeface="Wingdings" pitchFamily="2" charset="2"/>
              <a:buChar char="§"/>
            </a:pPr>
            <a:r>
              <a:rPr lang="en-US" sz="2000" b="1" dirty="0">
                <a:solidFill>
                  <a:srgbClr val="002060"/>
                </a:solidFill>
              </a:rPr>
              <a:t>Coriolis Uncertainty section and Example Uncertainty Calculation</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lumn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13" name="Content Placeholder 12"/>
          <p:cNvSpPr>
            <a:spLocks noGrp="1"/>
          </p:cNvSpPr>
          <p:nvPr>
            <p:ph sz="quarter" idx="10"/>
          </p:nvPr>
        </p:nvSpPr>
        <p:spPr>
          <a:xfrm>
            <a:off x="407987" y="1339849"/>
            <a:ext cx="8328025" cy="4832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descr="Image result for western gas measurement short course">
            <a:extLst>
              <a:ext uri="{FF2B5EF4-FFF2-40B4-BE49-F238E27FC236}">
                <a16:creationId xmlns:a16="http://schemas.microsoft.com/office/drawing/2014/main" id="{C46E98D6-E959-499B-B8AF-83FB6A77172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2320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Without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5" name="Content Placeholder 4"/>
          <p:cNvSpPr>
            <a:spLocks noGrp="1"/>
          </p:cNvSpPr>
          <p:nvPr>
            <p:ph sz="quarter" idx="15"/>
          </p:nvPr>
        </p:nvSpPr>
        <p:spPr>
          <a:xfrm>
            <a:off x="409575" y="1295400"/>
            <a:ext cx="4023360" cy="5132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p:cNvSpPr>
            <a:spLocks noGrp="1"/>
          </p:cNvSpPr>
          <p:nvPr>
            <p:ph sz="quarter" idx="17"/>
          </p:nvPr>
        </p:nvSpPr>
        <p:spPr>
          <a:xfrm>
            <a:off x="4707255" y="1295400"/>
            <a:ext cx="4023360" cy="51358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492919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Heading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42976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2" descr="X:\EMERSON\_BRAND_RESOURCES\BRAND_STANDARDS\Logos\Logos-Corporate\Logos-Corporate-PNG\CORP_2C_Standard.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924800" y="6172200"/>
            <a:ext cx="861076" cy="406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4654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Heading Without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4598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576618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1 Line Ex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4130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4130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508" y="6134742"/>
            <a:ext cx="9144000" cy="723258"/>
            <a:chOff x="0" y="5686691"/>
            <a:chExt cx="8306602" cy="731521"/>
          </a:xfrm>
        </p:grpSpPr>
        <p:sp>
          <p:nvSpPr>
            <p:cNvPr id="13" name="Rectangle 12"/>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14" name="Straight Connector 13"/>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18" name="Text Placeholder 15"/>
          <p:cNvSpPr>
            <a:spLocks noGrp="1"/>
          </p:cNvSpPr>
          <p:nvPr>
            <p:ph type="body" sz="quarter" idx="21"/>
          </p:nvPr>
        </p:nvSpPr>
        <p:spPr>
          <a:xfrm>
            <a:off x="112713" y="6248400"/>
            <a:ext cx="8934450" cy="354176"/>
          </a:xfrm>
        </p:spPr>
        <p:txBody>
          <a:bodyPr tIns="0"/>
          <a:lstStyle>
            <a:lvl1pPr marL="0" indent="0" algn="ctr">
              <a:spcBef>
                <a:spcPts val="0"/>
              </a:spcBef>
              <a:spcAft>
                <a:spcPts val="0"/>
              </a:spcAft>
              <a:buNone/>
              <a:defRPr b="1">
                <a:solidFill>
                  <a:schemeClr val="bg1"/>
                </a:solidFill>
              </a:defRPr>
            </a:lvl1pPr>
          </a:lstStyle>
          <a:p>
            <a:pPr lvl="0"/>
            <a:r>
              <a:rPr lang="en-US"/>
              <a:t>Edit Master text styles</a:t>
            </a:r>
          </a:p>
        </p:txBody>
      </p:sp>
      <p:sp>
        <p:nvSpPr>
          <p:cNvPr id="16"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1"/>
                </a:solidFill>
              </a:rPr>
              <a:t>Emerson Confidential</a:t>
            </a:r>
          </a:p>
        </p:txBody>
      </p:sp>
      <p:sp>
        <p:nvSpPr>
          <p:cNvPr id="17"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84463820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2 Line Ex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8" name="Group 17"/>
          <p:cNvGrpSpPr/>
          <p:nvPr userDrawn="1"/>
        </p:nvGrpSpPr>
        <p:grpSpPr>
          <a:xfrm>
            <a:off x="0" y="5867401"/>
            <a:ext cx="9144000" cy="990600"/>
            <a:chOff x="0" y="5686691"/>
            <a:chExt cx="8306602" cy="825501"/>
          </a:xfrm>
        </p:grpSpPr>
        <p:sp>
          <p:nvSpPr>
            <p:cNvPr id="19" name="Rectangle 18"/>
            <p:cNvSpPr/>
            <p:nvPr/>
          </p:nvSpPr>
          <p:spPr bwMode="auto">
            <a:xfrm>
              <a:off x="0" y="5686692"/>
              <a:ext cx="8306602" cy="82550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20" name="Straight Connector 19"/>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4" name="Text Placeholder 15"/>
          <p:cNvSpPr>
            <a:spLocks noGrp="1"/>
          </p:cNvSpPr>
          <p:nvPr>
            <p:ph type="body" sz="quarter" idx="18"/>
          </p:nvPr>
        </p:nvSpPr>
        <p:spPr>
          <a:xfrm>
            <a:off x="112713" y="5989320"/>
            <a:ext cx="8934450" cy="624205"/>
          </a:xfrm>
        </p:spPr>
        <p:txBody>
          <a:bodyPr tIns="0"/>
          <a:lstStyle>
            <a:lvl1pPr marL="0" indent="0" algn="ctr">
              <a:spcBef>
                <a:spcPts val="0"/>
              </a:spcBef>
              <a:spcAft>
                <a:spcPts val="0"/>
              </a:spcAft>
              <a:buNone/>
              <a:defRPr b="1">
                <a:solidFill>
                  <a:schemeClr val="bg1"/>
                </a:solidFill>
              </a:defRPr>
            </a:lvl1pPr>
          </a:lstStyle>
          <a:p>
            <a:pPr lvl="0"/>
            <a:r>
              <a:rPr lang="en-US"/>
              <a:t>Edit Master text styles</a:t>
            </a:r>
          </a:p>
        </p:txBody>
      </p:sp>
      <p:sp>
        <p:nvSpPr>
          <p:cNvPr id="15"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1"/>
                </a:solidFill>
              </a:rPr>
              <a:t>Emerson Confidential</a:t>
            </a:r>
          </a:p>
        </p:txBody>
      </p:sp>
      <p:sp>
        <p:nvSpPr>
          <p:cNvPr id="16"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73276956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3 Line Ex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3657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3657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4" name="Group 13"/>
          <p:cNvGrpSpPr/>
          <p:nvPr userDrawn="1"/>
        </p:nvGrpSpPr>
        <p:grpSpPr>
          <a:xfrm>
            <a:off x="0" y="5680744"/>
            <a:ext cx="9144000" cy="1219201"/>
            <a:chOff x="0" y="5686691"/>
            <a:chExt cx="8306602" cy="825501"/>
          </a:xfrm>
        </p:grpSpPr>
        <p:sp>
          <p:nvSpPr>
            <p:cNvPr id="15" name="Rectangle 14"/>
            <p:cNvSpPr/>
            <p:nvPr/>
          </p:nvSpPr>
          <p:spPr bwMode="auto">
            <a:xfrm>
              <a:off x="0" y="5686692"/>
              <a:ext cx="8306602" cy="82550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16" name="Straight Connector 15"/>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6" name="Text Placeholder 15"/>
          <p:cNvSpPr>
            <a:spLocks noGrp="1"/>
          </p:cNvSpPr>
          <p:nvPr>
            <p:ph type="body" sz="quarter" idx="18"/>
          </p:nvPr>
        </p:nvSpPr>
        <p:spPr>
          <a:xfrm>
            <a:off x="112713" y="5741826"/>
            <a:ext cx="8934450" cy="871700"/>
          </a:xfrm>
        </p:spPr>
        <p:txBody>
          <a:bodyPr tIns="0"/>
          <a:lstStyle>
            <a:lvl1pPr marL="0" indent="0" algn="ctr">
              <a:spcBef>
                <a:spcPts val="0"/>
              </a:spcBef>
              <a:spcAft>
                <a:spcPts val="0"/>
              </a:spcAft>
              <a:buNone/>
              <a:defRPr b="1">
                <a:solidFill>
                  <a:schemeClr val="bg1"/>
                </a:solidFill>
              </a:defRPr>
            </a:lvl1pPr>
          </a:lstStyle>
          <a:p>
            <a:pPr lvl="0"/>
            <a:r>
              <a:rPr lang="en-US"/>
              <a:t>Edit Master text styles</a:t>
            </a:r>
          </a:p>
        </p:txBody>
      </p:sp>
      <p:sp>
        <p:nvSpPr>
          <p:cNvPr id="18"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1"/>
                </a:solidFill>
              </a:rPr>
              <a:t>Emerson Confidential</a:t>
            </a:r>
          </a:p>
        </p:txBody>
      </p:sp>
      <p:sp>
        <p:nvSpPr>
          <p:cNvPr id="19"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3002762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1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42062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42062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14"/>
          <p:cNvGrpSpPr/>
          <p:nvPr userDrawn="1"/>
        </p:nvGrpSpPr>
        <p:grpSpPr>
          <a:xfrm>
            <a:off x="0" y="6134742"/>
            <a:ext cx="9144000" cy="723258"/>
            <a:chOff x="0" y="5686691"/>
            <a:chExt cx="8306602" cy="731521"/>
          </a:xfrm>
        </p:grpSpPr>
        <p:sp>
          <p:nvSpPr>
            <p:cNvPr id="19" name="Rectangle 18"/>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20" name="Straight Connector 19"/>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21" name="Text Placeholder 15"/>
          <p:cNvSpPr>
            <a:spLocks noGrp="1"/>
          </p:cNvSpPr>
          <p:nvPr>
            <p:ph type="body" sz="quarter" idx="18"/>
          </p:nvPr>
        </p:nvSpPr>
        <p:spPr>
          <a:xfrm>
            <a:off x="112713" y="6248400"/>
            <a:ext cx="8934450" cy="354176"/>
          </a:xfrm>
        </p:spPr>
        <p:txBody>
          <a:bodyPr tIns="0"/>
          <a:lstStyle>
            <a:lvl1pPr marL="0" indent="0" algn="ctr">
              <a:spcBef>
                <a:spcPts val="0"/>
              </a:spcBef>
              <a:spcAft>
                <a:spcPts val="0"/>
              </a:spcAft>
              <a:buNone/>
              <a:defRPr b="1"/>
            </a:lvl1pPr>
          </a:lstStyle>
          <a:p>
            <a:pPr lvl="0"/>
            <a:r>
              <a:rPr lang="en-US"/>
              <a:t>Edit Master text styles</a:t>
            </a:r>
          </a:p>
        </p:txBody>
      </p:sp>
      <p:sp>
        <p:nvSpPr>
          <p:cNvPr id="14"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2"/>
                </a:solidFill>
              </a:rPr>
              <a:t>Emerson Confidential</a:t>
            </a:r>
          </a:p>
        </p:txBody>
      </p:sp>
      <p:sp>
        <p:nvSpPr>
          <p:cNvPr id="18"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355461978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2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4" name="Group 13"/>
          <p:cNvGrpSpPr/>
          <p:nvPr userDrawn="1"/>
        </p:nvGrpSpPr>
        <p:grpSpPr>
          <a:xfrm>
            <a:off x="0" y="5867401"/>
            <a:ext cx="9144000" cy="990600"/>
            <a:chOff x="0" y="5686691"/>
            <a:chExt cx="8306602" cy="825501"/>
          </a:xfrm>
        </p:grpSpPr>
        <p:sp>
          <p:nvSpPr>
            <p:cNvPr id="15" name="Rectangle 14"/>
            <p:cNvSpPr/>
            <p:nvPr/>
          </p:nvSpPr>
          <p:spPr bwMode="auto">
            <a:xfrm>
              <a:off x="0" y="5686692"/>
              <a:ext cx="8306602" cy="82550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16" name="Straight Connector 15"/>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17" name="Text Placeholder 15"/>
          <p:cNvSpPr>
            <a:spLocks noGrp="1"/>
          </p:cNvSpPr>
          <p:nvPr>
            <p:ph type="body" sz="quarter" idx="18"/>
          </p:nvPr>
        </p:nvSpPr>
        <p:spPr>
          <a:xfrm>
            <a:off x="112713" y="5989320"/>
            <a:ext cx="8934450" cy="624205"/>
          </a:xfrm>
        </p:spPr>
        <p:txBody>
          <a:bodyPr tIns="0"/>
          <a:lstStyle>
            <a:lvl1pPr marL="0" indent="0" algn="ctr">
              <a:spcBef>
                <a:spcPts val="0"/>
              </a:spcBef>
              <a:spcAft>
                <a:spcPts val="0"/>
              </a:spcAft>
              <a:buNone/>
              <a:defRPr b="1"/>
            </a:lvl1pPr>
          </a:lstStyle>
          <a:p>
            <a:pPr lvl="0"/>
            <a:r>
              <a:rPr lang="en-US"/>
              <a:t>Edit Master text styles</a:t>
            </a:r>
          </a:p>
        </p:txBody>
      </p:sp>
      <p:sp>
        <p:nvSpPr>
          <p:cNvPr id="19"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Emerson Confidential</a:t>
            </a:r>
          </a:p>
        </p:txBody>
      </p:sp>
      <p:sp>
        <p:nvSpPr>
          <p:cNvPr id="18"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302961117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3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8" name="Text Placeholder 10"/>
          <p:cNvSpPr>
            <a:spLocks noGrp="1"/>
          </p:cNvSpPr>
          <p:nvPr>
            <p:ph type="body" sz="quarter" idx="13"/>
          </p:nvPr>
        </p:nvSpPr>
        <p:spPr>
          <a:xfrm>
            <a:off x="40957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5" name="Content Placeholder 4"/>
          <p:cNvSpPr>
            <a:spLocks noGrp="1"/>
          </p:cNvSpPr>
          <p:nvPr>
            <p:ph sz="quarter" idx="15"/>
          </p:nvPr>
        </p:nvSpPr>
        <p:spPr>
          <a:xfrm>
            <a:off x="409575" y="1828800"/>
            <a:ext cx="4023360" cy="3657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p:cNvSpPr>
            <a:spLocks noGrp="1"/>
          </p:cNvSpPr>
          <p:nvPr>
            <p:ph type="body" sz="quarter" idx="16"/>
          </p:nvPr>
        </p:nvSpPr>
        <p:spPr>
          <a:xfrm>
            <a:off x="4707255" y="1219200"/>
            <a:ext cx="4023360" cy="457200"/>
          </a:xfrm>
        </p:spPr>
        <p:txBody>
          <a:bodyPr bIns="0" anchor="b"/>
          <a:lstStyle>
            <a:lvl1pPr marL="0" indent="0">
              <a:buNone/>
              <a:defRPr sz="1800" b="1">
                <a:solidFill>
                  <a:schemeClr val="accent1"/>
                </a:solidFill>
              </a:defRPr>
            </a:lvl1pPr>
          </a:lstStyle>
          <a:p>
            <a:pPr lvl="0"/>
            <a:r>
              <a:rPr lang="en-US"/>
              <a:t>Edit Master text styles</a:t>
            </a:r>
          </a:p>
        </p:txBody>
      </p:sp>
      <p:sp>
        <p:nvSpPr>
          <p:cNvPr id="11" name="Content Placeholder 4"/>
          <p:cNvSpPr>
            <a:spLocks noGrp="1"/>
          </p:cNvSpPr>
          <p:nvPr>
            <p:ph sz="quarter" idx="17"/>
          </p:nvPr>
        </p:nvSpPr>
        <p:spPr>
          <a:xfrm>
            <a:off x="4707255" y="1828800"/>
            <a:ext cx="4023360" cy="3657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7" name="Group 16"/>
          <p:cNvGrpSpPr/>
          <p:nvPr userDrawn="1"/>
        </p:nvGrpSpPr>
        <p:grpSpPr>
          <a:xfrm>
            <a:off x="0" y="5638800"/>
            <a:ext cx="9144000" cy="1219201"/>
            <a:chOff x="0" y="5686691"/>
            <a:chExt cx="8306602" cy="825501"/>
          </a:xfrm>
        </p:grpSpPr>
        <p:sp>
          <p:nvSpPr>
            <p:cNvPr id="18" name="Rectangle 17"/>
            <p:cNvSpPr/>
            <p:nvPr/>
          </p:nvSpPr>
          <p:spPr bwMode="auto">
            <a:xfrm>
              <a:off x="0" y="5686692"/>
              <a:ext cx="8306602" cy="82550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19" name="Straight Connector 18"/>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20" name="Text Placeholder 15"/>
          <p:cNvSpPr>
            <a:spLocks noGrp="1"/>
          </p:cNvSpPr>
          <p:nvPr>
            <p:ph type="body" sz="quarter" idx="18"/>
          </p:nvPr>
        </p:nvSpPr>
        <p:spPr>
          <a:xfrm>
            <a:off x="112713" y="5741826"/>
            <a:ext cx="8934450" cy="871700"/>
          </a:xfrm>
        </p:spPr>
        <p:txBody>
          <a:bodyPr tIns="0"/>
          <a:lstStyle>
            <a:lvl1pPr marL="0" indent="0" algn="ctr">
              <a:spcBef>
                <a:spcPts val="0"/>
              </a:spcBef>
              <a:spcAft>
                <a:spcPts val="0"/>
              </a:spcAft>
              <a:buNone/>
              <a:defRPr b="1"/>
            </a:lvl1pPr>
          </a:lstStyle>
          <a:p>
            <a:pPr lvl="0"/>
            <a:r>
              <a:rPr lang="en-US"/>
              <a:t>Edit Master text styles</a:t>
            </a:r>
          </a:p>
        </p:txBody>
      </p:sp>
      <p:sp>
        <p:nvSpPr>
          <p:cNvPr id="14"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2"/>
                </a:solidFill>
              </a:rPr>
              <a:t>Emerson Confidential</a:t>
            </a:r>
          </a:p>
        </p:txBody>
      </p:sp>
      <p:sp>
        <p:nvSpPr>
          <p:cNvPr id="21"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181923403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09575" y="1214120"/>
            <a:ext cx="26426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15" name="Text Placeholder 10"/>
          <p:cNvSpPr>
            <a:spLocks noGrp="1"/>
          </p:cNvSpPr>
          <p:nvPr>
            <p:ph type="body" sz="quarter" idx="14"/>
          </p:nvPr>
        </p:nvSpPr>
        <p:spPr>
          <a:xfrm>
            <a:off x="3228975" y="1214120"/>
            <a:ext cx="26426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17" name="Text Placeholder 10"/>
          <p:cNvSpPr>
            <a:spLocks noGrp="1"/>
          </p:cNvSpPr>
          <p:nvPr>
            <p:ph type="body" sz="quarter" idx="16"/>
          </p:nvPr>
        </p:nvSpPr>
        <p:spPr>
          <a:xfrm>
            <a:off x="6109335" y="1214120"/>
            <a:ext cx="26426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6" name="Content Placeholder 5"/>
          <p:cNvSpPr>
            <a:spLocks noGrp="1"/>
          </p:cNvSpPr>
          <p:nvPr>
            <p:ph sz="quarter" idx="19"/>
          </p:nvPr>
        </p:nvSpPr>
        <p:spPr>
          <a:xfrm>
            <a:off x="409575" y="1905000"/>
            <a:ext cx="26384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5"/>
          <p:cNvSpPr>
            <a:spLocks noGrp="1"/>
          </p:cNvSpPr>
          <p:nvPr>
            <p:ph sz="quarter" idx="20"/>
          </p:nvPr>
        </p:nvSpPr>
        <p:spPr>
          <a:xfrm>
            <a:off x="3228975" y="1905000"/>
            <a:ext cx="26384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p:cNvSpPr>
            <a:spLocks noGrp="1"/>
          </p:cNvSpPr>
          <p:nvPr>
            <p:ph sz="quarter" idx="21"/>
          </p:nvPr>
        </p:nvSpPr>
        <p:spPr>
          <a:xfrm>
            <a:off x="6109335" y="1905000"/>
            <a:ext cx="26384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697353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Without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13" name="Content Placeholder 12"/>
          <p:cNvSpPr>
            <a:spLocks noGrp="1"/>
          </p:cNvSpPr>
          <p:nvPr>
            <p:ph sz="quarter" idx="10"/>
          </p:nvPr>
        </p:nvSpPr>
        <p:spPr>
          <a:xfrm>
            <a:off x="409575" y="1339850"/>
            <a:ext cx="8328025" cy="4832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854741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Photo 3 Column">
    <p:spTree>
      <p:nvGrpSpPr>
        <p:cNvPr id="1" name=""/>
        <p:cNvGrpSpPr/>
        <p:nvPr/>
      </p:nvGrpSpPr>
      <p:grpSpPr>
        <a:xfrm>
          <a:off x="0" y="0"/>
          <a:ext cx="0" cy="0"/>
          <a:chOff x="0" y="0"/>
          <a:chExt cx="0" cy="0"/>
        </a:xfrm>
      </p:grpSpPr>
      <p:sp>
        <p:nvSpPr>
          <p:cNvPr id="11" name="Content Placeholder 10"/>
          <p:cNvSpPr>
            <a:spLocks noGrp="1"/>
          </p:cNvSpPr>
          <p:nvPr>
            <p:ph sz="quarter" idx="21"/>
          </p:nvPr>
        </p:nvSpPr>
        <p:spPr>
          <a:xfrm>
            <a:off x="381000" y="1371600"/>
            <a:ext cx="2667000" cy="2286000"/>
          </a:xfrm>
        </p:spPr>
        <p:txBody>
          <a:bodyPr/>
          <a:lstStyle/>
          <a:p>
            <a:pPr lvl="0"/>
            <a:r>
              <a:rPr lang="en-US"/>
              <a:t>Edit Master text styles</a:t>
            </a:r>
          </a:p>
        </p:txBody>
      </p:sp>
      <p:sp>
        <p:nvSpPr>
          <p:cNvPr id="20" name="Content Placeholder 10"/>
          <p:cNvSpPr>
            <a:spLocks noGrp="1"/>
          </p:cNvSpPr>
          <p:nvPr>
            <p:ph sz="quarter" idx="22"/>
          </p:nvPr>
        </p:nvSpPr>
        <p:spPr>
          <a:xfrm>
            <a:off x="6096000" y="1371600"/>
            <a:ext cx="2667000" cy="2286000"/>
          </a:xfrm>
        </p:spPr>
        <p:txBody>
          <a:bodyPr/>
          <a:lstStyle/>
          <a:p>
            <a:pPr lvl="0"/>
            <a:r>
              <a:rPr lang="en-US"/>
              <a:t>Edit Master text styles</a:t>
            </a:r>
          </a:p>
        </p:txBody>
      </p:sp>
      <p:sp>
        <p:nvSpPr>
          <p:cNvPr id="21" name="Content Placeholder 10"/>
          <p:cNvSpPr>
            <a:spLocks noGrp="1"/>
          </p:cNvSpPr>
          <p:nvPr>
            <p:ph sz="quarter" idx="23"/>
          </p:nvPr>
        </p:nvSpPr>
        <p:spPr>
          <a:xfrm>
            <a:off x="3238500" y="1371600"/>
            <a:ext cx="2667000" cy="2286000"/>
          </a:xfrm>
        </p:spPr>
        <p:txBody>
          <a:bodyPr/>
          <a:lstStyle/>
          <a:p>
            <a:pPr lvl="0"/>
            <a:r>
              <a:rPr lang="en-US"/>
              <a:t>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370619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15" name="Text Placeholder 10"/>
          <p:cNvSpPr>
            <a:spLocks noGrp="1"/>
          </p:cNvSpPr>
          <p:nvPr>
            <p:ph type="body" sz="quarter" idx="14"/>
          </p:nvPr>
        </p:nvSpPr>
        <p:spPr>
          <a:xfrm>
            <a:off x="2538095" y="1214120"/>
            <a:ext cx="19568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17" name="Text Placeholder 10"/>
          <p:cNvSpPr>
            <a:spLocks noGrp="1"/>
          </p:cNvSpPr>
          <p:nvPr>
            <p:ph type="body" sz="quarter" idx="16"/>
          </p:nvPr>
        </p:nvSpPr>
        <p:spPr>
          <a:xfrm>
            <a:off x="4666615" y="1214120"/>
            <a:ext cx="19568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9" name="Text Placeholder 10"/>
          <p:cNvSpPr>
            <a:spLocks noGrp="1"/>
          </p:cNvSpPr>
          <p:nvPr>
            <p:ph type="body" sz="quarter" idx="18"/>
          </p:nvPr>
        </p:nvSpPr>
        <p:spPr>
          <a:xfrm>
            <a:off x="6795135" y="1214120"/>
            <a:ext cx="19568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20" name="Text Placeholder 10"/>
          <p:cNvSpPr>
            <a:spLocks noGrp="1"/>
          </p:cNvSpPr>
          <p:nvPr>
            <p:ph type="body" sz="quarter" idx="20"/>
          </p:nvPr>
        </p:nvSpPr>
        <p:spPr>
          <a:xfrm>
            <a:off x="409575" y="1214120"/>
            <a:ext cx="1956816" cy="533400"/>
          </a:xfrm>
        </p:spPr>
        <p:txBody>
          <a:bodyPr bIns="0" anchor="b"/>
          <a:lstStyle>
            <a:lvl1pPr marL="0" indent="0">
              <a:buNone/>
              <a:defRPr sz="1800" b="1">
                <a:solidFill>
                  <a:schemeClr val="accent1"/>
                </a:solidFill>
              </a:defRPr>
            </a:lvl1pPr>
          </a:lstStyle>
          <a:p>
            <a:pPr lvl="0"/>
            <a:r>
              <a:rPr lang="en-US"/>
              <a:t>Edit Master text styles</a:t>
            </a:r>
          </a:p>
        </p:txBody>
      </p:sp>
      <p:sp>
        <p:nvSpPr>
          <p:cNvPr id="3" name="Content Placeholder 2"/>
          <p:cNvSpPr>
            <a:spLocks noGrp="1"/>
          </p:cNvSpPr>
          <p:nvPr>
            <p:ph sz="quarter" idx="21"/>
          </p:nvPr>
        </p:nvSpPr>
        <p:spPr>
          <a:xfrm>
            <a:off x="409575" y="1905000"/>
            <a:ext cx="19526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sz="quarter" idx="22"/>
          </p:nvPr>
        </p:nvSpPr>
        <p:spPr>
          <a:xfrm>
            <a:off x="2538095" y="1905000"/>
            <a:ext cx="19526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p:cNvSpPr>
            <a:spLocks noGrp="1"/>
          </p:cNvSpPr>
          <p:nvPr>
            <p:ph sz="quarter" idx="23"/>
          </p:nvPr>
        </p:nvSpPr>
        <p:spPr>
          <a:xfrm>
            <a:off x="4666615" y="1905000"/>
            <a:ext cx="19526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2"/>
          <p:cNvSpPr>
            <a:spLocks noGrp="1"/>
          </p:cNvSpPr>
          <p:nvPr>
            <p:ph sz="quarter" idx="24"/>
          </p:nvPr>
        </p:nvSpPr>
        <p:spPr>
          <a:xfrm>
            <a:off x="6795135" y="1905000"/>
            <a:ext cx="1952625" cy="4522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0332647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Photo 4 Column">
    <p:spTree>
      <p:nvGrpSpPr>
        <p:cNvPr id="1" name=""/>
        <p:cNvGrpSpPr/>
        <p:nvPr/>
      </p:nvGrpSpPr>
      <p:grpSpPr>
        <a:xfrm>
          <a:off x="0" y="0"/>
          <a:ext cx="0" cy="0"/>
          <a:chOff x="0" y="0"/>
          <a:chExt cx="0" cy="0"/>
        </a:xfrm>
      </p:grpSpPr>
      <p:sp>
        <p:nvSpPr>
          <p:cNvPr id="12" name="Picture Placeholder 11"/>
          <p:cNvSpPr>
            <a:spLocks noGrp="1"/>
          </p:cNvSpPr>
          <p:nvPr>
            <p:ph type="pic" sz="quarter" idx="27"/>
          </p:nvPr>
        </p:nvSpPr>
        <p:spPr>
          <a:xfrm>
            <a:off x="409575" y="1295400"/>
            <a:ext cx="1900238" cy="1277938"/>
          </a:xfrm>
        </p:spPr>
        <p:txBody>
          <a:bodyPr/>
          <a:lstStyle/>
          <a:p>
            <a:r>
              <a:rPr lang="en-US" dirty="0"/>
              <a:t>Click icon to add picture</a:t>
            </a:r>
          </a:p>
        </p:txBody>
      </p:sp>
      <p:sp>
        <p:nvSpPr>
          <p:cNvPr id="29" name="Picture Placeholder 11"/>
          <p:cNvSpPr>
            <a:spLocks noGrp="1"/>
          </p:cNvSpPr>
          <p:nvPr>
            <p:ph type="pic" sz="quarter" idx="28"/>
          </p:nvPr>
        </p:nvSpPr>
        <p:spPr>
          <a:xfrm>
            <a:off x="6858000" y="1295400"/>
            <a:ext cx="1900238" cy="1277938"/>
          </a:xfrm>
        </p:spPr>
        <p:txBody>
          <a:bodyPr/>
          <a:lstStyle/>
          <a:p>
            <a:r>
              <a:rPr lang="en-US" dirty="0"/>
              <a:t>Click icon to add picture</a:t>
            </a:r>
          </a:p>
        </p:txBody>
      </p:sp>
      <p:sp>
        <p:nvSpPr>
          <p:cNvPr id="31" name="Picture Placeholder 11"/>
          <p:cNvSpPr>
            <a:spLocks noGrp="1"/>
          </p:cNvSpPr>
          <p:nvPr>
            <p:ph type="pic" sz="quarter" idx="29"/>
          </p:nvPr>
        </p:nvSpPr>
        <p:spPr>
          <a:xfrm>
            <a:off x="2559050" y="1295400"/>
            <a:ext cx="1900238" cy="1277938"/>
          </a:xfrm>
        </p:spPr>
        <p:txBody>
          <a:bodyPr/>
          <a:lstStyle/>
          <a:p>
            <a:r>
              <a:rPr lang="en-US" dirty="0"/>
              <a:t>Click icon to add picture</a:t>
            </a:r>
          </a:p>
        </p:txBody>
      </p:sp>
      <p:sp>
        <p:nvSpPr>
          <p:cNvPr id="36" name="Picture Placeholder 11"/>
          <p:cNvSpPr>
            <a:spLocks noGrp="1"/>
          </p:cNvSpPr>
          <p:nvPr>
            <p:ph type="pic" sz="quarter" idx="30"/>
          </p:nvPr>
        </p:nvSpPr>
        <p:spPr>
          <a:xfrm>
            <a:off x="4708525" y="1295400"/>
            <a:ext cx="1900238" cy="1277938"/>
          </a:xfrm>
        </p:spPr>
        <p:txBody>
          <a:body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7386842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x2 Column with Headings">
    <p:spTree>
      <p:nvGrpSpPr>
        <p:cNvPr id="1" name=""/>
        <p:cNvGrpSpPr/>
        <p:nvPr/>
      </p:nvGrpSpPr>
      <p:grpSpPr>
        <a:xfrm>
          <a:off x="0" y="0"/>
          <a:ext cx="0" cy="0"/>
          <a:chOff x="0" y="0"/>
          <a:chExt cx="0" cy="0"/>
        </a:xfrm>
      </p:grpSpPr>
      <p:sp>
        <p:nvSpPr>
          <p:cNvPr id="15" name="Text Placeholder 10"/>
          <p:cNvSpPr>
            <a:spLocks noGrp="1"/>
          </p:cNvSpPr>
          <p:nvPr>
            <p:ph type="body" sz="quarter" idx="14"/>
          </p:nvPr>
        </p:nvSpPr>
        <p:spPr>
          <a:xfrm>
            <a:off x="4715256" y="1214120"/>
            <a:ext cx="4032504" cy="533400"/>
          </a:xfrm>
        </p:spPr>
        <p:txBody>
          <a:bodyPr bIns="0" anchor="b"/>
          <a:lstStyle>
            <a:lvl1pPr marL="0" indent="0">
              <a:buNone/>
              <a:defRPr sz="1800" b="1">
                <a:solidFill>
                  <a:schemeClr val="accent1"/>
                </a:solidFill>
              </a:defRPr>
            </a:lvl1pPr>
          </a:lstStyle>
          <a:p>
            <a:pPr lvl="0"/>
            <a:r>
              <a:rPr lang="en-US"/>
              <a:t>Edit Master text styles</a:t>
            </a:r>
          </a:p>
        </p:txBody>
      </p:sp>
      <p:sp>
        <p:nvSpPr>
          <p:cNvPr id="17" name="Text Placeholder 10"/>
          <p:cNvSpPr>
            <a:spLocks noGrp="1"/>
          </p:cNvSpPr>
          <p:nvPr>
            <p:ph type="body" sz="quarter" idx="16"/>
          </p:nvPr>
        </p:nvSpPr>
        <p:spPr>
          <a:xfrm>
            <a:off x="424815" y="3886200"/>
            <a:ext cx="4032504" cy="533400"/>
          </a:xfrm>
        </p:spPr>
        <p:txBody>
          <a:bodyPr bIns="0" anchor="b"/>
          <a:lstStyle>
            <a:lvl1pPr marL="0" indent="0">
              <a:buNone/>
              <a:defRPr sz="1800" b="1">
                <a:solidFill>
                  <a:schemeClr val="accent1"/>
                </a:solidFill>
              </a:defRPr>
            </a:lvl1pPr>
          </a:lstStyle>
          <a:p>
            <a:pPr lvl="0"/>
            <a:r>
              <a:rPr lang="en-US"/>
              <a:t>Edit Master text styles</a:t>
            </a:r>
          </a:p>
        </p:txBody>
      </p:sp>
      <p:sp>
        <p:nvSpPr>
          <p:cNvPr id="9" name="Text Placeholder 10"/>
          <p:cNvSpPr>
            <a:spLocks noGrp="1"/>
          </p:cNvSpPr>
          <p:nvPr>
            <p:ph type="body" sz="quarter" idx="18"/>
          </p:nvPr>
        </p:nvSpPr>
        <p:spPr>
          <a:xfrm>
            <a:off x="4730496" y="3886200"/>
            <a:ext cx="4032504" cy="533400"/>
          </a:xfrm>
        </p:spPr>
        <p:txBody>
          <a:bodyPr bIns="0" anchor="b"/>
          <a:lstStyle>
            <a:lvl1pPr marL="0" indent="0">
              <a:buNone/>
              <a:defRPr sz="1800" b="1">
                <a:solidFill>
                  <a:schemeClr val="accent1"/>
                </a:solidFill>
              </a:defRPr>
            </a:lvl1pPr>
          </a:lstStyle>
          <a:p>
            <a:pPr lvl="0"/>
            <a:r>
              <a:rPr lang="en-US"/>
              <a:t>Edit Master text styles</a:t>
            </a:r>
          </a:p>
        </p:txBody>
      </p:sp>
      <p:sp>
        <p:nvSpPr>
          <p:cNvPr id="20" name="Text Placeholder 10"/>
          <p:cNvSpPr>
            <a:spLocks noGrp="1"/>
          </p:cNvSpPr>
          <p:nvPr>
            <p:ph type="body" sz="quarter" idx="20"/>
          </p:nvPr>
        </p:nvSpPr>
        <p:spPr>
          <a:xfrm>
            <a:off x="409575" y="1214120"/>
            <a:ext cx="4032504" cy="533400"/>
          </a:xfrm>
        </p:spPr>
        <p:txBody>
          <a:bodyPr bIns="0" anchor="b"/>
          <a:lstStyle>
            <a:lvl1pPr marL="0" indent="0">
              <a:buNone/>
              <a:defRPr sz="1800" b="1">
                <a:solidFill>
                  <a:schemeClr val="accent1"/>
                </a:solidFill>
              </a:defRPr>
            </a:lvl1pPr>
          </a:lstStyle>
          <a:p>
            <a:pPr lvl="0"/>
            <a:r>
              <a:rPr lang="en-US"/>
              <a:t>Edit Master text styles</a:t>
            </a:r>
          </a:p>
        </p:txBody>
      </p:sp>
      <p:sp>
        <p:nvSpPr>
          <p:cNvPr id="3" name="Content Placeholder 2"/>
          <p:cNvSpPr>
            <a:spLocks noGrp="1"/>
          </p:cNvSpPr>
          <p:nvPr>
            <p:ph sz="quarter" idx="21"/>
          </p:nvPr>
        </p:nvSpPr>
        <p:spPr>
          <a:xfrm>
            <a:off x="409574" y="1905000"/>
            <a:ext cx="4032504"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sz="quarter" idx="22"/>
          </p:nvPr>
        </p:nvSpPr>
        <p:spPr>
          <a:xfrm>
            <a:off x="4715256" y="1905000"/>
            <a:ext cx="4029950"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p:cNvSpPr>
            <a:spLocks noGrp="1"/>
          </p:cNvSpPr>
          <p:nvPr>
            <p:ph sz="quarter" idx="23"/>
          </p:nvPr>
        </p:nvSpPr>
        <p:spPr>
          <a:xfrm>
            <a:off x="424814" y="4577080"/>
            <a:ext cx="4032504"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2"/>
          <p:cNvSpPr>
            <a:spLocks noGrp="1"/>
          </p:cNvSpPr>
          <p:nvPr>
            <p:ph sz="quarter" idx="24"/>
          </p:nvPr>
        </p:nvSpPr>
        <p:spPr>
          <a:xfrm>
            <a:off x="4730496" y="4577080"/>
            <a:ext cx="4029950"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2678639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ft Side Call Ou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6"/>
          </p:nvPr>
        </p:nvSpPr>
        <p:spPr>
          <a:xfrm>
            <a:off x="3383280" y="1295400"/>
            <a:ext cx="5379720" cy="5132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417893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ight Side Call Ou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09575" y="1295400"/>
            <a:ext cx="5379720" cy="5132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97583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Full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hart Placeholder 5"/>
          <p:cNvSpPr>
            <a:spLocks noGrp="1"/>
          </p:cNvSpPr>
          <p:nvPr>
            <p:ph type="chart" sz="quarter" idx="18"/>
          </p:nvPr>
        </p:nvSpPr>
        <p:spPr>
          <a:xfrm>
            <a:off x="409575" y="1704814"/>
            <a:ext cx="8353425" cy="4417017"/>
          </a:xfrm>
        </p:spPr>
        <p:txBody>
          <a:bodyPr/>
          <a:lstStyle/>
          <a:p>
            <a:r>
              <a:rPr lang="en-US" dirty="0"/>
              <a:t>Click icon to add chart</a:t>
            </a:r>
          </a:p>
        </p:txBody>
      </p:sp>
      <p:sp>
        <p:nvSpPr>
          <p:cNvPr id="9" name="Text Placeholder 8"/>
          <p:cNvSpPr>
            <a:spLocks noGrp="1"/>
          </p:cNvSpPr>
          <p:nvPr>
            <p:ph type="body" sz="quarter" idx="19"/>
          </p:nvPr>
        </p:nvSpPr>
        <p:spPr>
          <a:xfrm>
            <a:off x="409575" y="6214902"/>
            <a:ext cx="8353425" cy="204152"/>
          </a:xfrm>
        </p:spPr>
        <p:txBody>
          <a:bodyPr anchor="b"/>
          <a:lstStyle>
            <a:lvl1pPr marL="0" indent="0" algn="l" defTabSz="914400" rtl="0" eaLnBrk="0" fontAlgn="base" latinLnBrk="0" hangingPunct="0">
              <a:spcBef>
                <a:spcPct val="0"/>
              </a:spcBef>
              <a:spcAft>
                <a:spcPct val="0"/>
              </a:spcAft>
              <a:buNone/>
              <a:defRPr lang="en-US" sz="10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2" name="Text Placeholder 7"/>
          <p:cNvSpPr>
            <a:spLocks noGrp="1"/>
          </p:cNvSpPr>
          <p:nvPr>
            <p:ph type="body" sz="quarter" idx="21"/>
          </p:nvPr>
        </p:nvSpPr>
        <p:spPr>
          <a:xfrm>
            <a:off x="409574" y="1217910"/>
            <a:ext cx="8353425" cy="440410"/>
          </a:xfrm>
        </p:spPr>
        <p:txBody>
          <a:bodyPr bIns="0" anchor="b" anchorCtr="0"/>
          <a:lstStyle>
            <a:lvl1pPr marL="0" indent="0">
              <a:buNone/>
              <a:defRPr sz="18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110897383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hart Right Side Call Out">
    <p:spTree>
      <p:nvGrpSpPr>
        <p:cNvPr id="1" name=""/>
        <p:cNvGrpSpPr/>
        <p:nvPr/>
      </p:nvGrpSpPr>
      <p:grpSpPr>
        <a:xfrm>
          <a:off x="0" y="0"/>
          <a:ext cx="0" cy="0"/>
          <a:chOff x="0" y="0"/>
          <a:chExt cx="0" cy="0"/>
        </a:xfrm>
      </p:grpSpPr>
      <p:sp>
        <p:nvSpPr>
          <p:cNvPr id="4" name="Chart Placeholder 3"/>
          <p:cNvSpPr>
            <a:spLocks noGrp="1"/>
          </p:cNvSpPr>
          <p:nvPr>
            <p:ph type="chart" sz="quarter" idx="19"/>
          </p:nvPr>
        </p:nvSpPr>
        <p:spPr>
          <a:xfrm>
            <a:off x="403225" y="1735810"/>
            <a:ext cx="5440363" cy="4417018"/>
          </a:xfrm>
        </p:spPr>
        <p:txBody>
          <a:bodyPr/>
          <a:lstStyle/>
          <a:p>
            <a:r>
              <a:rPr lang="en-US" dirty="0"/>
              <a:t>Click icon to add chart</a:t>
            </a:r>
          </a:p>
        </p:txBody>
      </p:sp>
      <p:sp>
        <p:nvSpPr>
          <p:cNvPr id="5" name="Title 4"/>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20"/>
          </p:nvPr>
        </p:nvSpPr>
        <p:spPr>
          <a:xfrm>
            <a:off x="409575" y="6214902"/>
            <a:ext cx="5442585" cy="201396"/>
          </a:xfrm>
        </p:spPr>
        <p:txBody>
          <a:bodyPr anchor="b"/>
          <a:lstStyle>
            <a:lvl1pPr marL="0" indent="0" algn="l" defTabSz="914400" rtl="0" eaLnBrk="0" fontAlgn="base" latinLnBrk="0" hangingPunct="0">
              <a:spcBef>
                <a:spcPct val="0"/>
              </a:spcBef>
              <a:spcAft>
                <a:spcPct val="0"/>
              </a:spcAft>
              <a:buNone/>
              <a:defRPr lang="en-US" sz="10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2" name="Text Placeholder 7"/>
          <p:cNvSpPr>
            <a:spLocks noGrp="1"/>
          </p:cNvSpPr>
          <p:nvPr>
            <p:ph type="body" sz="quarter" idx="21"/>
          </p:nvPr>
        </p:nvSpPr>
        <p:spPr>
          <a:xfrm>
            <a:off x="409574" y="1217910"/>
            <a:ext cx="5448785" cy="440410"/>
          </a:xfrm>
        </p:spPr>
        <p:txBody>
          <a:bodyPr bIns="0" anchor="b" anchorCtr="0"/>
          <a:lstStyle>
            <a:lvl1pPr marL="0" indent="0">
              <a:buNone/>
              <a:defRPr sz="18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371999235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hart Left Side Call Out">
    <p:spTree>
      <p:nvGrpSpPr>
        <p:cNvPr id="1" name=""/>
        <p:cNvGrpSpPr/>
        <p:nvPr/>
      </p:nvGrpSpPr>
      <p:grpSpPr>
        <a:xfrm>
          <a:off x="0" y="0"/>
          <a:ext cx="0" cy="0"/>
          <a:chOff x="0" y="0"/>
          <a:chExt cx="0" cy="0"/>
        </a:xfrm>
      </p:grpSpPr>
      <p:sp>
        <p:nvSpPr>
          <p:cNvPr id="4" name="Chart Placeholder 3"/>
          <p:cNvSpPr>
            <a:spLocks noGrp="1"/>
          </p:cNvSpPr>
          <p:nvPr>
            <p:ph type="chart" sz="quarter" idx="19"/>
          </p:nvPr>
        </p:nvSpPr>
        <p:spPr>
          <a:xfrm>
            <a:off x="3307866" y="1735810"/>
            <a:ext cx="5440363" cy="4417018"/>
          </a:xfrm>
        </p:spPr>
        <p:txBody>
          <a:bodyPr/>
          <a:lstStyle/>
          <a:p>
            <a:r>
              <a:rPr lang="en-US" dirty="0"/>
              <a:t>Click icon to add chart</a:t>
            </a:r>
          </a:p>
        </p:txBody>
      </p:sp>
      <p:sp>
        <p:nvSpPr>
          <p:cNvPr id="5" name="Title 4"/>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20"/>
          </p:nvPr>
        </p:nvSpPr>
        <p:spPr>
          <a:xfrm>
            <a:off x="3314216" y="6214902"/>
            <a:ext cx="5442585" cy="201396"/>
          </a:xfrm>
        </p:spPr>
        <p:txBody>
          <a:bodyPr anchor="b"/>
          <a:lstStyle>
            <a:lvl1pPr marL="0" indent="0" algn="l" defTabSz="914400" rtl="0" eaLnBrk="0" fontAlgn="base" latinLnBrk="0" hangingPunct="0">
              <a:spcBef>
                <a:spcPct val="0"/>
              </a:spcBef>
              <a:spcAft>
                <a:spcPct val="0"/>
              </a:spcAft>
              <a:buNone/>
              <a:defRPr lang="en-US" sz="10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2" name="Text Placeholder 7"/>
          <p:cNvSpPr>
            <a:spLocks noGrp="1"/>
          </p:cNvSpPr>
          <p:nvPr>
            <p:ph type="body" sz="quarter" idx="21"/>
          </p:nvPr>
        </p:nvSpPr>
        <p:spPr>
          <a:xfrm>
            <a:off x="3314215" y="1217910"/>
            <a:ext cx="5448785" cy="440410"/>
          </a:xfrm>
        </p:spPr>
        <p:txBody>
          <a:bodyPr bIns="0" anchor="b" anchorCtr="0"/>
          <a:lstStyle>
            <a:lvl1pPr marL="0" indent="0">
              <a:buNone/>
              <a:defRPr sz="18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207263072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4" name="Chart Placeholder 3"/>
          <p:cNvSpPr>
            <a:spLocks noGrp="1"/>
          </p:cNvSpPr>
          <p:nvPr>
            <p:ph type="chart" sz="quarter" idx="19"/>
          </p:nvPr>
        </p:nvSpPr>
        <p:spPr>
          <a:xfrm>
            <a:off x="403226" y="1889760"/>
            <a:ext cx="4046854" cy="4263068"/>
          </a:xfrm>
        </p:spPr>
        <p:txBody>
          <a:bodyPr/>
          <a:lstStyle/>
          <a:p>
            <a:r>
              <a:rPr lang="en-US" dirty="0"/>
              <a:t>Click icon to add chart</a:t>
            </a:r>
          </a:p>
        </p:txBody>
      </p:sp>
      <p:sp>
        <p:nvSpPr>
          <p:cNvPr id="5" name="Title 4"/>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20"/>
          </p:nvPr>
        </p:nvSpPr>
        <p:spPr>
          <a:xfrm>
            <a:off x="409576" y="6214901"/>
            <a:ext cx="3930303" cy="216895"/>
          </a:xfrm>
        </p:spPr>
        <p:txBody>
          <a:bodyPr anchor="b"/>
          <a:lstStyle>
            <a:lvl1pPr marL="0" indent="0" algn="l" defTabSz="914400" rtl="0" eaLnBrk="0" fontAlgn="base" latinLnBrk="0" hangingPunct="0">
              <a:spcBef>
                <a:spcPct val="0"/>
              </a:spcBef>
              <a:spcAft>
                <a:spcPct val="0"/>
              </a:spcAft>
              <a:buNone/>
              <a:defRPr lang="en-US" sz="10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2" name="Text Placeholder 7"/>
          <p:cNvSpPr>
            <a:spLocks noGrp="1"/>
          </p:cNvSpPr>
          <p:nvPr>
            <p:ph type="body" sz="quarter" idx="21"/>
          </p:nvPr>
        </p:nvSpPr>
        <p:spPr>
          <a:xfrm>
            <a:off x="409575" y="1217909"/>
            <a:ext cx="4040691" cy="548897"/>
          </a:xfrm>
        </p:spPr>
        <p:txBody>
          <a:bodyPr bIns="0" anchor="b" anchorCtr="0"/>
          <a:lstStyle>
            <a:lvl1pPr marL="0" indent="0">
              <a:buNone/>
              <a:defRPr sz="18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
        <p:nvSpPr>
          <p:cNvPr id="11" name="Chart Placeholder 3"/>
          <p:cNvSpPr>
            <a:spLocks noGrp="1"/>
          </p:cNvSpPr>
          <p:nvPr>
            <p:ph type="chart" sz="quarter" idx="22"/>
          </p:nvPr>
        </p:nvSpPr>
        <p:spPr>
          <a:xfrm>
            <a:off x="4709160" y="1889760"/>
            <a:ext cx="4021391" cy="4263068"/>
          </a:xfrm>
        </p:spPr>
        <p:txBody>
          <a:bodyPr/>
          <a:lstStyle/>
          <a:p>
            <a:r>
              <a:rPr lang="en-US" dirty="0"/>
              <a:t>Click icon to add chart</a:t>
            </a:r>
          </a:p>
        </p:txBody>
      </p:sp>
      <p:sp>
        <p:nvSpPr>
          <p:cNvPr id="13" name="Text Placeholder 8"/>
          <p:cNvSpPr>
            <a:spLocks noGrp="1"/>
          </p:cNvSpPr>
          <p:nvPr>
            <p:ph type="body" sz="quarter" idx="23"/>
          </p:nvPr>
        </p:nvSpPr>
        <p:spPr>
          <a:xfrm>
            <a:off x="4800601" y="6214901"/>
            <a:ext cx="3930303" cy="216895"/>
          </a:xfrm>
        </p:spPr>
        <p:txBody>
          <a:bodyPr anchor="b"/>
          <a:lstStyle>
            <a:lvl1pPr marL="0" indent="0" algn="l" defTabSz="914400" rtl="0" eaLnBrk="0" fontAlgn="base" latinLnBrk="0" hangingPunct="0">
              <a:spcBef>
                <a:spcPct val="0"/>
              </a:spcBef>
              <a:spcAft>
                <a:spcPct val="0"/>
              </a:spcAft>
              <a:buNone/>
              <a:defRPr lang="en-US" sz="10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4" name="Text Placeholder 7"/>
          <p:cNvSpPr>
            <a:spLocks noGrp="1"/>
          </p:cNvSpPr>
          <p:nvPr>
            <p:ph type="body" sz="quarter" idx="24"/>
          </p:nvPr>
        </p:nvSpPr>
        <p:spPr>
          <a:xfrm>
            <a:off x="4715640" y="1217909"/>
            <a:ext cx="4015266" cy="548897"/>
          </a:xfrm>
        </p:spPr>
        <p:txBody>
          <a:bodyPr bIns="0" anchor="b" anchorCtr="0"/>
          <a:lstStyle>
            <a:lvl1pPr marL="0" indent="0">
              <a:buNone/>
              <a:defRPr sz="18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17233701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1 Line External Tombstone">
    <p:spTree>
      <p:nvGrpSpPr>
        <p:cNvPr id="1" name=""/>
        <p:cNvGrpSpPr/>
        <p:nvPr/>
      </p:nvGrpSpPr>
      <p:grpSpPr>
        <a:xfrm>
          <a:off x="0" y="0"/>
          <a:ext cx="0" cy="0"/>
          <a:chOff x="0" y="0"/>
          <a:chExt cx="0" cy="0"/>
        </a:xfrm>
      </p:grpSpPr>
      <p:grpSp>
        <p:nvGrpSpPr>
          <p:cNvPr id="6" name="Group 5"/>
          <p:cNvGrpSpPr/>
          <p:nvPr userDrawn="1"/>
        </p:nvGrpSpPr>
        <p:grpSpPr>
          <a:xfrm>
            <a:off x="-508" y="6134742"/>
            <a:ext cx="9144000" cy="723258"/>
            <a:chOff x="0" y="5686691"/>
            <a:chExt cx="8306602" cy="731521"/>
          </a:xfrm>
        </p:grpSpPr>
        <p:sp>
          <p:nvSpPr>
            <p:cNvPr id="7" name="Rectangle 6"/>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8" name="Straight Connector 7"/>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20" name="Content Placeholder 19"/>
          <p:cNvSpPr>
            <a:spLocks noGrp="1"/>
          </p:cNvSpPr>
          <p:nvPr>
            <p:ph sz="quarter" idx="19" hasCustomPrompt="1"/>
          </p:nvPr>
        </p:nvSpPr>
        <p:spPr>
          <a:xfrm>
            <a:off x="409575" y="1339850"/>
            <a:ext cx="8328025" cy="4603750"/>
          </a:xfrm>
        </p:spPr>
        <p:txBody>
          <a:bodyPr/>
          <a:lstStyle/>
          <a:p>
            <a:pPr lvl="0"/>
            <a:r>
              <a:rPr lang="en-US" dirty="0"/>
              <a:t>The blue tombstone layout options should be used for all external, customer-facing presentations and can be used for internal presentations other than for planning conferences where yellow is the preferred option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p:cNvSpPr>
            <a:spLocks noGrp="1"/>
          </p:cNvSpPr>
          <p:nvPr>
            <p:ph type="body" sz="quarter" idx="17"/>
          </p:nvPr>
        </p:nvSpPr>
        <p:spPr>
          <a:xfrm>
            <a:off x="112712" y="6248400"/>
            <a:ext cx="8934451" cy="354176"/>
          </a:xfrm>
        </p:spPr>
        <p:txBody>
          <a:bodyPr tIns="0"/>
          <a:lstStyle>
            <a:lvl1pPr marL="0" indent="0" algn="ctr">
              <a:spcBef>
                <a:spcPts val="0"/>
              </a:spcBef>
              <a:spcAft>
                <a:spcPts val="0"/>
              </a:spcAft>
              <a:buNone/>
              <a:defRPr b="1">
                <a:solidFill>
                  <a:schemeClr val="bg1"/>
                </a:solidFill>
              </a:defRPr>
            </a:lvl1pPr>
          </a:lstStyle>
          <a:p>
            <a:pPr lvl="0"/>
            <a:r>
              <a:rPr lang="en-US"/>
              <a:t>Edit Master text styles</a:t>
            </a:r>
          </a:p>
        </p:txBody>
      </p:sp>
      <p:sp>
        <p:nvSpPr>
          <p:cNvPr id="13"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1"/>
                </a:solidFill>
              </a:rPr>
              <a:t>Emerson Confidential</a:t>
            </a:r>
          </a:p>
        </p:txBody>
      </p:sp>
      <p:sp>
        <p:nvSpPr>
          <p:cNvPr id="14"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377167777"/>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4" name="Chart Placeholder 3"/>
          <p:cNvSpPr>
            <a:spLocks noGrp="1"/>
          </p:cNvSpPr>
          <p:nvPr>
            <p:ph type="chart" sz="quarter" idx="19"/>
          </p:nvPr>
        </p:nvSpPr>
        <p:spPr>
          <a:xfrm>
            <a:off x="403225" y="1752600"/>
            <a:ext cx="2572449" cy="4400228"/>
          </a:xfrm>
        </p:spPr>
        <p:txBody>
          <a:bodyPr/>
          <a:lstStyle/>
          <a:p>
            <a:r>
              <a:rPr lang="en-US" dirty="0"/>
              <a:t>Click icon to add chart</a:t>
            </a:r>
          </a:p>
        </p:txBody>
      </p:sp>
      <p:sp>
        <p:nvSpPr>
          <p:cNvPr id="5" name="Title 4"/>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20"/>
          </p:nvPr>
        </p:nvSpPr>
        <p:spPr>
          <a:xfrm>
            <a:off x="409576" y="6214901"/>
            <a:ext cx="2568529" cy="309885"/>
          </a:xfrm>
        </p:spPr>
        <p:txBody>
          <a:bodyPr anchor="b"/>
          <a:lstStyle>
            <a:lvl1pPr marL="0" indent="0" algn="l" defTabSz="914400" rtl="0" eaLnBrk="0" fontAlgn="base" latinLnBrk="0" hangingPunct="0">
              <a:spcBef>
                <a:spcPct val="0"/>
              </a:spcBef>
              <a:spcAft>
                <a:spcPct val="0"/>
              </a:spcAft>
              <a:buNone/>
              <a:defRPr lang="en-US" sz="9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2" name="Text Placeholder 7"/>
          <p:cNvSpPr>
            <a:spLocks noGrp="1"/>
          </p:cNvSpPr>
          <p:nvPr>
            <p:ph type="body" sz="quarter" idx="21"/>
          </p:nvPr>
        </p:nvSpPr>
        <p:spPr>
          <a:xfrm>
            <a:off x="409575" y="1217910"/>
            <a:ext cx="2568532" cy="440410"/>
          </a:xfrm>
        </p:spPr>
        <p:txBody>
          <a:bodyPr bIns="0" anchor="b" anchorCtr="0"/>
          <a:lstStyle>
            <a:lvl1pPr marL="0" indent="0">
              <a:buNone/>
              <a:defRPr sz="16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
        <p:nvSpPr>
          <p:cNvPr id="10" name="Chart Placeholder 3"/>
          <p:cNvSpPr>
            <a:spLocks noGrp="1"/>
          </p:cNvSpPr>
          <p:nvPr>
            <p:ph type="chart" sz="quarter" idx="22"/>
          </p:nvPr>
        </p:nvSpPr>
        <p:spPr>
          <a:xfrm>
            <a:off x="3290807" y="1752600"/>
            <a:ext cx="2572449" cy="4400228"/>
          </a:xfrm>
        </p:spPr>
        <p:txBody>
          <a:bodyPr/>
          <a:lstStyle/>
          <a:p>
            <a:r>
              <a:rPr lang="en-US" dirty="0"/>
              <a:t>Click icon to add chart</a:t>
            </a:r>
          </a:p>
        </p:txBody>
      </p:sp>
      <p:sp>
        <p:nvSpPr>
          <p:cNvPr id="15" name="Text Placeholder 8"/>
          <p:cNvSpPr>
            <a:spLocks noGrp="1"/>
          </p:cNvSpPr>
          <p:nvPr>
            <p:ph type="body" sz="quarter" idx="23"/>
          </p:nvPr>
        </p:nvSpPr>
        <p:spPr>
          <a:xfrm>
            <a:off x="3297158" y="6214901"/>
            <a:ext cx="2568529" cy="309885"/>
          </a:xfrm>
        </p:spPr>
        <p:txBody>
          <a:bodyPr anchor="b"/>
          <a:lstStyle>
            <a:lvl1pPr marL="0" indent="0" algn="l" defTabSz="914400" rtl="0" eaLnBrk="0" fontAlgn="base" latinLnBrk="0" hangingPunct="0">
              <a:spcBef>
                <a:spcPct val="0"/>
              </a:spcBef>
              <a:spcAft>
                <a:spcPct val="0"/>
              </a:spcAft>
              <a:buNone/>
              <a:defRPr lang="en-US" sz="9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6" name="Text Placeholder 7"/>
          <p:cNvSpPr>
            <a:spLocks noGrp="1"/>
          </p:cNvSpPr>
          <p:nvPr>
            <p:ph type="body" sz="quarter" idx="24"/>
          </p:nvPr>
        </p:nvSpPr>
        <p:spPr>
          <a:xfrm>
            <a:off x="3297157" y="1217910"/>
            <a:ext cx="2568532" cy="440410"/>
          </a:xfrm>
        </p:spPr>
        <p:txBody>
          <a:bodyPr bIns="0" anchor="b" anchorCtr="0"/>
          <a:lstStyle>
            <a:lvl1pPr marL="0" indent="0">
              <a:buNone/>
              <a:defRPr sz="16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
        <p:nvSpPr>
          <p:cNvPr id="17" name="Chart Placeholder 3"/>
          <p:cNvSpPr>
            <a:spLocks noGrp="1"/>
          </p:cNvSpPr>
          <p:nvPr>
            <p:ph type="chart" sz="quarter" idx="25"/>
          </p:nvPr>
        </p:nvSpPr>
        <p:spPr>
          <a:xfrm>
            <a:off x="6216111" y="1752600"/>
            <a:ext cx="2572449" cy="4400228"/>
          </a:xfrm>
        </p:spPr>
        <p:txBody>
          <a:bodyPr/>
          <a:lstStyle/>
          <a:p>
            <a:r>
              <a:rPr lang="en-US" dirty="0"/>
              <a:t>Click icon to add chart</a:t>
            </a:r>
          </a:p>
        </p:txBody>
      </p:sp>
      <p:sp>
        <p:nvSpPr>
          <p:cNvPr id="18" name="Text Placeholder 8"/>
          <p:cNvSpPr>
            <a:spLocks noGrp="1"/>
          </p:cNvSpPr>
          <p:nvPr>
            <p:ph type="body" sz="quarter" idx="26"/>
          </p:nvPr>
        </p:nvSpPr>
        <p:spPr>
          <a:xfrm>
            <a:off x="6222462" y="6214901"/>
            <a:ext cx="2568529" cy="309885"/>
          </a:xfrm>
        </p:spPr>
        <p:txBody>
          <a:bodyPr anchor="b"/>
          <a:lstStyle>
            <a:lvl1pPr marL="0" indent="0" algn="l" defTabSz="914400" rtl="0" eaLnBrk="0" fontAlgn="base" latinLnBrk="0" hangingPunct="0">
              <a:spcBef>
                <a:spcPct val="0"/>
              </a:spcBef>
              <a:spcAft>
                <a:spcPct val="0"/>
              </a:spcAft>
              <a:buNone/>
              <a:defRPr lang="en-US" sz="900" kern="1200" dirty="0" smtClean="0">
                <a:solidFill>
                  <a:schemeClr val="accent1"/>
                </a:solidFill>
                <a:latin typeface="+mn-lt"/>
                <a:ea typeface="+mn-ea"/>
                <a:cs typeface="+mn-cs"/>
              </a:defRPr>
            </a:lvl1pPr>
            <a:lvl2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2pPr>
            <a:lvl3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3pPr>
            <a:lvl4pPr marL="0" algn="l" defTabSz="914400" rtl="0" eaLnBrk="0" fontAlgn="base" latinLnBrk="0" hangingPunct="0">
              <a:spcBef>
                <a:spcPct val="0"/>
              </a:spcBef>
              <a:spcAft>
                <a:spcPct val="0"/>
              </a:spcAft>
              <a:defRPr lang="en-US" sz="800" kern="1200" dirty="0" smtClean="0">
                <a:solidFill>
                  <a:schemeClr val="accent1"/>
                </a:solidFill>
                <a:latin typeface="+mn-lt"/>
                <a:ea typeface="+mn-ea"/>
                <a:cs typeface="+mn-cs"/>
              </a:defRPr>
            </a:lvl4pPr>
            <a:lvl5pPr marL="0" algn="l" defTabSz="914400" rtl="0" eaLnBrk="0" fontAlgn="base" latinLnBrk="0" hangingPunct="0">
              <a:spcBef>
                <a:spcPct val="0"/>
              </a:spcBef>
              <a:spcAft>
                <a:spcPct val="0"/>
              </a:spcAft>
              <a:defRPr lang="en-US" sz="800" kern="1200" dirty="0">
                <a:solidFill>
                  <a:schemeClr val="accent1"/>
                </a:solidFill>
                <a:latin typeface="+mn-lt"/>
                <a:ea typeface="+mn-ea"/>
                <a:cs typeface="+mn-cs"/>
              </a:defRPr>
            </a:lvl5pPr>
          </a:lstStyle>
          <a:p>
            <a:pPr lvl="0"/>
            <a:r>
              <a:rPr lang="en-US"/>
              <a:t>Edit Master text styles</a:t>
            </a:r>
          </a:p>
        </p:txBody>
      </p:sp>
      <p:sp>
        <p:nvSpPr>
          <p:cNvPr id="19" name="Text Placeholder 7"/>
          <p:cNvSpPr>
            <a:spLocks noGrp="1"/>
          </p:cNvSpPr>
          <p:nvPr>
            <p:ph type="body" sz="quarter" idx="27"/>
          </p:nvPr>
        </p:nvSpPr>
        <p:spPr>
          <a:xfrm>
            <a:off x="6222461" y="1217910"/>
            <a:ext cx="2568532" cy="440410"/>
          </a:xfrm>
        </p:spPr>
        <p:txBody>
          <a:bodyPr bIns="0" anchor="b" anchorCtr="0"/>
          <a:lstStyle>
            <a:lvl1pPr marL="0" indent="0">
              <a:buNone/>
              <a:defRPr sz="1600" b="1">
                <a:solidFill>
                  <a:schemeClr val="accent1"/>
                </a:solidFill>
              </a:defRPr>
            </a:lvl1pPr>
            <a:lvl2pPr marL="228600" indent="0">
              <a:buNone/>
              <a:defRPr b="1">
                <a:solidFill>
                  <a:schemeClr val="accent1"/>
                </a:solidFill>
              </a:defRPr>
            </a:lvl2pPr>
            <a:lvl3pPr marL="515937" indent="0">
              <a:buNone/>
              <a:defRPr b="1">
                <a:solidFill>
                  <a:schemeClr val="accent1"/>
                </a:solidFill>
              </a:defRPr>
            </a:lvl3pPr>
            <a:lvl4pPr marL="744537" indent="0">
              <a:buNone/>
              <a:defRPr b="1">
                <a:solidFill>
                  <a:schemeClr val="accent1"/>
                </a:solidFill>
              </a:defRPr>
            </a:lvl4pPr>
            <a:lvl5pPr marL="1033463"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341249777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17110733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White">
    <p:spTree>
      <p:nvGrpSpPr>
        <p:cNvPr id="1" name=""/>
        <p:cNvGrpSpPr/>
        <p:nvPr/>
      </p:nvGrpSpPr>
      <p:grpSpPr>
        <a:xfrm>
          <a:off x="0" y="0"/>
          <a:ext cx="0" cy="0"/>
          <a:chOff x="0" y="0"/>
          <a:chExt cx="0" cy="0"/>
        </a:xfrm>
      </p:grpSpPr>
      <p:sp>
        <p:nvSpPr>
          <p:cNvPr id="2" name="Rectangle 1"/>
          <p:cNvSpPr/>
          <p:nvPr userDrawn="1"/>
        </p:nvSpPr>
        <p:spPr bwMode="white">
          <a:xfrm>
            <a:off x="0" y="685800"/>
            <a:ext cx="8839200" cy="914400"/>
          </a:xfrm>
          <a:prstGeom prst="rect">
            <a:avLst/>
          </a:prstGeom>
          <a:solidFill>
            <a:schemeClr val="bg1"/>
          </a:solidFill>
          <a:ln w="9525">
            <a:noFill/>
            <a:round/>
            <a:headEnd/>
            <a:tailE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en-US" dirty="0">
              <a:solidFill>
                <a:srgbClr val="FFFFFF"/>
              </a:solidFill>
            </a:endParaRPr>
          </a:p>
        </p:txBody>
      </p:sp>
    </p:spTree>
    <p:extLst>
      <p:ext uri="{BB962C8B-B14F-4D97-AF65-F5344CB8AC3E}">
        <p14:creationId xmlns:p14="http://schemas.microsoft.com/office/powerpoint/2010/main" val="98983404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Black">
    <p:spTree>
      <p:nvGrpSpPr>
        <p:cNvPr id="1" name=""/>
        <p:cNvGrpSpPr/>
        <p:nvPr/>
      </p:nvGrpSpPr>
      <p:grpSpPr>
        <a:xfrm>
          <a:off x="0" y="0"/>
          <a:ext cx="0" cy="0"/>
          <a:chOff x="0" y="0"/>
          <a:chExt cx="0" cy="0"/>
        </a:xfrm>
      </p:grpSpPr>
      <p:sp>
        <p:nvSpPr>
          <p:cNvPr id="2" name="Rectangle 1"/>
          <p:cNvSpPr/>
          <p:nvPr userDrawn="1"/>
        </p:nvSpPr>
        <p:spPr bwMode="white">
          <a:xfrm>
            <a:off x="0" y="0"/>
            <a:ext cx="9144000" cy="6858000"/>
          </a:xfrm>
          <a:prstGeom prst="rect">
            <a:avLst/>
          </a:prstGeom>
          <a:solidFill>
            <a:srgbClr val="000000"/>
          </a:solidFill>
          <a:ln w="9525">
            <a:noFill/>
            <a:round/>
            <a:headEnd/>
            <a:tailE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en-US" dirty="0">
              <a:solidFill>
                <a:srgbClr val="FFFFFF"/>
              </a:solidFill>
            </a:endParaRPr>
          </a:p>
        </p:txBody>
      </p:sp>
    </p:spTree>
    <p:extLst>
      <p:ext uri="{BB962C8B-B14F-4D97-AF65-F5344CB8AC3E}">
        <p14:creationId xmlns:p14="http://schemas.microsoft.com/office/powerpoint/2010/main" val="3272903124"/>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mall Angle White Title Slide">
    <p:spTree>
      <p:nvGrpSpPr>
        <p:cNvPr id="1" name=""/>
        <p:cNvGrpSpPr/>
        <p:nvPr/>
      </p:nvGrpSpPr>
      <p:grpSpPr>
        <a:xfrm>
          <a:off x="0" y="0"/>
          <a:ext cx="0" cy="0"/>
          <a:chOff x="0" y="0"/>
          <a:chExt cx="0" cy="0"/>
        </a:xfrm>
      </p:grpSpPr>
      <p:sp>
        <p:nvSpPr>
          <p:cNvPr id="2" name="Rectangle 1"/>
          <p:cNvSpPr/>
          <p:nvPr userDrawn="1"/>
        </p:nvSpPr>
        <p:spPr bwMode="auto">
          <a:xfrm>
            <a:off x="-83126" y="-57469"/>
            <a:ext cx="9144000" cy="6858000"/>
          </a:xfrm>
          <a:prstGeom prst="rect">
            <a:avLst/>
          </a:prstGeom>
          <a:solidFill>
            <a:schemeClr val="bg1"/>
          </a:solidFill>
          <a:ln w="9525">
            <a:noFill/>
            <a:round/>
            <a:headEnd/>
            <a:tailEnd/>
          </a:ln>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pic>
        <p:nvPicPr>
          <p:cNvPr id="4098" name="Picture 2" descr="X:\EMERSON\_BRAND_RESOURCES\BRAND_STANDARDS\Logos\Logos-Corporate\Logos-Corporate-PNG\CORP_2C_Standard.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127694" y="5120659"/>
            <a:ext cx="1802269" cy="851436"/>
          </a:xfrm>
          <a:prstGeom prst="rect">
            <a:avLst/>
          </a:prstGeom>
          <a:noFill/>
          <a:extLst>
            <a:ext uri="{909E8E84-426E-40DD-AFC4-6F175D3DCCD1}">
              <a14:hiddenFill xmlns:a14="http://schemas.microsoft.com/office/drawing/2010/main">
                <a:solidFill>
                  <a:srgbClr val="FFFFFF"/>
                </a:solidFill>
              </a14:hiddenFill>
            </a:ext>
          </a:extLst>
        </p:spPr>
      </p:pic>
      <p:sp>
        <p:nvSpPr>
          <p:cNvPr id="9" name="Line 1037"/>
          <p:cNvSpPr>
            <a:spLocks noChangeShapeType="1"/>
          </p:cNvSpPr>
          <p:nvPr userDrawn="1"/>
        </p:nvSpPr>
        <p:spPr bwMode="auto">
          <a:xfrm>
            <a:off x="2872327" y="3022200"/>
            <a:ext cx="6271674"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10" name="Text Placeholder 3"/>
          <p:cNvSpPr>
            <a:spLocks noGrp="1"/>
          </p:cNvSpPr>
          <p:nvPr>
            <p:ph type="body" sz="quarter" idx="10" hasCustomPrompt="1"/>
          </p:nvPr>
        </p:nvSpPr>
        <p:spPr>
          <a:xfrm>
            <a:off x="2916900" y="1295400"/>
            <a:ext cx="5686080" cy="1726800"/>
          </a:xfrm>
        </p:spPr>
        <p:txBody>
          <a:bodyPr anchor="b"/>
          <a:lstStyle>
            <a:lvl1pPr marL="0" indent="0">
              <a:buFontTx/>
              <a:buNone/>
              <a:defRPr sz="2800" b="1" i="0">
                <a:solidFill>
                  <a:schemeClr val="accent1"/>
                </a:solidFill>
              </a:defRPr>
            </a:lvl1pPr>
          </a:lstStyle>
          <a:p>
            <a:pPr lvl="0"/>
            <a:r>
              <a:rPr lang="en-US" dirty="0"/>
              <a:t>Click to edit Master title</a:t>
            </a:r>
          </a:p>
        </p:txBody>
      </p:sp>
      <p:sp>
        <p:nvSpPr>
          <p:cNvPr id="12" name="Text Placeholder 3"/>
          <p:cNvSpPr>
            <a:spLocks noGrp="1"/>
          </p:cNvSpPr>
          <p:nvPr>
            <p:ph type="body" sz="quarter" idx="14"/>
          </p:nvPr>
        </p:nvSpPr>
        <p:spPr>
          <a:xfrm>
            <a:off x="2916900" y="3146807"/>
            <a:ext cx="5716484" cy="1348993"/>
          </a:xfrm>
        </p:spPr>
        <p:txBody>
          <a:bodyPr/>
          <a:lstStyle>
            <a:lvl1pPr marL="0" indent="0">
              <a:buNone/>
              <a:defRPr sz="1800">
                <a:solidFill>
                  <a:schemeClr val="accent1"/>
                </a:solidFill>
              </a:defRPr>
            </a:lvl1pPr>
          </a:lstStyle>
          <a:p>
            <a:pPr lvl="0"/>
            <a:r>
              <a:rPr lang="en-US"/>
              <a:t>Edit Master text styles</a:t>
            </a:r>
          </a:p>
        </p:txBody>
      </p:sp>
      <p:sp>
        <p:nvSpPr>
          <p:cNvPr id="13" name="Rectangle 18"/>
          <p:cNvSpPr/>
          <p:nvPr userDrawn="1"/>
        </p:nvSpPr>
        <p:spPr bwMode="auto">
          <a:xfrm>
            <a:off x="0" y="2581663"/>
            <a:ext cx="2277752" cy="4276339"/>
          </a:xfrm>
          <a:custGeom>
            <a:avLst/>
            <a:gdLst/>
            <a:ahLst/>
            <a:cxnLst/>
            <a:rect l="l" t="t" r="r" b="b"/>
            <a:pathLst>
              <a:path w="2277752" h="4276339">
                <a:moveTo>
                  <a:pt x="0" y="0"/>
                </a:moveTo>
                <a:lnTo>
                  <a:pt x="2277752" y="4276339"/>
                </a:lnTo>
                <a:lnTo>
                  <a:pt x="0" y="4276339"/>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1" name="Footer Placeholder 15"/>
          <p:cNvSpPr txBox="1">
            <a:spLocks/>
          </p:cNvSpPr>
          <p:nvPr userDrawn="1"/>
        </p:nvSpPr>
        <p:spPr>
          <a:xfrm>
            <a:off x="2439620" y="6553886"/>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Emerson Confidential</a:t>
            </a:r>
          </a:p>
        </p:txBody>
      </p:sp>
      <p:pic>
        <p:nvPicPr>
          <p:cNvPr id="14" name="Picture 2" descr="Image result for western gas measurement short course">
            <a:extLst>
              <a:ext uri="{FF2B5EF4-FFF2-40B4-BE49-F238E27FC236}">
                <a16:creationId xmlns:a16="http://schemas.microsoft.com/office/drawing/2014/main" id="{0ED419FE-53BB-4474-9D87-B74FCCD46B5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09131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rge Angle White Title Slide">
    <p:spTree>
      <p:nvGrpSpPr>
        <p:cNvPr id="1" name=""/>
        <p:cNvGrpSpPr/>
        <p:nvPr/>
      </p:nvGrpSpPr>
      <p:grpSpPr>
        <a:xfrm>
          <a:off x="0" y="0"/>
          <a:ext cx="0" cy="0"/>
          <a:chOff x="0" y="0"/>
          <a:chExt cx="0" cy="0"/>
        </a:xfrm>
      </p:grpSpPr>
      <p:sp>
        <p:nvSpPr>
          <p:cNvPr id="14" name="Rectangle 13"/>
          <p:cNvSpPr/>
          <p:nvPr userDrawn="1"/>
        </p:nvSpPr>
        <p:spPr bwMode="auto">
          <a:xfrm>
            <a:off x="0" y="0"/>
            <a:ext cx="9144000" cy="6858000"/>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endParaRPr lang="en-US" dirty="0">
              <a:solidFill>
                <a:srgbClr val="FFFFFF"/>
              </a:solidFill>
            </a:endParaRPr>
          </a:p>
        </p:txBody>
      </p:sp>
      <p:sp>
        <p:nvSpPr>
          <p:cNvPr id="15" name="Rectangle 18"/>
          <p:cNvSpPr/>
          <p:nvPr userDrawn="1"/>
        </p:nvSpPr>
        <p:spPr bwMode="auto">
          <a:xfrm>
            <a:off x="-15240" y="0"/>
            <a:ext cx="6753490" cy="6888996"/>
          </a:xfrm>
          <a:custGeom>
            <a:avLst/>
            <a:gdLst>
              <a:gd name="connsiteX0" fmla="*/ 0 w 5427352"/>
              <a:gd name="connsiteY0" fmla="*/ 0 h 6858000"/>
              <a:gd name="connsiteX1" fmla="*/ 1752600 w 5427352"/>
              <a:gd name="connsiteY1" fmla="*/ 0 h 6858000"/>
              <a:gd name="connsiteX2" fmla="*/ 1774503 w 5427352"/>
              <a:gd name="connsiteY2" fmla="*/ 0 h 6858000"/>
              <a:gd name="connsiteX3" fmla="*/ 5427352 w 5427352"/>
              <a:gd name="connsiteY3" fmla="*/ 6858000 h 6858000"/>
              <a:gd name="connsiteX4" fmla="*/ 1752600 w 5427352"/>
              <a:gd name="connsiteY4" fmla="*/ 6858000 h 6858000"/>
              <a:gd name="connsiteX5" fmla="*/ 0 w 5427352"/>
              <a:gd name="connsiteY5" fmla="*/ 6858000 h 6858000"/>
              <a:gd name="connsiteX6" fmla="*/ 0 w 54273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3048000 w 6722752"/>
              <a:gd name="connsiteY4" fmla="*/ 6858000 h 6858000"/>
              <a:gd name="connsiteX5" fmla="*/ 1295400 w 6722752"/>
              <a:gd name="connsiteY5" fmla="*/ 6858000 h 6858000"/>
              <a:gd name="connsiteX6" fmla="*/ 0 w 67227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3048000 w 6722752"/>
              <a:gd name="connsiteY4" fmla="*/ 6858000 h 6858000"/>
              <a:gd name="connsiteX5" fmla="*/ 0 w 6722752"/>
              <a:gd name="connsiteY5" fmla="*/ 6842760 h 6858000"/>
              <a:gd name="connsiteX6" fmla="*/ 0 w 67227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0 w 6722752"/>
              <a:gd name="connsiteY4" fmla="*/ 6842760 h 6858000"/>
              <a:gd name="connsiteX5" fmla="*/ 0 w 6722752"/>
              <a:gd name="connsiteY5" fmla="*/ 0 h 6858000"/>
              <a:gd name="connsiteX0" fmla="*/ 15240 w 6737992"/>
              <a:gd name="connsiteY0" fmla="*/ 0 h 6873240"/>
              <a:gd name="connsiteX1" fmla="*/ 3063240 w 6737992"/>
              <a:gd name="connsiteY1" fmla="*/ 0 h 6873240"/>
              <a:gd name="connsiteX2" fmla="*/ 3085143 w 6737992"/>
              <a:gd name="connsiteY2" fmla="*/ 0 h 6873240"/>
              <a:gd name="connsiteX3" fmla="*/ 6737992 w 6737992"/>
              <a:gd name="connsiteY3" fmla="*/ 6858000 h 6873240"/>
              <a:gd name="connsiteX4" fmla="*/ 0 w 6737992"/>
              <a:gd name="connsiteY4" fmla="*/ 6873240 h 6873240"/>
              <a:gd name="connsiteX5" fmla="*/ 15240 w 6737992"/>
              <a:gd name="connsiteY5" fmla="*/ 0 h 6873240"/>
              <a:gd name="connsiteX0" fmla="*/ 15240 w 6753490"/>
              <a:gd name="connsiteY0" fmla="*/ 0 h 6888996"/>
              <a:gd name="connsiteX1" fmla="*/ 3063240 w 6753490"/>
              <a:gd name="connsiteY1" fmla="*/ 0 h 6888996"/>
              <a:gd name="connsiteX2" fmla="*/ 3085143 w 6753490"/>
              <a:gd name="connsiteY2" fmla="*/ 0 h 6888996"/>
              <a:gd name="connsiteX3" fmla="*/ 6753490 w 6753490"/>
              <a:gd name="connsiteY3" fmla="*/ 6888996 h 6888996"/>
              <a:gd name="connsiteX4" fmla="*/ 0 w 6753490"/>
              <a:gd name="connsiteY4" fmla="*/ 6873240 h 6888996"/>
              <a:gd name="connsiteX5" fmla="*/ 15240 w 6753490"/>
              <a:gd name="connsiteY5" fmla="*/ 0 h 68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3490" h="6888996">
                <a:moveTo>
                  <a:pt x="15240" y="0"/>
                </a:moveTo>
                <a:lnTo>
                  <a:pt x="3063240" y="0"/>
                </a:lnTo>
                <a:lnTo>
                  <a:pt x="3085143" y="0"/>
                </a:lnTo>
                <a:lnTo>
                  <a:pt x="6753490" y="6888996"/>
                </a:lnTo>
                <a:lnTo>
                  <a:pt x="0" y="6873240"/>
                </a:lnTo>
                <a:lnTo>
                  <a:pt x="15240" y="0"/>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7" name="Text Placeholder 2"/>
          <p:cNvSpPr>
            <a:spLocks noGrp="1"/>
          </p:cNvSpPr>
          <p:nvPr>
            <p:ph type="body" sz="quarter" idx="13"/>
          </p:nvPr>
        </p:nvSpPr>
        <p:spPr bwMode="white">
          <a:xfrm>
            <a:off x="223838" y="3505200"/>
            <a:ext cx="4652962" cy="1836690"/>
          </a:xfrm>
        </p:spPr>
        <p:txBody>
          <a:bodyPr anchor="b"/>
          <a:lstStyle>
            <a:lvl1pPr marL="0" indent="0">
              <a:buNone/>
              <a:defRPr sz="2800" b="1">
                <a:solidFill>
                  <a:schemeClr val="bg1"/>
                </a:solidFill>
              </a:defRPr>
            </a:lvl1pPr>
          </a:lstStyle>
          <a:p>
            <a:pPr lvl="0"/>
            <a:r>
              <a:rPr lang="en-US"/>
              <a:t>Edit Master text styles</a:t>
            </a:r>
          </a:p>
        </p:txBody>
      </p:sp>
      <p:sp>
        <p:nvSpPr>
          <p:cNvPr id="8" name="Text Placeholder 3"/>
          <p:cNvSpPr>
            <a:spLocks noGrp="1"/>
          </p:cNvSpPr>
          <p:nvPr>
            <p:ph type="body" sz="quarter" idx="14"/>
          </p:nvPr>
        </p:nvSpPr>
        <p:spPr bwMode="white">
          <a:xfrm>
            <a:off x="223714" y="5488765"/>
            <a:ext cx="4660035" cy="939023"/>
          </a:xfrm>
        </p:spPr>
        <p:txBody>
          <a:bodyPr/>
          <a:lstStyle>
            <a:lvl1pPr marL="0" indent="0">
              <a:buNone/>
              <a:defRPr sz="1800">
                <a:solidFill>
                  <a:schemeClr val="bg1"/>
                </a:solidFill>
              </a:defRPr>
            </a:lvl1pPr>
          </a:lstStyle>
          <a:p>
            <a:pPr lvl="0"/>
            <a:r>
              <a:rPr lang="en-US"/>
              <a:t>Edit Master text styles</a:t>
            </a:r>
          </a:p>
        </p:txBody>
      </p:sp>
      <p:sp>
        <p:nvSpPr>
          <p:cNvPr id="10" name="Line 1037"/>
          <p:cNvSpPr>
            <a:spLocks noChangeShapeType="1"/>
          </p:cNvSpPr>
          <p:nvPr userDrawn="1"/>
        </p:nvSpPr>
        <p:spPr bwMode="white">
          <a:xfrm>
            <a:off x="-1" y="5386166"/>
            <a:ext cx="4846320"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pic>
        <p:nvPicPr>
          <p:cNvPr id="11" name="Picture 2" descr="X:\EMERSON\_BRAND_RESOURCES\BRAND_STANDARDS\Logos\Logos-Corporate\Logos-Corporate-PNG\CORP_2C_Standard.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202316" y="5868787"/>
            <a:ext cx="1794149" cy="84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22021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ustom Image Title Slide">
    <p:spTree>
      <p:nvGrpSpPr>
        <p:cNvPr id="1" name=""/>
        <p:cNvGrpSpPr/>
        <p:nvPr/>
      </p:nvGrpSpPr>
      <p:grpSpPr>
        <a:xfrm>
          <a:off x="0" y="0"/>
          <a:ext cx="0" cy="0"/>
          <a:chOff x="0" y="0"/>
          <a:chExt cx="0" cy="0"/>
        </a:xfrm>
      </p:grpSpPr>
      <p:sp>
        <p:nvSpPr>
          <p:cNvPr id="7" name="Rectangle 18"/>
          <p:cNvSpPr/>
          <p:nvPr userDrawn="1"/>
        </p:nvSpPr>
        <p:spPr bwMode="auto">
          <a:xfrm>
            <a:off x="-15240" y="0"/>
            <a:ext cx="6753490" cy="6888996"/>
          </a:xfrm>
          <a:custGeom>
            <a:avLst/>
            <a:gdLst>
              <a:gd name="connsiteX0" fmla="*/ 0 w 5427352"/>
              <a:gd name="connsiteY0" fmla="*/ 0 h 6858000"/>
              <a:gd name="connsiteX1" fmla="*/ 1752600 w 5427352"/>
              <a:gd name="connsiteY1" fmla="*/ 0 h 6858000"/>
              <a:gd name="connsiteX2" fmla="*/ 1774503 w 5427352"/>
              <a:gd name="connsiteY2" fmla="*/ 0 h 6858000"/>
              <a:gd name="connsiteX3" fmla="*/ 5427352 w 5427352"/>
              <a:gd name="connsiteY3" fmla="*/ 6858000 h 6858000"/>
              <a:gd name="connsiteX4" fmla="*/ 1752600 w 5427352"/>
              <a:gd name="connsiteY4" fmla="*/ 6858000 h 6858000"/>
              <a:gd name="connsiteX5" fmla="*/ 0 w 5427352"/>
              <a:gd name="connsiteY5" fmla="*/ 6858000 h 6858000"/>
              <a:gd name="connsiteX6" fmla="*/ 0 w 54273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3048000 w 6722752"/>
              <a:gd name="connsiteY4" fmla="*/ 6858000 h 6858000"/>
              <a:gd name="connsiteX5" fmla="*/ 1295400 w 6722752"/>
              <a:gd name="connsiteY5" fmla="*/ 6858000 h 6858000"/>
              <a:gd name="connsiteX6" fmla="*/ 0 w 67227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3048000 w 6722752"/>
              <a:gd name="connsiteY4" fmla="*/ 6858000 h 6858000"/>
              <a:gd name="connsiteX5" fmla="*/ 0 w 6722752"/>
              <a:gd name="connsiteY5" fmla="*/ 6842760 h 6858000"/>
              <a:gd name="connsiteX6" fmla="*/ 0 w 67227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0 w 6722752"/>
              <a:gd name="connsiteY4" fmla="*/ 6842760 h 6858000"/>
              <a:gd name="connsiteX5" fmla="*/ 0 w 6722752"/>
              <a:gd name="connsiteY5" fmla="*/ 0 h 6858000"/>
              <a:gd name="connsiteX0" fmla="*/ 15240 w 6737992"/>
              <a:gd name="connsiteY0" fmla="*/ 0 h 6873240"/>
              <a:gd name="connsiteX1" fmla="*/ 3063240 w 6737992"/>
              <a:gd name="connsiteY1" fmla="*/ 0 h 6873240"/>
              <a:gd name="connsiteX2" fmla="*/ 3085143 w 6737992"/>
              <a:gd name="connsiteY2" fmla="*/ 0 h 6873240"/>
              <a:gd name="connsiteX3" fmla="*/ 6737992 w 6737992"/>
              <a:gd name="connsiteY3" fmla="*/ 6858000 h 6873240"/>
              <a:gd name="connsiteX4" fmla="*/ 0 w 6737992"/>
              <a:gd name="connsiteY4" fmla="*/ 6873240 h 6873240"/>
              <a:gd name="connsiteX5" fmla="*/ 15240 w 6737992"/>
              <a:gd name="connsiteY5" fmla="*/ 0 h 6873240"/>
              <a:gd name="connsiteX0" fmla="*/ 15240 w 6753490"/>
              <a:gd name="connsiteY0" fmla="*/ 0 h 6888996"/>
              <a:gd name="connsiteX1" fmla="*/ 3063240 w 6753490"/>
              <a:gd name="connsiteY1" fmla="*/ 0 h 6888996"/>
              <a:gd name="connsiteX2" fmla="*/ 3085143 w 6753490"/>
              <a:gd name="connsiteY2" fmla="*/ 0 h 6888996"/>
              <a:gd name="connsiteX3" fmla="*/ 6753490 w 6753490"/>
              <a:gd name="connsiteY3" fmla="*/ 6888996 h 6888996"/>
              <a:gd name="connsiteX4" fmla="*/ 0 w 6753490"/>
              <a:gd name="connsiteY4" fmla="*/ 6873240 h 6888996"/>
              <a:gd name="connsiteX5" fmla="*/ 15240 w 6753490"/>
              <a:gd name="connsiteY5" fmla="*/ 0 h 68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3490" h="6888996">
                <a:moveTo>
                  <a:pt x="15240" y="0"/>
                </a:moveTo>
                <a:lnTo>
                  <a:pt x="3063240" y="0"/>
                </a:lnTo>
                <a:lnTo>
                  <a:pt x="3085143" y="0"/>
                </a:lnTo>
                <a:lnTo>
                  <a:pt x="6753490" y="6888996"/>
                </a:lnTo>
                <a:lnTo>
                  <a:pt x="0" y="6873240"/>
                </a:lnTo>
                <a:lnTo>
                  <a:pt x="15240" y="0"/>
                </a:lnTo>
                <a:close/>
              </a:path>
            </a:pathLst>
          </a:custGeom>
          <a:solidFill>
            <a:schemeClr val="accent1">
              <a:alpha val="84706"/>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5" name="Text Placeholder 2"/>
          <p:cNvSpPr>
            <a:spLocks noGrp="1"/>
          </p:cNvSpPr>
          <p:nvPr>
            <p:ph type="body" sz="quarter" idx="13"/>
          </p:nvPr>
        </p:nvSpPr>
        <p:spPr bwMode="white">
          <a:xfrm>
            <a:off x="223838" y="3505200"/>
            <a:ext cx="4652962" cy="1836690"/>
          </a:xfrm>
        </p:spPr>
        <p:txBody>
          <a:bodyPr anchor="b"/>
          <a:lstStyle>
            <a:lvl1pPr marL="0" indent="0">
              <a:buNone/>
              <a:defRPr sz="2800" b="1">
                <a:solidFill>
                  <a:schemeClr val="bg1"/>
                </a:solidFill>
              </a:defRPr>
            </a:lvl1pPr>
          </a:lstStyle>
          <a:p>
            <a:pPr lvl="0"/>
            <a:r>
              <a:rPr lang="en-US"/>
              <a:t>Edit Master text styles</a:t>
            </a:r>
          </a:p>
        </p:txBody>
      </p:sp>
      <p:sp>
        <p:nvSpPr>
          <p:cNvPr id="16" name="Text Placeholder 3"/>
          <p:cNvSpPr>
            <a:spLocks noGrp="1"/>
          </p:cNvSpPr>
          <p:nvPr>
            <p:ph type="body" sz="quarter" idx="14"/>
          </p:nvPr>
        </p:nvSpPr>
        <p:spPr bwMode="white">
          <a:xfrm>
            <a:off x="223714" y="5488765"/>
            <a:ext cx="4660035" cy="939023"/>
          </a:xfrm>
        </p:spPr>
        <p:txBody>
          <a:bodyPr/>
          <a:lstStyle>
            <a:lvl1pPr marL="0" indent="0">
              <a:buNone/>
              <a:defRPr sz="1800">
                <a:solidFill>
                  <a:schemeClr val="bg1"/>
                </a:solidFill>
              </a:defRPr>
            </a:lvl1pPr>
          </a:lstStyle>
          <a:p>
            <a:pPr lvl="0"/>
            <a:r>
              <a:rPr lang="en-US"/>
              <a:t>Edit Master text styles</a:t>
            </a:r>
          </a:p>
        </p:txBody>
      </p:sp>
      <p:sp>
        <p:nvSpPr>
          <p:cNvPr id="17" name="Line 1037"/>
          <p:cNvSpPr>
            <a:spLocks noChangeShapeType="1"/>
          </p:cNvSpPr>
          <p:nvPr userDrawn="1"/>
        </p:nvSpPr>
        <p:spPr bwMode="white">
          <a:xfrm>
            <a:off x="-1" y="5386166"/>
            <a:ext cx="5303520"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Tree>
    <p:extLst>
      <p:ext uri="{BB962C8B-B14F-4D97-AF65-F5344CB8AC3E}">
        <p14:creationId xmlns:p14="http://schemas.microsoft.com/office/powerpoint/2010/main" val="52934138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reaker Emerson Blue">
    <p:spTree>
      <p:nvGrpSpPr>
        <p:cNvPr id="1" name=""/>
        <p:cNvGrpSpPr/>
        <p:nvPr/>
      </p:nvGrpSpPr>
      <p:grpSpPr>
        <a:xfrm>
          <a:off x="0" y="0"/>
          <a:ext cx="0" cy="0"/>
          <a:chOff x="0" y="0"/>
          <a:chExt cx="0" cy="0"/>
        </a:xfrm>
      </p:grpSpPr>
      <p:sp>
        <p:nvSpPr>
          <p:cNvPr id="8" name="Rectangle 7"/>
          <p:cNvSpPr/>
          <p:nvPr userDrawn="1"/>
        </p:nvSpPr>
        <p:spPr bwMode="auto">
          <a:xfrm>
            <a:off x="-6193" y="1"/>
            <a:ext cx="9150194" cy="571203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Line 1037"/>
          <p:cNvSpPr>
            <a:spLocks noChangeShapeType="1"/>
          </p:cNvSpPr>
          <p:nvPr userDrawn="1"/>
        </p:nvSpPr>
        <p:spPr bwMode="white">
          <a:xfrm>
            <a:off x="4802727" y="3022200"/>
            <a:ext cx="4341273"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7" name="Text Placeholder 3"/>
          <p:cNvSpPr>
            <a:spLocks noGrp="1"/>
          </p:cNvSpPr>
          <p:nvPr>
            <p:ph type="body" sz="quarter" idx="10" hasCustomPrompt="1"/>
          </p:nvPr>
        </p:nvSpPr>
        <p:spPr bwMode="white">
          <a:xfrm>
            <a:off x="4702520" y="1158240"/>
            <a:ext cx="4136680" cy="1863960"/>
          </a:xfrm>
        </p:spPr>
        <p:txBody>
          <a:bodyPr anchor="b"/>
          <a:lstStyle>
            <a:lvl1pPr marL="0" indent="0">
              <a:buFontTx/>
              <a:buNone/>
              <a:defRPr sz="3200" b="0" i="0">
                <a:solidFill>
                  <a:schemeClr val="bg1"/>
                </a:solidFill>
              </a:defRPr>
            </a:lvl1pPr>
          </a:lstStyle>
          <a:p>
            <a:pPr lvl="0"/>
            <a:r>
              <a:rPr lang="en-US" dirty="0"/>
              <a:t>Click to edit Master title</a:t>
            </a:r>
          </a:p>
        </p:txBody>
      </p:sp>
      <p:pic>
        <p:nvPicPr>
          <p:cNvPr id="6" name="Picture 2" descr="Image result for western gas measurement short course">
            <a:extLst>
              <a:ext uri="{FF2B5EF4-FFF2-40B4-BE49-F238E27FC236}">
                <a16:creationId xmlns:a16="http://schemas.microsoft.com/office/drawing/2014/main" id="{2EC7B5FB-B625-4F2F-AF78-3D5F752B93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70593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reaker Green">
    <p:spTree>
      <p:nvGrpSpPr>
        <p:cNvPr id="1" name=""/>
        <p:cNvGrpSpPr/>
        <p:nvPr/>
      </p:nvGrpSpPr>
      <p:grpSpPr>
        <a:xfrm>
          <a:off x="0" y="0"/>
          <a:ext cx="0" cy="0"/>
          <a:chOff x="0" y="0"/>
          <a:chExt cx="0" cy="0"/>
        </a:xfrm>
      </p:grpSpPr>
      <p:sp>
        <p:nvSpPr>
          <p:cNvPr id="8" name="Rectangle 7"/>
          <p:cNvSpPr/>
          <p:nvPr userDrawn="1"/>
        </p:nvSpPr>
        <p:spPr bwMode="auto">
          <a:xfrm>
            <a:off x="-6193" y="1"/>
            <a:ext cx="9150194" cy="5712030"/>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Line 1037"/>
          <p:cNvSpPr>
            <a:spLocks noChangeShapeType="1"/>
          </p:cNvSpPr>
          <p:nvPr userDrawn="1"/>
        </p:nvSpPr>
        <p:spPr bwMode="white">
          <a:xfrm>
            <a:off x="4802727" y="3022200"/>
            <a:ext cx="4341273"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9" name="Text Placeholder 3"/>
          <p:cNvSpPr>
            <a:spLocks noGrp="1"/>
          </p:cNvSpPr>
          <p:nvPr>
            <p:ph type="body" sz="quarter" idx="10" hasCustomPrompt="1"/>
          </p:nvPr>
        </p:nvSpPr>
        <p:spPr bwMode="white">
          <a:xfrm>
            <a:off x="4702520" y="1158240"/>
            <a:ext cx="4136680" cy="1863960"/>
          </a:xfrm>
        </p:spPr>
        <p:txBody>
          <a:bodyPr anchor="b"/>
          <a:lstStyle>
            <a:lvl1pPr marL="0" indent="0">
              <a:buFontTx/>
              <a:buNone/>
              <a:defRPr sz="3200" b="0" i="0">
                <a:solidFill>
                  <a:schemeClr val="bg1"/>
                </a:solidFill>
              </a:defRPr>
            </a:lvl1pPr>
          </a:lstStyle>
          <a:p>
            <a:pPr lvl="0"/>
            <a:r>
              <a:rPr lang="en-US" dirty="0"/>
              <a:t>Click to edit Master title</a:t>
            </a:r>
          </a:p>
        </p:txBody>
      </p:sp>
      <p:pic>
        <p:nvPicPr>
          <p:cNvPr id="6" name="Picture 2" descr="Image result for western gas measurement short course">
            <a:extLst>
              <a:ext uri="{FF2B5EF4-FFF2-40B4-BE49-F238E27FC236}">
                <a16:creationId xmlns:a16="http://schemas.microsoft.com/office/drawing/2014/main" id="{6383832D-1659-4CF5-9E86-AAA55EBA1ED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37168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reaker Light Blue">
    <p:spTree>
      <p:nvGrpSpPr>
        <p:cNvPr id="1" name=""/>
        <p:cNvGrpSpPr/>
        <p:nvPr/>
      </p:nvGrpSpPr>
      <p:grpSpPr>
        <a:xfrm>
          <a:off x="0" y="0"/>
          <a:ext cx="0" cy="0"/>
          <a:chOff x="0" y="0"/>
          <a:chExt cx="0" cy="0"/>
        </a:xfrm>
      </p:grpSpPr>
      <p:sp>
        <p:nvSpPr>
          <p:cNvPr id="8" name="Rectangle 7"/>
          <p:cNvSpPr/>
          <p:nvPr userDrawn="1"/>
        </p:nvSpPr>
        <p:spPr bwMode="auto">
          <a:xfrm>
            <a:off x="-6193" y="1"/>
            <a:ext cx="9150194" cy="5712030"/>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Line 1037"/>
          <p:cNvSpPr>
            <a:spLocks noChangeShapeType="1"/>
          </p:cNvSpPr>
          <p:nvPr userDrawn="1"/>
        </p:nvSpPr>
        <p:spPr bwMode="white">
          <a:xfrm>
            <a:off x="4802727" y="3022200"/>
            <a:ext cx="4341273"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7" name="Text Placeholder 3"/>
          <p:cNvSpPr>
            <a:spLocks noGrp="1"/>
          </p:cNvSpPr>
          <p:nvPr>
            <p:ph type="body" sz="quarter" idx="10" hasCustomPrompt="1"/>
          </p:nvPr>
        </p:nvSpPr>
        <p:spPr bwMode="white">
          <a:xfrm>
            <a:off x="4702520" y="1158240"/>
            <a:ext cx="4136680" cy="1863960"/>
          </a:xfrm>
        </p:spPr>
        <p:txBody>
          <a:bodyPr anchor="b"/>
          <a:lstStyle>
            <a:lvl1pPr marL="0" indent="0">
              <a:buFontTx/>
              <a:buNone/>
              <a:defRPr sz="3200" b="0" i="0">
                <a:solidFill>
                  <a:schemeClr val="bg1"/>
                </a:solidFill>
              </a:defRPr>
            </a:lvl1pPr>
          </a:lstStyle>
          <a:p>
            <a:pPr lvl="0"/>
            <a:r>
              <a:rPr lang="en-US" dirty="0"/>
              <a:t>Click to edit Master title</a:t>
            </a:r>
          </a:p>
        </p:txBody>
      </p:sp>
      <p:pic>
        <p:nvPicPr>
          <p:cNvPr id="6" name="Picture 2" descr="Image result for western gas measurement short course">
            <a:extLst>
              <a:ext uri="{FF2B5EF4-FFF2-40B4-BE49-F238E27FC236}">
                <a16:creationId xmlns:a16="http://schemas.microsoft.com/office/drawing/2014/main" id="{95D8CFF6-38C1-4769-B03A-1AB26DCA633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89658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2 Line External Tombstone">
    <p:spTree>
      <p:nvGrpSpPr>
        <p:cNvPr id="1" name=""/>
        <p:cNvGrpSpPr/>
        <p:nvPr/>
      </p:nvGrpSpPr>
      <p:grpSpPr>
        <a:xfrm>
          <a:off x="0" y="0"/>
          <a:ext cx="0" cy="0"/>
          <a:chOff x="0" y="0"/>
          <a:chExt cx="0" cy="0"/>
        </a:xfrm>
      </p:grpSpPr>
      <p:grpSp>
        <p:nvGrpSpPr>
          <p:cNvPr id="18" name="Group 17"/>
          <p:cNvGrpSpPr/>
          <p:nvPr userDrawn="1"/>
        </p:nvGrpSpPr>
        <p:grpSpPr>
          <a:xfrm>
            <a:off x="0" y="5867400"/>
            <a:ext cx="9144000" cy="990600"/>
            <a:chOff x="0" y="5686691"/>
            <a:chExt cx="8306602" cy="825501"/>
          </a:xfrm>
        </p:grpSpPr>
        <p:sp>
          <p:nvSpPr>
            <p:cNvPr id="19" name="Rectangle 18"/>
            <p:cNvSpPr/>
            <p:nvPr/>
          </p:nvSpPr>
          <p:spPr bwMode="auto">
            <a:xfrm>
              <a:off x="0" y="5686692"/>
              <a:ext cx="8306602" cy="82550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20" name="Straight Connector 19"/>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7" name="Content Placeholder 6"/>
          <p:cNvSpPr>
            <a:spLocks noGrp="1"/>
          </p:cNvSpPr>
          <p:nvPr>
            <p:ph sz="quarter" idx="16" hasCustomPrompt="1"/>
          </p:nvPr>
        </p:nvSpPr>
        <p:spPr>
          <a:xfrm>
            <a:off x="409575" y="1339850"/>
            <a:ext cx="8353425" cy="4389120"/>
          </a:xfrm>
        </p:spPr>
        <p:txBody>
          <a:bodyPr/>
          <a:lstStyle/>
          <a:p>
            <a:pPr lvl="0"/>
            <a:r>
              <a:rPr lang="en-US" dirty="0"/>
              <a:t>The blue tombstone layout options should be used for all external, customer-facing presentations and can be used for internal presentations other than for planning conferences where yellow is the preferred option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p:cNvSpPr>
            <a:spLocks noGrp="1"/>
          </p:cNvSpPr>
          <p:nvPr>
            <p:ph type="body" sz="quarter" idx="18"/>
          </p:nvPr>
        </p:nvSpPr>
        <p:spPr>
          <a:xfrm>
            <a:off x="112713" y="5989320"/>
            <a:ext cx="8934450" cy="624205"/>
          </a:xfrm>
        </p:spPr>
        <p:txBody>
          <a:bodyPr tIns="0"/>
          <a:lstStyle>
            <a:lvl1pPr marL="0" indent="0" algn="ctr">
              <a:spcBef>
                <a:spcPts val="0"/>
              </a:spcBef>
              <a:spcAft>
                <a:spcPts val="0"/>
              </a:spcAft>
              <a:buNone/>
              <a:defRPr b="1">
                <a:solidFill>
                  <a:schemeClr val="bg1"/>
                </a:solidFill>
              </a:defRPr>
            </a:lvl1pPr>
          </a:lstStyle>
          <a:p>
            <a:pPr lvl="0"/>
            <a:r>
              <a:rPr lang="en-US"/>
              <a:t>Edit Master text styles</a:t>
            </a:r>
          </a:p>
        </p:txBody>
      </p:sp>
      <p:sp>
        <p:nvSpPr>
          <p:cNvPr id="13"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1"/>
                </a:solidFill>
              </a:rPr>
              <a:t>Emerson Confidential</a:t>
            </a:r>
          </a:p>
        </p:txBody>
      </p:sp>
      <p:sp>
        <p:nvSpPr>
          <p:cNvPr id="14"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2853574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reaker Orange">
    <p:spTree>
      <p:nvGrpSpPr>
        <p:cNvPr id="1" name=""/>
        <p:cNvGrpSpPr/>
        <p:nvPr/>
      </p:nvGrpSpPr>
      <p:grpSpPr>
        <a:xfrm>
          <a:off x="0" y="0"/>
          <a:ext cx="0" cy="0"/>
          <a:chOff x="0" y="0"/>
          <a:chExt cx="0" cy="0"/>
        </a:xfrm>
      </p:grpSpPr>
      <p:sp>
        <p:nvSpPr>
          <p:cNvPr id="8" name="Rectangle 7"/>
          <p:cNvSpPr/>
          <p:nvPr userDrawn="1"/>
        </p:nvSpPr>
        <p:spPr bwMode="auto">
          <a:xfrm>
            <a:off x="-6193" y="1"/>
            <a:ext cx="9150194" cy="5712030"/>
          </a:xfrm>
          <a:prstGeom prst="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Line 1037"/>
          <p:cNvSpPr>
            <a:spLocks noChangeShapeType="1"/>
          </p:cNvSpPr>
          <p:nvPr userDrawn="1"/>
        </p:nvSpPr>
        <p:spPr bwMode="white">
          <a:xfrm>
            <a:off x="4802727" y="3022200"/>
            <a:ext cx="4341273"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9" name="Text Placeholder 3"/>
          <p:cNvSpPr>
            <a:spLocks noGrp="1"/>
          </p:cNvSpPr>
          <p:nvPr>
            <p:ph type="body" sz="quarter" idx="10" hasCustomPrompt="1"/>
          </p:nvPr>
        </p:nvSpPr>
        <p:spPr bwMode="white">
          <a:xfrm>
            <a:off x="4702520" y="1158240"/>
            <a:ext cx="4136680" cy="1863960"/>
          </a:xfrm>
        </p:spPr>
        <p:txBody>
          <a:bodyPr anchor="b"/>
          <a:lstStyle>
            <a:lvl1pPr marL="0" indent="0">
              <a:buFontTx/>
              <a:buNone/>
              <a:defRPr sz="3200" b="0" i="0">
                <a:solidFill>
                  <a:schemeClr val="bg1"/>
                </a:solidFill>
              </a:defRPr>
            </a:lvl1pPr>
          </a:lstStyle>
          <a:p>
            <a:pPr lvl="0"/>
            <a:r>
              <a:rPr lang="en-US" dirty="0"/>
              <a:t>Click to edit Master title</a:t>
            </a:r>
          </a:p>
        </p:txBody>
      </p:sp>
      <p:pic>
        <p:nvPicPr>
          <p:cNvPr id="6" name="Picture 2" descr="Image result for western gas measurement short course">
            <a:extLst>
              <a:ext uri="{FF2B5EF4-FFF2-40B4-BE49-F238E27FC236}">
                <a16:creationId xmlns:a16="http://schemas.microsoft.com/office/drawing/2014/main" id="{C9853835-A64B-4D98-BB42-1CAFDB75B7F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78717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reaker Blue/Green">
    <p:spTree>
      <p:nvGrpSpPr>
        <p:cNvPr id="1" name=""/>
        <p:cNvGrpSpPr/>
        <p:nvPr/>
      </p:nvGrpSpPr>
      <p:grpSpPr>
        <a:xfrm>
          <a:off x="0" y="0"/>
          <a:ext cx="0" cy="0"/>
          <a:chOff x="0" y="0"/>
          <a:chExt cx="0" cy="0"/>
        </a:xfrm>
      </p:grpSpPr>
      <p:sp>
        <p:nvSpPr>
          <p:cNvPr id="8" name="Rectangle 7"/>
          <p:cNvSpPr/>
          <p:nvPr userDrawn="1"/>
        </p:nvSpPr>
        <p:spPr bwMode="auto">
          <a:xfrm>
            <a:off x="-6193" y="1"/>
            <a:ext cx="9150194" cy="5712030"/>
          </a:xfrm>
          <a:prstGeom prst="rect">
            <a:avLst/>
          </a:prstGeom>
          <a:solidFill>
            <a:srgbClr val="00B3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Line 1037"/>
          <p:cNvSpPr>
            <a:spLocks noChangeShapeType="1"/>
          </p:cNvSpPr>
          <p:nvPr userDrawn="1"/>
        </p:nvSpPr>
        <p:spPr bwMode="white">
          <a:xfrm>
            <a:off x="4802727" y="3022200"/>
            <a:ext cx="4341273"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9" name="Text Placeholder 3"/>
          <p:cNvSpPr>
            <a:spLocks noGrp="1"/>
          </p:cNvSpPr>
          <p:nvPr>
            <p:ph type="body" sz="quarter" idx="10" hasCustomPrompt="1"/>
          </p:nvPr>
        </p:nvSpPr>
        <p:spPr bwMode="white">
          <a:xfrm>
            <a:off x="4702520" y="1158240"/>
            <a:ext cx="4136680" cy="1863960"/>
          </a:xfrm>
        </p:spPr>
        <p:txBody>
          <a:bodyPr anchor="b"/>
          <a:lstStyle>
            <a:lvl1pPr marL="0" indent="0">
              <a:buFontTx/>
              <a:buNone/>
              <a:defRPr sz="3200" b="0" i="0">
                <a:solidFill>
                  <a:schemeClr val="bg1"/>
                </a:solidFill>
              </a:defRPr>
            </a:lvl1pPr>
          </a:lstStyle>
          <a:p>
            <a:pPr lvl="0"/>
            <a:r>
              <a:rPr lang="en-US" dirty="0"/>
              <a:t>Click to edit Master title</a:t>
            </a:r>
          </a:p>
        </p:txBody>
      </p:sp>
      <p:pic>
        <p:nvPicPr>
          <p:cNvPr id="6" name="Picture 2" descr="Image result for western gas measurement short course">
            <a:extLst>
              <a:ext uri="{FF2B5EF4-FFF2-40B4-BE49-F238E27FC236}">
                <a16:creationId xmlns:a16="http://schemas.microsoft.com/office/drawing/2014/main" id="{1B7DA573-39D6-4EC0-82F0-858500FA67D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229505"/>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gle Breaker Slide Blue">
    <p:spTree>
      <p:nvGrpSpPr>
        <p:cNvPr id="1" name=""/>
        <p:cNvGrpSpPr/>
        <p:nvPr/>
      </p:nvGrpSpPr>
      <p:grpSpPr>
        <a:xfrm>
          <a:off x="0" y="0"/>
          <a:ext cx="0" cy="0"/>
          <a:chOff x="0" y="0"/>
          <a:chExt cx="0" cy="0"/>
        </a:xfrm>
      </p:grpSpPr>
      <p:sp>
        <p:nvSpPr>
          <p:cNvPr id="3" name="Rectangle 2"/>
          <p:cNvSpPr/>
          <p:nvPr userDrawn="1"/>
        </p:nvSpPr>
        <p:spPr bwMode="auto">
          <a:xfrm>
            <a:off x="-12701" y="2"/>
            <a:ext cx="9156701" cy="6857999"/>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pic>
        <p:nvPicPr>
          <p:cNvPr id="8" name="Picture 2" descr="X:\EMERSON\_BRAND_RESOURCES\BRAND_STANDARDS\Logos\Logos-Corporate\Logos-Corporate-PNG\CORP_2C_White.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614920" y="5940291"/>
            <a:ext cx="1371600" cy="74697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8"/>
          <p:cNvSpPr/>
          <p:nvPr userDrawn="1"/>
        </p:nvSpPr>
        <p:spPr bwMode="auto">
          <a:xfrm>
            <a:off x="-12700" y="0"/>
            <a:ext cx="7627620" cy="6858000"/>
          </a:xfrm>
          <a:custGeom>
            <a:avLst/>
            <a:gdLst>
              <a:gd name="connsiteX0" fmla="*/ 0 w 7713352"/>
              <a:gd name="connsiteY0" fmla="*/ 0 h 6858000"/>
              <a:gd name="connsiteX1" fmla="*/ 4038600 w 7713352"/>
              <a:gd name="connsiteY1" fmla="*/ 0 h 6858000"/>
              <a:gd name="connsiteX2" fmla="*/ 4060503 w 7713352"/>
              <a:gd name="connsiteY2" fmla="*/ 0 h 6858000"/>
              <a:gd name="connsiteX3" fmla="*/ 7713352 w 7713352"/>
              <a:gd name="connsiteY3" fmla="*/ 6858000 h 6858000"/>
              <a:gd name="connsiteX4" fmla="*/ 4038600 w 7713352"/>
              <a:gd name="connsiteY4" fmla="*/ 6858000 h 6858000"/>
              <a:gd name="connsiteX5" fmla="*/ 171908 w 7713352"/>
              <a:gd name="connsiteY5" fmla="*/ 6858000 h 6858000"/>
              <a:gd name="connsiteX6" fmla="*/ 0 w 7713352"/>
              <a:gd name="connsiteY6" fmla="*/ 6858000 h 6858000"/>
              <a:gd name="connsiteX7" fmla="*/ 0 w 771335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3352" h="6858000">
                <a:moveTo>
                  <a:pt x="0" y="0"/>
                </a:moveTo>
                <a:lnTo>
                  <a:pt x="4038600" y="0"/>
                </a:lnTo>
                <a:lnTo>
                  <a:pt x="4060503" y="0"/>
                </a:lnTo>
                <a:lnTo>
                  <a:pt x="7713352" y="6858000"/>
                </a:lnTo>
                <a:lnTo>
                  <a:pt x="4038600" y="6858000"/>
                </a:lnTo>
                <a:lnTo>
                  <a:pt x="171908" y="6858000"/>
                </a:lnTo>
                <a:lnTo>
                  <a:pt x="0" y="6858000"/>
                </a:lnTo>
                <a:lnTo>
                  <a:pt x="0" y="0"/>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Title 9"/>
          <p:cNvSpPr>
            <a:spLocks noGrp="1"/>
          </p:cNvSpPr>
          <p:nvPr>
            <p:ph type="title"/>
          </p:nvPr>
        </p:nvSpPr>
        <p:spPr bwMode="white">
          <a:xfrm>
            <a:off x="533400" y="4492585"/>
            <a:ext cx="4876800" cy="900825"/>
          </a:xfrm>
          <a:effectLst/>
        </p:spPr>
        <p:txBody>
          <a:bodyPr anchor="t"/>
          <a:lstStyle>
            <a:lvl1pPr>
              <a:defRPr sz="2600" b="0">
                <a:solidFill>
                  <a:schemeClr val="bg1"/>
                </a:solidFill>
              </a:defRPr>
            </a:lvl1pPr>
          </a:lstStyle>
          <a:p>
            <a:r>
              <a:rPr lang="en-US"/>
              <a:t>Click to edit Master title style</a:t>
            </a:r>
            <a:endParaRPr lang="en-US" dirty="0"/>
          </a:p>
        </p:txBody>
      </p:sp>
      <p:sp>
        <p:nvSpPr>
          <p:cNvPr id="13" name="Text Placeholder 12"/>
          <p:cNvSpPr>
            <a:spLocks noGrp="1"/>
          </p:cNvSpPr>
          <p:nvPr>
            <p:ph type="body" sz="quarter" idx="10"/>
          </p:nvPr>
        </p:nvSpPr>
        <p:spPr bwMode="white">
          <a:xfrm>
            <a:off x="533400" y="5483091"/>
            <a:ext cx="4875508" cy="979702"/>
          </a:xfrm>
        </p:spPr>
        <p:txBody>
          <a:bodyPr/>
          <a:lstStyle>
            <a:lvl1pPr marL="0" indent="0">
              <a:buNone/>
              <a:defRPr sz="2000" i="0">
                <a:solidFill>
                  <a:schemeClr val="bg1"/>
                </a:solidFill>
              </a:defRPr>
            </a:lvl1pPr>
          </a:lstStyle>
          <a:p>
            <a:pPr lvl="0"/>
            <a:r>
              <a:rPr lang="en-US"/>
              <a:t>Edit Master text styles</a:t>
            </a:r>
          </a:p>
        </p:txBody>
      </p:sp>
      <p:cxnSp>
        <p:nvCxnSpPr>
          <p:cNvPr id="9" name="Straight Connector 8"/>
          <p:cNvCxnSpPr/>
          <p:nvPr userDrawn="1"/>
        </p:nvCxnSpPr>
        <p:spPr bwMode="auto">
          <a:xfrm>
            <a:off x="393192" y="4335024"/>
            <a:ext cx="5015716"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152317723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ngle Breaker Slide Green">
    <p:spTree>
      <p:nvGrpSpPr>
        <p:cNvPr id="1" name=""/>
        <p:cNvGrpSpPr/>
        <p:nvPr/>
      </p:nvGrpSpPr>
      <p:grpSpPr>
        <a:xfrm>
          <a:off x="0" y="0"/>
          <a:ext cx="0" cy="0"/>
          <a:chOff x="0" y="0"/>
          <a:chExt cx="0" cy="0"/>
        </a:xfrm>
      </p:grpSpPr>
      <p:sp>
        <p:nvSpPr>
          <p:cNvPr id="3" name="Rectangle 2"/>
          <p:cNvSpPr/>
          <p:nvPr userDrawn="1"/>
        </p:nvSpPr>
        <p:spPr bwMode="auto">
          <a:xfrm>
            <a:off x="-12701" y="2"/>
            <a:ext cx="9156701" cy="6857999"/>
          </a:xfrm>
          <a:prstGeom prst="rect">
            <a:avLst/>
          </a:prstGeom>
          <a:solidFill>
            <a:srgbClr val="BDD52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pic>
        <p:nvPicPr>
          <p:cNvPr id="12" name="Picture 2" descr="X:\EMERSON\_BRAND_RESOURCES\BRAND_STANDARDS\Logos\Logos-Corporate\Logos-Corporate-PNG\CORP_2C_Standard.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688580" y="6026233"/>
            <a:ext cx="1249696" cy="59038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8"/>
          <p:cNvSpPr/>
          <p:nvPr userDrawn="1"/>
        </p:nvSpPr>
        <p:spPr bwMode="auto">
          <a:xfrm>
            <a:off x="-12700" y="0"/>
            <a:ext cx="7627620" cy="6858000"/>
          </a:xfrm>
          <a:custGeom>
            <a:avLst/>
            <a:gdLst>
              <a:gd name="connsiteX0" fmla="*/ 0 w 7713352"/>
              <a:gd name="connsiteY0" fmla="*/ 0 h 6858000"/>
              <a:gd name="connsiteX1" fmla="*/ 4038600 w 7713352"/>
              <a:gd name="connsiteY1" fmla="*/ 0 h 6858000"/>
              <a:gd name="connsiteX2" fmla="*/ 4060503 w 7713352"/>
              <a:gd name="connsiteY2" fmla="*/ 0 h 6858000"/>
              <a:gd name="connsiteX3" fmla="*/ 7713352 w 7713352"/>
              <a:gd name="connsiteY3" fmla="*/ 6858000 h 6858000"/>
              <a:gd name="connsiteX4" fmla="*/ 4038600 w 7713352"/>
              <a:gd name="connsiteY4" fmla="*/ 6858000 h 6858000"/>
              <a:gd name="connsiteX5" fmla="*/ 171908 w 7713352"/>
              <a:gd name="connsiteY5" fmla="*/ 6858000 h 6858000"/>
              <a:gd name="connsiteX6" fmla="*/ 0 w 7713352"/>
              <a:gd name="connsiteY6" fmla="*/ 6858000 h 6858000"/>
              <a:gd name="connsiteX7" fmla="*/ 0 w 771335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3352" h="6858000">
                <a:moveTo>
                  <a:pt x="0" y="0"/>
                </a:moveTo>
                <a:lnTo>
                  <a:pt x="4038600" y="0"/>
                </a:lnTo>
                <a:lnTo>
                  <a:pt x="4060503" y="0"/>
                </a:lnTo>
                <a:lnTo>
                  <a:pt x="7713352" y="6858000"/>
                </a:lnTo>
                <a:lnTo>
                  <a:pt x="4038600" y="6858000"/>
                </a:lnTo>
                <a:lnTo>
                  <a:pt x="171908" y="6858000"/>
                </a:lnTo>
                <a:lnTo>
                  <a:pt x="0" y="6858000"/>
                </a:lnTo>
                <a:lnTo>
                  <a:pt x="0" y="0"/>
                </a:lnTo>
                <a:close/>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0" name="Title 9"/>
          <p:cNvSpPr>
            <a:spLocks noGrp="1"/>
          </p:cNvSpPr>
          <p:nvPr>
            <p:ph type="title"/>
          </p:nvPr>
        </p:nvSpPr>
        <p:spPr bwMode="white">
          <a:xfrm>
            <a:off x="533400" y="4492585"/>
            <a:ext cx="4876800" cy="900825"/>
          </a:xfrm>
          <a:effectLst/>
        </p:spPr>
        <p:txBody>
          <a:bodyPr anchor="t"/>
          <a:lstStyle>
            <a:lvl1pPr>
              <a:defRPr sz="2600" b="0">
                <a:solidFill>
                  <a:schemeClr val="bg1"/>
                </a:solidFill>
              </a:defRPr>
            </a:lvl1pPr>
          </a:lstStyle>
          <a:p>
            <a:r>
              <a:rPr lang="en-US"/>
              <a:t>Click to edit Master title style</a:t>
            </a:r>
            <a:endParaRPr lang="en-US" dirty="0"/>
          </a:p>
        </p:txBody>
      </p:sp>
      <p:sp>
        <p:nvSpPr>
          <p:cNvPr id="11" name="Text Placeholder 12"/>
          <p:cNvSpPr>
            <a:spLocks noGrp="1"/>
          </p:cNvSpPr>
          <p:nvPr>
            <p:ph type="body" sz="quarter" idx="10"/>
          </p:nvPr>
        </p:nvSpPr>
        <p:spPr bwMode="white">
          <a:xfrm>
            <a:off x="533400" y="5483091"/>
            <a:ext cx="4875508" cy="979702"/>
          </a:xfrm>
        </p:spPr>
        <p:txBody>
          <a:bodyPr/>
          <a:lstStyle>
            <a:lvl1pPr marL="0" indent="0">
              <a:buNone/>
              <a:defRPr sz="2000" i="0">
                <a:solidFill>
                  <a:schemeClr val="bg1"/>
                </a:solidFill>
              </a:defRPr>
            </a:lvl1pPr>
          </a:lstStyle>
          <a:p>
            <a:pPr lvl="0"/>
            <a:r>
              <a:rPr lang="en-US"/>
              <a:t>Edit Master text styles</a:t>
            </a:r>
          </a:p>
        </p:txBody>
      </p:sp>
      <p:cxnSp>
        <p:nvCxnSpPr>
          <p:cNvPr id="13" name="Straight Connector 12"/>
          <p:cNvCxnSpPr/>
          <p:nvPr userDrawn="1"/>
        </p:nvCxnSpPr>
        <p:spPr bwMode="auto">
          <a:xfrm>
            <a:off x="393192" y="4335024"/>
            <a:ext cx="5015716"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296171456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ngle Breaker Slide Orange">
    <p:spTree>
      <p:nvGrpSpPr>
        <p:cNvPr id="1" name=""/>
        <p:cNvGrpSpPr/>
        <p:nvPr/>
      </p:nvGrpSpPr>
      <p:grpSpPr>
        <a:xfrm>
          <a:off x="0" y="0"/>
          <a:ext cx="0" cy="0"/>
          <a:chOff x="0" y="0"/>
          <a:chExt cx="0" cy="0"/>
        </a:xfrm>
      </p:grpSpPr>
      <p:sp>
        <p:nvSpPr>
          <p:cNvPr id="3" name="Rectangle 2"/>
          <p:cNvSpPr/>
          <p:nvPr userDrawn="1"/>
        </p:nvSpPr>
        <p:spPr bwMode="auto">
          <a:xfrm>
            <a:off x="-12701" y="2"/>
            <a:ext cx="9156701" cy="6857999"/>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pic>
        <p:nvPicPr>
          <p:cNvPr id="10" name="Picture 2" descr="X:\EMERSON\_BRAND_RESOURCES\BRAND_STANDARDS\Logos\Logos-Corporate\Logos-Corporate-PNG\CORP_2C_Standard.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688580" y="6026233"/>
            <a:ext cx="1249696" cy="59038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8"/>
          <p:cNvSpPr/>
          <p:nvPr userDrawn="1"/>
        </p:nvSpPr>
        <p:spPr bwMode="auto">
          <a:xfrm>
            <a:off x="-12700" y="0"/>
            <a:ext cx="7627620" cy="6858000"/>
          </a:xfrm>
          <a:custGeom>
            <a:avLst/>
            <a:gdLst>
              <a:gd name="connsiteX0" fmla="*/ 0 w 7713352"/>
              <a:gd name="connsiteY0" fmla="*/ 0 h 6858000"/>
              <a:gd name="connsiteX1" fmla="*/ 4038600 w 7713352"/>
              <a:gd name="connsiteY1" fmla="*/ 0 h 6858000"/>
              <a:gd name="connsiteX2" fmla="*/ 4060503 w 7713352"/>
              <a:gd name="connsiteY2" fmla="*/ 0 h 6858000"/>
              <a:gd name="connsiteX3" fmla="*/ 7713352 w 7713352"/>
              <a:gd name="connsiteY3" fmla="*/ 6858000 h 6858000"/>
              <a:gd name="connsiteX4" fmla="*/ 4038600 w 7713352"/>
              <a:gd name="connsiteY4" fmla="*/ 6858000 h 6858000"/>
              <a:gd name="connsiteX5" fmla="*/ 171908 w 7713352"/>
              <a:gd name="connsiteY5" fmla="*/ 6858000 h 6858000"/>
              <a:gd name="connsiteX6" fmla="*/ 0 w 7713352"/>
              <a:gd name="connsiteY6" fmla="*/ 6858000 h 6858000"/>
              <a:gd name="connsiteX7" fmla="*/ 0 w 771335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3352" h="6858000">
                <a:moveTo>
                  <a:pt x="0" y="0"/>
                </a:moveTo>
                <a:lnTo>
                  <a:pt x="4038600" y="0"/>
                </a:lnTo>
                <a:lnTo>
                  <a:pt x="4060503" y="0"/>
                </a:lnTo>
                <a:lnTo>
                  <a:pt x="7713352" y="6858000"/>
                </a:lnTo>
                <a:lnTo>
                  <a:pt x="4038600" y="6858000"/>
                </a:lnTo>
                <a:lnTo>
                  <a:pt x="171908" y="6858000"/>
                </a:lnTo>
                <a:lnTo>
                  <a:pt x="0" y="6858000"/>
                </a:lnTo>
                <a:lnTo>
                  <a:pt x="0" y="0"/>
                </a:lnTo>
                <a:close/>
              </a:path>
            </a:pathLst>
          </a:cu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srgbClr val="004B8D"/>
              </a:solidFill>
              <a:latin typeface="Times" charset="0"/>
            </a:endParaRPr>
          </a:p>
        </p:txBody>
      </p:sp>
      <p:sp>
        <p:nvSpPr>
          <p:cNvPr id="11" name="Title 9"/>
          <p:cNvSpPr>
            <a:spLocks noGrp="1"/>
          </p:cNvSpPr>
          <p:nvPr>
            <p:ph type="title"/>
          </p:nvPr>
        </p:nvSpPr>
        <p:spPr bwMode="white">
          <a:xfrm>
            <a:off x="533400" y="4492585"/>
            <a:ext cx="4876800" cy="900825"/>
          </a:xfrm>
          <a:effectLst/>
        </p:spPr>
        <p:txBody>
          <a:bodyPr anchor="t"/>
          <a:lstStyle>
            <a:lvl1pPr>
              <a:defRPr sz="2600" b="0">
                <a:solidFill>
                  <a:schemeClr val="bg1"/>
                </a:solidFill>
              </a:defRPr>
            </a:lvl1pPr>
          </a:lstStyle>
          <a:p>
            <a:r>
              <a:rPr lang="en-US"/>
              <a:t>Click to edit Master title style</a:t>
            </a:r>
            <a:endParaRPr lang="en-US" dirty="0"/>
          </a:p>
        </p:txBody>
      </p:sp>
      <p:sp>
        <p:nvSpPr>
          <p:cNvPr id="12" name="Text Placeholder 12"/>
          <p:cNvSpPr>
            <a:spLocks noGrp="1"/>
          </p:cNvSpPr>
          <p:nvPr>
            <p:ph type="body" sz="quarter" idx="10"/>
          </p:nvPr>
        </p:nvSpPr>
        <p:spPr bwMode="white">
          <a:xfrm>
            <a:off x="533400" y="5483091"/>
            <a:ext cx="4875508" cy="979702"/>
          </a:xfrm>
        </p:spPr>
        <p:txBody>
          <a:bodyPr/>
          <a:lstStyle>
            <a:lvl1pPr marL="0" indent="0">
              <a:buNone/>
              <a:defRPr sz="2000" i="0">
                <a:solidFill>
                  <a:schemeClr val="bg1"/>
                </a:solidFill>
              </a:defRPr>
            </a:lvl1pPr>
          </a:lstStyle>
          <a:p>
            <a:pPr lvl="0"/>
            <a:r>
              <a:rPr lang="en-US"/>
              <a:t>Edit Master text styles</a:t>
            </a:r>
          </a:p>
        </p:txBody>
      </p:sp>
      <p:cxnSp>
        <p:nvCxnSpPr>
          <p:cNvPr id="13" name="Straight Connector 12"/>
          <p:cNvCxnSpPr/>
          <p:nvPr userDrawn="1"/>
        </p:nvCxnSpPr>
        <p:spPr bwMode="auto">
          <a:xfrm>
            <a:off x="393192" y="4335024"/>
            <a:ext cx="5015716"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1170081518"/>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e Color Whe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kumimoji="0" lang="en-US" sz="2800" b="0" i="0" u="none" strike="noStrike" kern="0" cap="none" spc="0" normalizeH="0" baseline="0" noProof="0" smtClean="0">
                <a:ln>
                  <a:noFill/>
                </a:ln>
                <a:solidFill>
                  <a:srgbClr val="004B8D"/>
                </a:solidFill>
                <a:effectLst/>
                <a:uLnTx/>
                <a:uFillTx/>
              </a:defRPr>
            </a:lvl1pPr>
          </a:lstStyle>
          <a:p>
            <a:r>
              <a:rPr kumimoji="0" lang="en-US" sz="2800" b="0" i="0" u="none" strike="noStrike" kern="0" cap="none" spc="0" normalizeH="0" baseline="0" noProof="0" dirty="0">
                <a:ln>
                  <a:noFill/>
                </a:ln>
                <a:solidFill>
                  <a:srgbClr val="004B8D"/>
                </a:solidFill>
                <a:effectLst/>
                <a:uLnTx/>
                <a:uFillTx/>
                <a:latin typeface="+mn-lt"/>
                <a:ea typeface="+mj-ea"/>
                <a:cs typeface="+mj-cs"/>
              </a:rPr>
              <a:t>The Color Wheel</a:t>
            </a:r>
            <a:endParaRPr lang="en-US" dirty="0"/>
          </a:p>
        </p:txBody>
      </p:sp>
      <p:grpSp>
        <p:nvGrpSpPr>
          <p:cNvPr id="42" name="Group 41"/>
          <p:cNvGrpSpPr/>
          <p:nvPr userDrawn="1"/>
        </p:nvGrpSpPr>
        <p:grpSpPr>
          <a:xfrm>
            <a:off x="650240" y="1224315"/>
            <a:ext cx="7843520" cy="4877476"/>
            <a:chOff x="1595615" y="1224315"/>
            <a:chExt cx="5952770" cy="4877476"/>
          </a:xfrm>
        </p:grpSpPr>
        <p:grpSp>
          <p:nvGrpSpPr>
            <p:cNvPr id="43" name="Group 42"/>
            <p:cNvGrpSpPr/>
            <p:nvPr userDrawn="1"/>
          </p:nvGrpSpPr>
          <p:grpSpPr>
            <a:xfrm>
              <a:off x="5021136" y="1586309"/>
              <a:ext cx="1704886" cy="665306"/>
              <a:chOff x="5495453" y="1672306"/>
              <a:chExt cx="2290371" cy="416460"/>
            </a:xfrm>
          </p:grpSpPr>
          <p:cxnSp>
            <p:nvCxnSpPr>
              <p:cNvPr id="120" name="Straight Connector 119"/>
              <p:cNvCxnSpPr/>
              <p:nvPr/>
            </p:nvCxnSpPr>
            <p:spPr bwMode="auto">
              <a:xfrm flipV="1">
                <a:off x="5495453" y="1672306"/>
                <a:ext cx="416460" cy="416460"/>
              </a:xfrm>
              <a:prstGeom prst="line">
                <a:avLst/>
              </a:prstGeom>
              <a:solidFill>
                <a:schemeClr val="accent1"/>
              </a:solidFill>
              <a:ln w="9525" cap="flat" cmpd="sng" algn="ctr">
                <a:solidFill>
                  <a:srgbClr val="D31245"/>
                </a:solidFill>
                <a:prstDash val="solid"/>
                <a:round/>
                <a:headEnd type="none" w="med" len="med"/>
                <a:tailEnd type="none" w="med" len="med"/>
              </a:ln>
              <a:effectLst/>
            </p:spPr>
          </p:cxnSp>
          <p:cxnSp>
            <p:nvCxnSpPr>
              <p:cNvPr id="121" name="Straight Connector 120"/>
              <p:cNvCxnSpPr/>
              <p:nvPr/>
            </p:nvCxnSpPr>
            <p:spPr bwMode="auto">
              <a:xfrm>
                <a:off x="5911913" y="1672306"/>
                <a:ext cx="1873911" cy="0"/>
              </a:xfrm>
              <a:prstGeom prst="line">
                <a:avLst/>
              </a:prstGeom>
              <a:solidFill>
                <a:schemeClr val="accent1"/>
              </a:solidFill>
              <a:ln w="9525" cap="flat" cmpd="sng" algn="ctr">
                <a:solidFill>
                  <a:srgbClr val="D31245"/>
                </a:solidFill>
                <a:prstDash val="solid"/>
                <a:round/>
                <a:headEnd type="none" w="med" len="med"/>
                <a:tailEnd type="none" w="med" len="med"/>
              </a:ln>
              <a:effectLst/>
            </p:spPr>
          </p:cxnSp>
        </p:grpSp>
        <p:sp>
          <p:nvSpPr>
            <p:cNvPr id="44" name="Text Box 5"/>
            <p:cNvSpPr txBox="1">
              <a:spLocks noChangeArrowheads="1"/>
            </p:cNvSpPr>
            <p:nvPr userDrawn="1"/>
          </p:nvSpPr>
          <p:spPr bwMode="auto">
            <a:xfrm>
              <a:off x="5405711" y="1224315"/>
              <a:ext cx="1302834" cy="326243"/>
            </a:xfrm>
            <a:prstGeom prst="rect">
              <a:avLst/>
            </a:prstGeom>
            <a:noFill/>
            <a:ln w="9525">
              <a:noFill/>
              <a:miter lim="800000"/>
              <a:headEnd/>
              <a:tailEnd/>
            </a:ln>
          </p:spPr>
          <p:txBody>
            <a:bodyPr wrap="square" lIns="64008" tIns="32004" rIns="64008" bIns="32004">
              <a:spAutoFit/>
            </a:bodyPr>
            <a:lstStyle/>
            <a:p>
              <a:pPr fontAlgn="base">
                <a:spcBef>
                  <a:spcPct val="0"/>
                </a:spcBef>
                <a:spcAft>
                  <a:spcPct val="0"/>
                </a:spcAft>
              </a:pPr>
              <a:r>
                <a:rPr lang="en-US" sz="1700" b="1" dirty="0">
                  <a:solidFill>
                    <a:srgbClr val="D31245"/>
                  </a:solidFill>
                </a:rPr>
                <a:t>211/18/69</a:t>
              </a:r>
            </a:p>
          </p:txBody>
        </p:sp>
        <p:grpSp>
          <p:nvGrpSpPr>
            <p:cNvPr id="45" name="Group 44"/>
            <p:cNvGrpSpPr/>
            <p:nvPr userDrawn="1"/>
          </p:nvGrpSpPr>
          <p:grpSpPr>
            <a:xfrm>
              <a:off x="3158696" y="1884015"/>
              <a:ext cx="2916156" cy="3687330"/>
              <a:chOff x="2711787" y="2044846"/>
              <a:chExt cx="4070014" cy="3859742"/>
            </a:xfrm>
          </p:grpSpPr>
          <p:graphicFrame>
            <p:nvGraphicFramePr>
              <p:cNvPr id="118" name="Content Placeholder 4"/>
              <p:cNvGraphicFramePr>
                <a:graphicFrameLocks/>
              </p:cNvGraphicFramePr>
              <p:nvPr>
                <p:extLst>
                  <p:ext uri="{D42A27DB-BD31-4B8C-83A1-F6EECF244321}">
                    <p14:modId xmlns:p14="http://schemas.microsoft.com/office/powerpoint/2010/main" val="156432859"/>
                  </p:ext>
                </p:extLst>
              </p:nvPr>
            </p:nvGraphicFramePr>
            <p:xfrm>
              <a:off x="2711787" y="2044846"/>
              <a:ext cx="4070014" cy="3859742"/>
            </p:xfrm>
            <a:graphic>
              <a:graphicData uri="http://schemas.openxmlformats.org/drawingml/2006/chart">
                <c:chart xmlns:c="http://schemas.openxmlformats.org/drawingml/2006/chart" xmlns:r="http://schemas.openxmlformats.org/officeDocument/2006/relationships" r:id="rId2"/>
              </a:graphicData>
            </a:graphic>
          </p:graphicFrame>
          <p:sp>
            <p:nvSpPr>
              <p:cNvPr id="119" name="Arc 118"/>
              <p:cNvSpPr/>
              <p:nvPr/>
            </p:nvSpPr>
            <p:spPr bwMode="auto">
              <a:xfrm>
                <a:off x="3061921" y="2352913"/>
                <a:ext cx="3142377" cy="3247251"/>
              </a:xfrm>
              <a:prstGeom prst="arc">
                <a:avLst>
                  <a:gd name="adj1" fmla="val 21569528"/>
                  <a:gd name="adj2" fmla="val 19957748"/>
                </a:avLst>
              </a:prstGeom>
              <a:noFill/>
              <a:ln w="38100" cap="rnd" cmpd="sng" algn="ctr">
                <a:solidFill>
                  <a:schemeClr val="bg1"/>
                </a:solidFill>
                <a:prstDash val="sysDash"/>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700" b="1" dirty="0">
                  <a:solidFill>
                    <a:srgbClr val="004B8D"/>
                  </a:solidFill>
                  <a:latin typeface="Times" charset="0"/>
                </a:endParaRPr>
              </a:p>
            </p:txBody>
          </p:sp>
        </p:grpSp>
        <p:cxnSp>
          <p:nvCxnSpPr>
            <p:cNvPr id="46" name="Straight Connector 45"/>
            <p:cNvCxnSpPr/>
            <p:nvPr userDrawn="1"/>
          </p:nvCxnSpPr>
          <p:spPr bwMode="auto">
            <a:xfrm>
              <a:off x="5782797" y="3286218"/>
              <a:ext cx="1765588"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47" name="Text Box 5"/>
            <p:cNvSpPr txBox="1">
              <a:spLocks noChangeArrowheads="1"/>
            </p:cNvSpPr>
            <p:nvPr userDrawn="1"/>
          </p:nvSpPr>
          <p:spPr bwMode="auto">
            <a:xfrm>
              <a:off x="6040301" y="2923736"/>
              <a:ext cx="1302834" cy="326243"/>
            </a:xfrm>
            <a:prstGeom prst="rect">
              <a:avLst/>
            </a:prstGeom>
            <a:noFill/>
            <a:ln w="9525">
              <a:noFill/>
              <a:miter lim="800000"/>
              <a:headEnd/>
              <a:tailEnd/>
            </a:ln>
          </p:spPr>
          <p:txBody>
            <a:bodyPr wrap="square" lIns="64008" tIns="32004" rIns="64008" bIns="32004">
              <a:spAutoFit/>
            </a:bodyPr>
            <a:lstStyle/>
            <a:p>
              <a:pPr fontAlgn="base">
                <a:spcBef>
                  <a:spcPct val="0"/>
                </a:spcBef>
                <a:spcAft>
                  <a:spcPct val="0"/>
                </a:spcAft>
              </a:pPr>
              <a:r>
                <a:rPr lang="en-US" sz="1700" b="1" dirty="0">
                  <a:solidFill>
                    <a:srgbClr val="004B8D"/>
                  </a:solidFill>
                </a:rPr>
                <a:t>0/75/141</a:t>
              </a:r>
            </a:p>
          </p:txBody>
        </p:sp>
        <p:grpSp>
          <p:nvGrpSpPr>
            <p:cNvPr id="87" name="Group 86"/>
            <p:cNvGrpSpPr/>
            <p:nvPr userDrawn="1"/>
          </p:nvGrpSpPr>
          <p:grpSpPr>
            <a:xfrm flipH="1">
              <a:off x="2400122" y="1586310"/>
              <a:ext cx="1704886" cy="665306"/>
              <a:chOff x="5495453" y="1672306"/>
              <a:chExt cx="2290371" cy="416460"/>
            </a:xfrm>
          </p:grpSpPr>
          <p:cxnSp>
            <p:nvCxnSpPr>
              <p:cNvPr id="116" name="Straight Connector 115"/>
              <p:cNvCxnSpPr/>
              <p:nvPr/>
            </p:nvCxnSpPr>
            <p:spPr bwMode="auto">
              <a:xfrm flipV="1">
                <a:off x="5495453" y="1672306"/>
                <a:ext cx="416460" cy="416460"/>
              </a:xfrm>
              <a:prstGeom prst="line">
                <a:avLst/>
              </a:prstGeom>
              <a:solidFill>
                <a:schemeClr val="accent1"/>
              </a:solidFill>
              <a:ln w="9525" cap="flat" cmpd="sng" algn="ctr">
                <a:solidFill>
                  <a:schemeClr val="bg2"/>
                </a:solidFill>
                <a:prstDash val="solid"/>
                <a:round/>
                <a:headEnd type="none" w="med" len="med"/>
                <a:tailEnd type="none" w="med" len="med"/>
              </a:ln>
              <a:effectLst/>
            </p:spPr>
          </p:cxnSp>
          <p:cxnSp>
            <p:nvCxnSpPr>
              <p:cNvPr id="117" name="Straight Connector 116"/>
              <p:cNvCxnSpPr/>
              <p:nvPr/>
            </p:nvCxnSpPr>
            <p:spPr bwMode="auto">
              <a:xfrm>
                <a:off x="5911913" y="1672306"/>
                <a:ext cx="1873911" cy="0"/>
              </a:xfrm>
              <a:prstGeom prst="line">
                <a:avLst/>
              </a:prstGeom>
              <a:solidFill>
                <a:schemeClr val="accent1"/>
              </a:solidFill>
              <a:ln w="9525" cap="flat" cmpd="sng" algn="ctr">
                <a:solidFill>
                  <a:schemeClr val="bg2"/>
                </a:solidFill>
                <a:prstDash val="solid"/>
                <a:round/>
                <a:headEnd type="none" w="med" len="med"/>
                <a:tailEnd type="none" w="med" len="med"/>
              </a:ln>
              <a:effectLst/>
            </p:spPr>
          </p:cxnSp>
        </p:grpSp>
        <p:sp>
          <p:nvSpPr>
            <p:cNvPr id="88" name="Text Box 5"/>
            <p:cNvSpPr txBox="1">
              <a:spLocks noChangeArrowheads="1"/>
            </p:cNvSpPr>
            <p:nvPr userDrawn="1"/>
          </p:nvSpPr>
          <p:spPr bwMode="auto">
            <a:xfrm>
              <a:off x="2400124" y="1224315"/>
              <a:ext cx="1302834" cy="587853"/>
            </a:xfrm>
            <a:prstGeom prst="rect">
              <a:avLst/>
            </a:prstGeom>
            <a:noFill/>
            <a:ln w="9525">
              <a:noFill/>
              <a:miter lim="800000"/>
              <a:headEnd/>
              <a:tailEnd/>
            </a:ln>
          </p:spPr>
          <p:txBody>
            <a:bodyPr wrap="square" lIns="64008" tIns="32004" rIns="64008" bIns="32004">
              <a:spAutoFit/>
            </a:bodyPr>
            <a:lstStyle/>
            <a:p>
              <a:pPr algn="r" fontAlgn="base">
                <a:spcBef>
                  <a:spcPct val="0"/>
                </a:spcBef>
                <a:spcAft>
                  <a:spcPct val="0"/>
                </a:spcAft>
              </a:pPr>
              <a:r>
                <a:rPr lang="en-US" sz="1700" b="1" dirty="0">
                  <a:solidFill>
                    <a:srgbClr val="959797"/>
                  </a:solidFill>
                </a:rPr>
                <a:t>149/151/151</a:t>
              </a:r>
            </a:p>
          </p:txBody>
        </p:sp>
        <p:cxnSp>
          <p:nvCxnSpPr>
            <p:cNvPr id="89" name="Straight Connector 88"/>
            <p:cNvCxnSpPr/>
            <p:nvPr userDrawn="1"/>
          </p:nvCxnSpPr>
          <p:spPr bwMode="auto">
            <a:xfrm>
              <a:off x="1993230" y="2456358"/>
              <a:ext cx="1765588" cy="0"/>
            </a:xfrm>
            <a:prstGeom prst="line">
              <a:avLst/>
            </a:prstGeom>
            <a:solidFill>
              <a:schemeClr val="accent1"/>
            </a:solidFill>
            <a:ln w="9525" cap="flat" cmpd="sng" algn="ctr">
              <a:solidFill>
                <a:srgbClr val="00AA7E"/>
              </a:solidFill>
              <a:prstDash val="solid"/>
              <a:round/>
              <a:headEnd type="none" w="med" len="med"/>
              <a:tailEnd type="none" w="med" len="med"/>
            </a:ln>
            <a:effectLst/>
          </p:spPr>
        </p:cxnSp>
        <p:sp>
          <p:nvSpPr>
            <p:cNvPr id="90" name="Text Box 5"/>
            <p:cNvSpPr txBox="1">
              <a:spLocks noChangeArrowheads="1"/>
            </p:cNvSpPr>
            <p:nvPr userDrawn="1"/>
          </p:nvSpPr>
          <p:spPr bwMode="auto">
            <a:xfrm>
              <a:off x="1993231" y="2093875"/>
              <a:ext cx="1302834" cy="326243"/>
            </a:xfrm>
            <a:prstGeom prst="rect">
              <a:avLst/>
            </a:prstGeom>
            <a:noFill/>
            <a:ln w="9525">
              <a:noFill/>
              <a:miter lim="800000"/>
              <a:headEnd/>
              <a:tailEnd/>
            </a:ln>
          </p:spPr>
          <p:txBody>
            <a:bodyPr wrap="square" lIns="64008" tIns="32004" rIns="64008" bIns="32004">
              <a:spAutoFit/>
            </a:bodyPr>
            <a:lstStyle/>
            <a:p>
              <a:pPr algn="r" fontAlgn="base">
                <a:spcBef>
                  <a:spcPct val="0"/>
                </a:spcBef>
                <a:spcAft>
                  <a:spcPct val="0"/>
                </a:spcAft>
              </a:pPr>
              <a:r>
                <a:rPr lang="en-US" sz="1700" b="1" dirty="0">
                  <a:solidFill>
                    <a:srgbClr val="00B37E"/>
                  </a:solidFill>
                </a:rPr>
                <a:t>0/170/126</a:t>
              </a:r>
            </a:p>
          </p:txBody>
        </p:sp>
        <p:cxnSp>
          <p:nvCxnSpPr>
            <p:cNvPr id="91" name="Straight Connector 90"/>
            <p:cNvCxnSpPr/>
            <p:nvPr userDrawn="1"/>
          </p:nvCxnSpPr>
          <p:spPr bwMode="auto">
            <a:xfrm>
              <a:off x="1595615" y="3377168"/>
              <a:ext cx="1765588" cy="0"/>
            </a:xfrm>
            <a:prstGeom prst="line">
              <a:avLst/>
            </a:prstGeom>
            <a:solidFill>
              <a:schemeClr val="accent1"/>
            </a:solidFill>
            <a:ln w="9525" cap="flat" cmpd="sng" algn="ctr">
              <a:solidFill>
                <a:schemeClr val="accent3">
                  <a:lumMod val="40000"/>
                  <a:lumOff val="60000"/>
                </a:schemeClr>
              </a:solidFill>
              <a:prstDash val="solid"/>
              <a:round/>
              <a:headEnd type="none" w="med" len="med"/>
              <a:tailEnd type="none" w="med" len="med"/>
            </a:ln>
            <a:effectLst/>
          </p:spPr>
        </p:cxnSp>
        <p:sp>
          <p:nvSpPr>
            <p:cNvPr id="92" name="Text Box 5"/>
            <p:cNvSpPr txBox="1">
              <a:spLocks noChangeArrowheads="1"/>
            </p:cNvSpPr>
            <p:nvPr userDrawn="1"/>
          </p:nvSpPr>
          <p:spPr bwMode="auto">
            <a:xfrm>
              <a:off x="1595616" y="3014686"/>
              <a:ext cx="1472090" cy="326243"/>
            </a:xfrm>
            <a:prstGeom prst="rect">
              <a:avLst/>
            </a:prstGeom>
            <a:noFill/>
            <a:ln w="9525">
              <a:noFill/>
              <a:miter lim="800000"/>
              <a:headEnd/>
              <a:tailEnd/>
            </a:ln>
          </p:spPr>
          <p:txBody>
            <a:bodyPr wrap="square" lIns="64008" tIns="32004" rIns="64008" bIns="32004">
              <a:spAutoFit/>
            </a:bodyPr>
            <a:lstStyle/>
            <a:p>
              <a:pPr algn="r" fontAlgn="base">
                <a:spcBef>
                  <a:spcPct val="0"/>
                </a:spcBef>
                <a:spcAft>
                  <a:spcPct val="0"/>
                </a:spcAft>
              </a:pPr>
              <a:r>
                <a:rPr lang="en-US" sz="1700" b="1" dirty="0">
                  <a:solidFill>
                    <a:srgbClr val="87E5FF"/>
                  </a:solidFill>
                </a:rPr>
                <a:t>135/229/255</a:t>
              </a:r>
            </a:p>
          </p:txBody>
        </p:sp>
        <p:cxnSp>
          <p:nvCxnSpPr>
            <p:cNvPr id="93" name="Straight Connector 92"/>
            <p:cNvCxnSpPr/>
            <p:nvPr userDrawn="1"/>
          </p:nvCxnSpPr>
          <p:spPr bwMode="auto">
            <a:xfrm>
              <a:off x="1715682" y="4516732"/>
              <a:ext cx="1765588" cy="0"/>
            </a:xfrm>
            <a:prstGeom prst="line">
              <a:avLst/>
            </a:prstGeom>
            <a:solidFill>
              <a:schemeClr val="accent1"/>
            </a:solidFill>
            <a:ln w="9525" cap="flat" cmpd="sng" algn="ctr">
              <a:solidFill>
                <a:schemeClr val="accent6"/>
              </a:solidFill>
              <a:prstDash val="solid"/>
              <a:round/>
              <a:headEnd type="none" w="med" len="med"/>
              <a:tailEnd type="none" w="med" len="med"/>
            </a:ln>
            <a:effectLst/>
          </p:spPr>
        </p:cxnSp>
        <p:sp>
          <p:nvSpPr>
            <p:cNvPr id="94" name="Text Box 5"/>
            <p:cNvSpPr txBox="1">
              <a:spLocks noChangeArrowheads="1"/>
            </p:cNvSpPr>
            <p:nvPr userDrawn="1"/>
          </p:nvSpPr>
          <p:spPr bwMode="auto">
            <a:xfrm>
              <a:off x="1884939" y="4154249"/>
              <a:ext cx="1302834" cy="326243"/>
            </a:xfrm>
            <a:prstGeom prst="rect">
              <a:avLst/>
            </a:prstGeom>
            <a:noFill/>
            <a:ln w="9525">
              <a:noFill/>
              <a:miter lim="800000"/>
              <a:headEnd/>
              <a:tailEnd/>
            </a:ln>
          </p:spPr>
          <p:txBody>
            <a:bodyPr wrap="square" lIns="64008" tIns="32004" rIns="64008" bIns="32004">
              <a:spAutoFit/>
            </a:bodyPr>
            <a:lstStyle/>
            <a:p>
              <a:pPr algn="r" fontAlgn="base">
                <a:spcBef>
                  <a:spcPct val="0"/>
                </a:spcBef>
                <a:spcAft>
                  <a:spcPct val="0"/>
                </a:spcAft>
              </a:pPr>
              <a:r>
                <a:rPr lang="en-US" sz="1700" b="1" dirty="0">
                  <a:solidFill>
                    <a:srgbClr val="6E298D"/>
                  </a:solidFill>
                </a:rPr>
                <a:t>110/41/141</a:t>
              </a:r>
            </a:p>
          </p:txBody>
        </p:sp>
        <p:sp>
          <p:nvSpPr>
            <p:cNvPr id="95" name="Text Box 5"/>
            <p:cNvSpPr txBox="1">
              <a:spLocks noChangeArrowheads="1"/>
            </p:cNvSpPr>
            <p:nvPr userDrawn="1"/>
          </p:nvSpPr>
          <p:spPr bwMode="auto">
            <a:xfrm>
              <a:off x="1884938" y="5388339"/>
              <a:ext cx="1524629" cy="326243"/>
            </a:xfrm>
            <a:prstGeom prst="rect">
              <a:avLst/>
            </a:prstGeom>
            <a:noFill/>
            <a:ln w="9525">
              <a:noFill/>
              <a:miter lim="800000"/>
              <a:headEnd/>
              <a:tailEnd/>
            </a:ln>
          </p:spPr>
          <p:txBody>
            <a:bodyPr wrap="square" lIns="64008" tIns="32004" rIns="64008" bIns="32004">
              <a:spAutoFit/>
            </a:bodyPr>
            <a:lstStyle/>
            <a:p>
              <a:pPr algn="r" fontAlgn="base">
                <a:spcBef>
                  <a:spcPct val="0"/>
                </a:spcBef>
                <a:spcAft>
                  <a:spcPct val="0"/>
                </a:spcAft>
              </a:pPr>
              <a:r>
                <a:rPr lang="en-US" sz="1700" b="1" dirty="0">
                  <a:solidFill>
                    <a:srgbClr val="F79428"/>
                  </a:solidFill>
                </a:rPr>
                <a:t>247/148/40</a:t>
              </a:r>
            </a:p>
          </p:txBody>
        </p:sp>
        <p:grpSp>
          <p:nvGrpSpPr>
            <p:cNvPr id="96" name="Group 95"/>
            <p:cNvGrpSpPr/>
            <p:nvPr userDrawn="1"/>
          </p:nvGrpSpPr>
          <p:grpSpPr>
            <a:xfrm flipV="1">
              <a:off x="5388686" y="5050090"/>
              <a:ext cx="1704886" cy="614406"/>
              <a:chOff x="5495453" y="1672306"/>
              <a:chExt cx="2290371" cy="416460"/>
            </a:xfrm>
          </p:grpSpPr>
          <p:cxnSp>
            <p:nvCxnSpPr>
              <p:cNvPr id="114" name="Straight Connector 113"/>
              <p:cNvCxnSpPr/>
              <p:nvPr/>
            </p:nvCxnSpPr>
            <p:spPr bwMode="auto">
              <a:xfrm flipV="1">
                <a:off x="5495453" y="1672306"/>
                <a:ext cx="416460" cy="416460"/>
              </a:xfrm>
              <a:prstGeom prst="line">
                <a:avLst/>
              </a:prstGeom>
              <a:solidFill>
                <a:schemeClr val="accent1"/>
              </a:solidFill>
              <a:ln w="9525" cap="flat" cmpd="sng" algn="ctr">
                <a:solidFill>
                  <a:schemeClr val="accent3"/>
                </a:solidFill>
                <a:prstDash val="solid"/>
                <a:round/>
                <a:headEnd type="none" w="med" len="med"/>
                <a:tailEnd type="none" w="med" len="med"/>
              </a:ln>
              <a:effectLst/>
            </p:spPr>
          </p:cxnSp>
          <p:cxnSp>
            <p:nvCxnSpPr>
              <p:cNvPr id="115" name="Straight Connector 114"/>
              <p:cNvCxnSpPr/>
              <p:nvPr/>
            </p:nvCxnSpPr>
            <p:spPr bwMode="auto">
              <a:xfrm>
                <a:off x="5911913" y="1672306"/>
                <a:ext cx="1873911" cy="0"/>
              </a:xfrm>
              <a:prstGeom prst="line">
                <a:avLst/>
              </a:prstGeom>
              <a:solidFill>
                <a:schemeClr val="accent1"/>
              </a:solidFill>
              <a:ln w="9525" cap="flat" cmpd="sng" algn="ctr">
                <a:solidFill>
                  <a:schemeClr val="accent3"/>
                </a:solidFill>
                <a:prstDash val="solid"/>
                <a:round/>
                <a:headEnd type="none" w="med" len="med"/>
                <a:tailEnd type="none" w="med" len="med"/>
              </a:ln>
              <a:effectLst/>
            </p:spPr>
          </p:cxnSp>
        </p:grpSp>
        <p:sp>
          <p:nvSpPr>
            <p:cNvPr id="97" name="Text Box 5"/>
            <p:cNvSpPr txBox="1">
              <a:spLocks noChangeArrowheads="1"/>
            </p:cNvSpPr>
            <p:nvPr userDrawn="1"/>
          </p:nvSpPr>
          <p:spPr bwMode="auto">
            <a:xfrm>
              <a:off x="5763782" y="5310656"/>
              <a:ext cx="1302834" cy="326243"/>
            </a:xfrm>
            <a:prstGeom prst="rect">
              <a:avLst/>
            </a:prstGeom>
            <a:noFill/>
            <a:ln w="9525">
              <a:noFill/>
              <a:miter lim="800000"/>
              <a:headEnd/>
              <a:tailEnd/>
            </a:ln>
          </p:spPr>
          <p:txBody>
            <a:bodyPr wrap="square" lIns="64008" tIns="32004" rIns="64008" bIns="32004">
              <a:spAutoFit/>
            </a:bodyPr>
            <a:lstStyle/>
            <a:p>
              <a:pPr fontAlgn="base">
                <a:spcBef>
                  <a:spcPct val="0"/>
                </a:spcBef>
                <a:spcAft>
                  <a:spcPct val="0"/>
                </a:spcAft>
              </a:pPr>
              <a:r>
                <a:rPr lang="en-US" sz="1700" b="1" dirty="0">
                  <a:solidFill>
                    <a:srgbClr val="00A4D2"/>
                  </a:solidFill>
                </a:rPr>
                <a:t>0/164/210</a:t>
              </a:r>
            </a:p>
          </p:txBody>
        </p:sp>
        <p:cxnSp>
          <p:nvCxnSpPr>
            <p:cNvPr id="98" name="Straight Connector 97"/>
            <p:cNvCxnSpPr/>
            <p:nvPr userDrawn="1"/>
          </p:nvCxnSpPr>
          <p:spPr bwMode="auto">
            <a:xfrm>
              <a:off x="5697435" y="4507983"/>
              <a:ext cx="1765588"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99" name="Text Box 5"/>
            <p:cNvSpPr txBox="1">
              <a:spLocks noChangeArrowheads="1"/>
            </p:cNvSpPr>
            <p:nvPr userDrawn="1"/>
          </p:nvSpPr>
          <p:spPr bwMode="auto">
            <a:xfrm>
              <a:off x="5954938" y="4145501"/>
              <a:ext cx="1302834" cy="326243"/>
            </a:xfrm>
            <a:prstGeom prst="rect">
              <a:avLst/>
            </a:prstGeom>
            <a:noFill/>
            <a:ln w="9525">
              <a:noFill/>
              <a:miter lim="800000"/>
              <a:headEnd/>
              <a:tailEnd/>
            </a:ln>
          </p:spPr>
          <p:txBody>
            <a:bodyPr wrap="square" lIns="64008" tIns="32004" rIns="64008" bIns="32004">
              <a:spAutoFit/>
            </a:bodyPr>
            <a:lstStyle/>
            <a:p>
              <a:pPr fontAlgn="base">
                <a:spcBef>
                  <a:spcPct val="0"/>
                </a:spcBef>
                <a:spcAft>
                  <a:spcPct val="0"/>
                </a:spcAft>
              </a:pPr>
              <a:r>
                <a:rPr lang="en-US" sz="1700" b="1" dirty="0">
                  <a:solidFill>
                    <a:srgbClr val="62BB46"/>
                  </a:solidFill>
                </a:rPr>
                <a:t>98/187/70</a:t>
              </a:r>
            </a:p>
          </p:txBody>
        </p:sp>
        <p:sp>
          <p:nvSpPr>
            <p:cNvPr id="100" name="5-Point Star 99"/>
            <p:cNvSpPr/>
            <p:nvPr userDrawn="1"/>
          </p:nvSpPr>
          <p:spPr bwMode="white">
            <a:xfrm>
              <a:off x="5514227" y="3286218"/>
              <a:ext cx="293689" cy="391585"/>
            </a:xfrm>
            <a:prstGeom prst="star5">
              <a:avLst>
                <a:gd name="adj" fmla="val 26417"/>
                <a:gd name="hf" fmla="val 105146"/>
                <a:gd name="vf" fmla="val 110557"/>
              </a:avLst>
            </a:prstGeom>
            <a:solidFill>
              <a:schemeClr val="bg1"/>
            </a:solidFill>
            <a:ln w="38100">
              <a:solidFill>
                <a:schemeClr val="bg1"/>
              </a:solidFill>
              <a:round/>
              <a:headEnd/>
              <a:tailEnd/>
            </a:ln>
            <a:effectLst/>
          </p:spPr>
          <p:txBody>
            <a:bodyPr wrap="none" lIns="64008" tIns="32004" rIns="64008" bIns="32004" rtlCol="0" anchor="ctr"/>
            <a:lstStyle/>
            <a:p>
              <a:pPr algn="ctr" eaLnBrk="0" fontAlgn="base" hangingPunct="0">
                <a:spcBef>
                  <a:spcPct val="0"/>
                </a:spcBef>
                <a:spcAft>
                  <a:spcPct val="0"/>
                </a:spcAft>
              </a:pPr>
              <a:endParaRPr lang="en-US" sz="1000" b="1" dirty="0">
                <a:solidFill>
                  <a:srgbClr val="FFFFFF"/>
                </a:solidFill>
              </a:endParaRPr>
            </a:p>
          </p:txBody>
        </p:sp>
        <p:grpSp>
          <p:nvGrpSpPr>
            <p:cNvPr id="101" name="Group 100"/>
            <p:cNvGrpSpPr/>
            <p:nvPr userDrawn="1"/>
          </p:nvGrpSpPr>
          <p:grpSpPr>
            <a:xfrm flipH="1" flipV="1">
              <a:off x="2090303" y="5127773"/>
              <a:ext cx="1704886" cy="614406"/>
              <a:chOff x="5495453" y="1672306"/>
              <a:chExt cx="2290371" cy="416460"/>
            </a:xfrm>
          </p:grpSpPr>
          <p:cxnSp>
            <p:nvCxnSpPr>
              <p:cNvPr id="112" name="Straight Connector 111"/>
              <p:cNvCxnSpPr/>
              <p:nvPr/>
            </p:nvCxnSpPr>
            <p:spPr bwMode="auto">
              <a:xfrm flipV="1">
                <a:off x="5495453" y="1672306"/>
                <a:ext cx="416460" cy="416460"/>
              </a:xfrm>
              <a:prstGeom prst="line">
                <a:avLst/>
              </a:prstGeom>
              <a:solidFill>
                <a:schemeClr val="accent1"/>
              </a:solidFill>
              <a:ln w="9525" cap="flat" cmpd="sng" algn="ctr">
                <a:solidFill>
                  <a:schemeClr val="accent5"/>
                </a:solidFill>
                <a:prstDash val="solid"/>
                <a:round/>
                <a:headEnd type="none" w="med" len="med"/>
                <a:tailEnd type="none" w="med" len="med"/>
              </a:ln>
              <a:effectLst/>
            </p:spPr>
          </p:cxnSp>
          <p:cxnSp>
            <p:nvCxnSpPr>
              <p:cNvPr id="113" name="Straight Connector 112"/>
              <p:cNvCxnSpPr/>
              <p:nvPr/>
            </p:nvCxnSpPr>
            <p:spPr bwMode="auto">
              <a:xfrm>
                <a:off x="5911913" y="1672306"/>
                <a:ext cx="1873911" cy="0"/>
              </a:xfrm>
              <a:prstGeom prst="line">
                <a:avLst/>
              </a:prstGeom>
              <a:solidFill>
                <a:schemeClr val="accent1"/>
              </a:solidFill>
              <a:ln w="9525" cap="flat" cmpd="sng" algn="ctr">
                <a:solidFill>
                  <a:schemeClr val="accent5"/>
                </a:solidFill>
                <a:prstDash val="solid"/>
                <a:round/>
                <a:headEnd type="none" w="med" len="med"/>
                <a:tailEnd type="none" w="med" len="med"/>
              </a:ln>
              <a:effectLst/>
            </p:spPr>
          </p:cxnSp>
        </p:grpSp>
        <p:sp>
          <p:nvSpPr>
            <p:cNvPr id="102" name="TextBox 101"/>
            <p:cNvSpPr txBox="1"/>
            <p:nvPr userDrawn="1"/>
          </p:nvSpPr>
          <p:spPr>
            <a:xfrm>
              <a:off x="4310480" y="3376235"/>
              <a:ext cx="1120621" cy="680186"/>
            </a:xfrm>
            <a:prstGeom prst="rect">
              <a:avLst/>
            </a:prstGeom>
            <a:noFill/>
          </p:spPr>
          <p:txBody>
            <a:bodyPr wrap="square" lIns="64008" tIns="32004" rIns="64008" bIns="32004" rtlCol="0">
              <a:spAutoFit/>
            </a:bodyPr>
            <a:lstStyle/>
            <a:p>
              <a:pPr algn="r" fontAlgn="base">
                <a:spcBef>
                  <a:spcPct val="0"/>
                </a:spcBef>
                <a:spcAft>
                  <a:spcPct val="0"/>
                </a:spcAft>
              </a:pPr>
              <a:r>
                <a:rPr lang="en-US" b="1" dirty="0">
                  <a:solidFill>
                    <a:srgbClr val="004B8D"/>
                  </a:solidFill>
                </a:rPr>
                <a:t>Start Here</a:t>
              </a:r>
            </a:p>
          </p:txBody>
        </p:sp>
        <p:grpSp>
          <p:nvGrpSpPr>
            <p:cNvPr id="103" name="Group 102"/>
            <p:cNvGrpSpPr/>
            <p:nvPr userDrawn="1"/>
          </p:nvGrpSpPr>
          <p:grpSpPr>
            <a:xfrm flipH="1" flipV="1">
              <a:off x="3361203" y="5112777"/>
              <a:ext cx="1484951" cy="970943"/>
              <a:chOff x="5495453" y="1672306"/>
              <a:chExt cx="3189700" cy="416460"/>
            </a:xfrm>
          </p:grpSpPr>
          <p:cxnSp>
            <p:nvCxnSpPr>
              <p:cNvPr id="110" name="Straight Connector 109"/>
              <p:cNvCxnSpPr/>
              <p:nvPr/>
            </p:nvCxnSpPr>
            <p:spPr bwMode="auto">
              <a:xfrm flipV="1">
                <a:off x="5495453" y="1672306"/>
                <a:ext cx="416460" cy="416460"/>
              </a:xfrm>
              <a:prstGeom prst="line">
                <a:avLst/>
              </a:prstGeom>
              <a:solidFill>
                <a:schemeClr val="accent1"/>
              </a:solidFill>
              <a:ln w="9525" cap="flat" cmpd="sng" algn="ctr">
                <a:solidFill>
                  <a:schemeClr val="accent4"/>
                </a:solidFill>
                <a:prstDash val="solid"/>
                <a:round/>
                <a:headEnd type="none" w="med" len="med"/>
                <a:tailEnd type="none" w="med" len="med"/>
              </a:ln>
              <a:effectLst/>
            </p:spPr>
          </p:cxnSp>
          <p:cxnSp>
            <p:nvCxnSpPr>
              <p:cNvPr id="111" name="Straight Connector 110"/>
              <p:cNvCxnSpPr/>
              <p:nvPr/>
            </p:nvCxnSpPr>
            <p:spPr bwMode="auto">
              <a:xfrm flipV="1">
                <a:off x="5911911" y="1672306"/>
                <a:ext cx="2773242" cy="0"/>
              </a:xfrm>
              <a:prstGeom prst="line">
                <a:avLst/>
              </a:prstGeom>
              <a:solidFill>
                <a:schemeClr val="accent1"/>
              </a:solidFill>
              <a:ln w="9525" cap="flat" cmpd="sng" algn="ctr">
                <a:solidFill>
                  <a:schemeClr val="accent4"/>
                </a:solidFill>
                <a:prstDash val="solid"/>
                <a:round/>
                <a:headEnd type="none" w="med" len="med"/>
                <a:tailEnd type="none" w="med" len="med"/>
              </a:ln>
              <a:effectLst/>
            </p:spPr>
          </p:cxnSp>
        </p:grpSp>
        <p:sp>
          <p:nvSpPr>
            <p:cNvPr id="104" name="Text Box 5"/>
            <p:cNvSpPr txBox="1">
              <a:spLocks noChangeArrowheads="1"/>
            </p:cNvSpPr>
            <p:nvPr userDrawn="1"/>
          </p:nvSpPr>
          <p:spPr bwMode="auto">
            <a:xfrm>
              <a:off x="3391841" y="5677216"/>
              <a:ext cx="1302834" cy="326243"/>
            </a:xfrm>
            <a:prstGeom prst="rect">
              <a:avLst/>
            </a:prstGeom>
            <a:noFill/>
            <a:ln w="9525">
              <a:noFill/>
              <a:miter lim="800000"/>
              <a:headEnd/>
              <a:tailEnd/>
            </a:ln>
          </p:spPr>
          <p:txBody>
            <a:bodyPr wrap="square" lIns="64008" tIns="32004" rIns="64008" bIns="32004">
              <a:spAutoFit/>
            </a:bodyPr>
            <a:lstStyle/>
            <a:p>
              <a:pPr algn="r" fontAlgn="base">
                <a:spcBef>
                  <a:spcPct val="0"/>
                </a:spcBef>
                <a:spcAft>
                  <a:spcPct val="0"/>
                </a:spcAft>
              </a:pPr>
              <a:r>
                <a:rPr lang="en-US" sz="1700" b="1" dirty="0">
                  <a:solidFill>
                    <a:srgbClr val="FFCF22"/>
                  </a:solidFill>
                </a:rPr>
                <a:t>255/207/34</a:t>
              </a:r>
            </a:p>
          </p:txBody>
        </p:sp>
        <p:sp>
          <p:nvSpPr>
            <p:cNvPr id="105" name="Text Box 84"/>
            <p:cNvSpPr txBox="1">
              <a:spLocks noChangeArrowheads="1"/>
            </p:cNvSpPr>
            <p:nvPr userDrawn="1"/>
          </p:nvSpPr>
          <p:spPr bwMode="auto">
            <a:xfrm>
              <a:off x="6009691" y="3299444"/>
              <a:ext cx="1538694" cy="420115"/>
            </a:xfrm>
            <a:prstGeom prst="rect">
              <a:avLst/>
            </a:prstGeom>
            <a:noFill/>
            <a:ln w="9525">
              <a:noFill/>
              <a:miter lim="800000"/>
              <a:headEnd/>
              <a:tailEnd/>
            </a:ln>
          </p:spPr>
          <p:txBody>
            <a:bodyPr wrap="square" lIns="64008" tIns="32004" rIns="64008" bIns="32004">
              <a:spAutoFit/>
            </a:bodyPr>
            <a:lstStyle/>
            <a:p>
              <a:pPr eaLnBrk="0" hangingPunct="0">
                <a:lnSpc>
                  <a:spcPct val="105000"/>
                </a:lnSpc>
              </a:pPr>
              <a:r>
                <a:rPr lang="en-US" sz="1100" dirty="0">
                  <a:solidFill>
                    <a:schemeClr val="tx2"/>
                  </a:solidFill>
                </a:rPr>
                <a:t>External Tombstone Background Color</a:t>
              </a:r>
            </a:p>
          </p:txBody>
        </p:sp>
        <p:sp>
          <p:nvSpPr>
            <p:cNvPr id="106" name="Text Box 84"/>
            <p:cNvSpPr txBox="1">
              <a:spLocks noChangeArrowheads="1"/>
            </p:cNvSpPr>
            <p:nvPr userDrawn="1"/>
          </p:nvSpPr>
          <p:spPr bwMode="auto">
            <a:xfrm>
              <a:off x="5828823" y="5681676"/>
              <a:ext cx="1447941" cy="420115"/>
            </a:xfrm>
            <a:prstGeom prst="rect">
              <a:avLst/>
            </a:prstGeom>
            <a:noFill/>
            <a:ln w="9525">
              <a:noFill/>
              <a:miter lim="800000"/>
              <a:headEnd/>
              <a:tailEnd/>
            </a:ln>
          </p:spPr>
          <p:txBody>
            <a:bodyPr wrap="square" lIns="64008" tIns="32004" rIns="64008" bIns="32004">
              <a:spAutoFit/>
            </a:bodyPr>
            <a:lstStyle/>
            <a:p>
              <a:pPr eaLnBrk="0" hangingPunct="0">
                <a:lnSpc>
                  <a:spcPct val="105000"/>
                </a:lnSpc>
              </a:pPr>
              <a:r>
                <a:rPr lang="en-US" sz="1100" dirty="0">
                  <a:solidFill>
                    <a:schemeClr val="accent3"/>
                  </a:solidFill>
                </a:rPr>
                <a:t>Tombstone </a:t>
              </a:r>
              <a:br>
                <a:rPr lang="en-US" sz="1100" dirty="0">
                  <a:solidFill>
                    <a:schemeClr val="accent3"/>
                  </a:solidFill>
                </a:rPr>
              </a:br>
              <a:r>
                <a:rPr lang="en-US" sz="1100" dirty="0">
                  <a:solidFill>
                    <a:schemeClr val="accent3"/>
                  </a:solidFill>
                </a:rPr>
                <a:t>Line Color</a:t>
              </a:r>
            </a:p>
          </p:txBody>
        </p:sp>
        <p:cxnSp>
          <p:nvCxnSpPr>
            <p:cNvPr id="107" name="Straight Connector 106"/>
            <p:cNvCxnSpPr/>
            <p:nvPr userDrawn="1"/>
          </p:nvCxnSpPr>
          <p:spPr bwMode="auto">
            <a:xfrm>
              <a:off x="5445919" y="2528581"/>
              <a:ext cx="1765588" cy="0"/>
            </a:xfrm>
            <a:prstGeom prst="line">
              <a:avLst/>
            </a:prstGeom>
            <a:solidFill>
              <a:schemeClr val="accent1"/>
            </a:solidFill>
            <a:ln w="9525" cap="flat" cmpd="sng" algn="ctr">
              <a:solidFill>
                <a:schemeClr val="accent5">
                  <a:lumMod val="50000"/>
                </a:schemeClr>
              </a:solidFill>
              <a:prstDash val="solid"/>
              <a:round/>
              <a:headEnd type="none" w="med" len="med"/>
              <a:tailEnd type="none" w="med" len="med"/>
            </a:ln>
            <a:effectLst/>
          </p:spPr>
        </p:cxnSp>
        <p:sp>
          <p:nvSpPr>
            <p:cNvPr id="108" name="Text Box 5"/>
            <p:cNvSpPr txBox="1">
              <a:spLocks noChangeArrowheads="1"/>
            </p:cNvSpPr>
            <p:nvPr userDrawn="1"/>
          </p:nvSpPr>
          <p:spPr bwMode="auto">
            <a:xfrm>
              <a:off x="6015434" y="2166099"/>
              <a:ext cx="1302834" cy="326243"/>
            </a:xfrm>
            <a:prstGeom prst="rect">
              <a:avLst/>
            </a:prstGeom>
            <a:noFill/>
            <a:ln w="9525">
              <a:noFill/>
              <a:miter lim="800000"/>
              <a:headEnd/>
              <a:tailEnd/>
            </a:ln>
          </p:spPr>
          <p:txBody>
            <a:bodyPr wrap="square" lIns="64008" tIns="32004" rIns="64008" bIns="32004">
              <a:spAutoFit/>
            </a:bodyPr>
            <a:lstStyle/>
            <a:p>
              <a:pPr fontAlgn="base">
                <a:spcBef>
                  <a:spcPct val="0"/>
                </a:spcBef>
                <a:spcAft>
                  <a:spcPct val="0"/>
                </a:spcAft>
              </a:pPr>
              <a:r>
                <a:rPr lang="en-US" sz="1700" b="1" dirty="0">
                  <a:solidFill>
                    <a:srgbClr val="F79428">
                      <a:lumMod val="50000"/>
                    </a:srgbClr>
                  </a:solidFill>
                </a:rPr>
                <a:t>138/75/5</a:t>
              </a:r>
            </a:p>
          </p:txBody>
        </p:sp>
        <p:sp>
          <p:nvSpPr>
            <p:cNvPr id="109" name="Text Box 84"/>
            <p:cNvSpPr txBox="1">
              <a:spLocks noChangeArrowheads="1"/>
            </p:cNvSpPr>
            <p:nvPr userDrawn="1"/>
          </p:nvSpPr>
          <p:spPr bwMode="auto">
            <a:xfrm>
              <a:off x="5372756" y="1602822"/>
              <a:ext cx="1233599" cy="597856"/>
            </a:xfrm>
            <a:prstGeom prst="rect">
              <a:avLst/>
            </a:prstGeom>
            <a:noFill/>
            <a:ln w="9525">
              <a:noFill/>
              <a:miter lim="800000"/>
              <a:headEnd/>
              <a:tailEnd/>
            </a:ln>
          </p:spPr>
          <p:txBody>
            <a:bodyPr wrap="square" lIns="64008" tIns="32004" rIns="64008" bIns="32004">
              <a:spAutoFit/>
            </a:bodyPr>
            <a:lstStyle/>
            <a:p>
              <a:pPr eaLnBrk="0" hangingPunct="0">
                <a:lnSpc>
                  <a:spcPct val="105000"/>
                </a:lnSpc>
              </a:pPr>
              <a:r>
                <a:rPr lang="en-US" sz="1100" dirty="0">
                  <a:solidFill>
                    <a:srgbClr val="D31245"/>
                  </a:solidFill>
                </a:rPr>
                <a:t>Negative numbers </a:t>
              </a:r>
              <a:br>
                <a:rPr lang="en-US" sz="1100" dirty="0">
                  <a:solidFill>
                    <a:srgbClr val="D31245"/>
                  </a:solidFill>
                </a:rPr>
              </a:br>
              <a:r>
                <a:rPr lang="en-US" sz="1100" dirty="0">
                  <a:solidFill>
                    <a:srgbClr val="D31245"/>
                  </a:solidFill>
                </a:rPr>
                <a:t>or text </a:t>
              </a:r>
            </a:p>
          </p:txBody>
        </p:sp>
      </p:grpSp>
    </p:spTree>
    <p:extLst>
      <p:ext uri="{BB962C8B-B14F-4D97-AF65-F5344CB8AC3E}">
        <p14:creationId xmlns:p14="http://schemas.microsoft.com/office/powerpoint/2010/main" val="369191526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ST LAYOUT OF TEMPLA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Rectangle 4"/>
          <p:cNvSpPr/>
          <p:nvPr userDrawn="1"/>
        </p:nvSpPr>
        <p:spPr>
          <a:xfrm>
            <a:off x="914400" y="1257776"/>
            <a:ext cx="7315200" cy="3785652"/>
          </a:xfrm>
          <a:prstGeom prst="rect">
            <a:avLst/>
          </a:prstGeom>
        </p:spPr>
        <p:txBody>
          <a:bodyPr wrap="square">
            <a:spAutoFit/>
          </a:bodyPr>
          <a:lstStyle/>
          <a:p>
            <a:pPr lvl="0" algn="ctr"/>
            <a:r>
              <a:rPr lang="en-US" sz="4800" dirty="0">
                <a:solidFill>
                  <a:srgbClr val="D31245"/>
                </a:solidFill>
              </a:rPr>
              <a:t>Last Slide of Template</a:t>
            </a:r>
            <a:br>
              <a:rPr lang="en-US" sz="4800" dirty="0">
                <a:solidFill>
                  <a:srgbClr val="D31245"/>
                </a:solidFill>
              </a:rPr>
            </a:br>
            <a:br>
              <a:rPr lang="en-US" sz="4800" dirty="0">
                <a:solidFill>
                  <a:srgbClr val="D31245"/>
                </a:solidFill>
              </a:rPr>
            </a:br>
            <a:r>
              <a:rPr lang="en-US" sz="4800" dirty="0">
                <a:solidFill>
                  <a:srgbClr val="D31245"/>
                </a:solidFill>
              </a:rPr>
              <a:t>Any slide layouts after this are</a:t>
            </a:r>
            <a:r>
              <a:rPr lang="en-US" sz="4800" baseline="0" dirty="0">
                <a:solidFill>
                  <a:srgbClr val="D31245"/>
                </a:solidFill>
              </a:rPr>
              <a:t> </a:t>
            </a:r>
            <a:r>
              <a:rPr lang="en-US" sz="4800" dirty="0">
                <a:solidFill>
                  <a:srgbClr val="D31245"/>
                </a:solidFill>
              </a:rPr>
              <a:t>from other templates and should not be used.</a:t>
            </a:r>
          </a:p>
        </p:txBody>
      </p:sp>
    </p:spTree>
    <p:extLst>
      <p:ext uri="{BB962C8B-B14F-4D97-AF65-F5344CB8AC3E}">
        <p14:creationId xmlns:p14="http://schemas.microsoft.com/office/powerpoint/2010/main" val="395851841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1463" y="1206500"/>
            <a:ext cx="4149725" cy="30384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3588" y="1206500"/>
            <a:ext cx="4151312" cy="30384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80AC7CD-6814-4494-AE3F-D2EC6EDF6EDC}" type="slidenum">
              <a:rPr lang="en-US"/>
              <a:pPr/>
              <a:t>‹#›</a:t>
            </a:fld>
            <a:endParaRPr lang="en-US" dirty="0"/>
          </a:p>
        </p:txBody>
      </p:sp>
    </p:spTree>
    <p:extLst>
      <p:ext uri="{BB962C8B-B14F-4D97-AF65-F5344CB8AC3E}">
        <p14:creationId xmlns:p14="http://schemas.microsoft.com/office/powerpoint/2010/main" val="1510352334"/>
      </p:ext>
    </p:extLst>
  </p:cSld>
  <p:clrMapOvr>
    <a:masterClrMapping/>
  </p:clrMapOvr>
  <p:transition>
    <p:split orient="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BC13D0B-FA10-4D44-953B-404774509438}" type="slidenum">
              <a:rPr lang="en-US"/>
              <a:pPr/>
              <a:t>‹#›</a:t>
            </a:fld>
            <a:endParaRPr lang="en-US" dirty="0"/>
          </a:p>
        </p:txBody>
      </p:sp>
    </p:spTree>
    <p:extLst>
      <p:ext uri="{BB962C8B-B14F-4D97-AF65-F5344CB8AC3E}">
        <p14:creationId xmlns:p14="http://schemas.microsoft.com/office/powerpoint/2010/main" val="2633491049"/>
      </p:ext>
    </p:extLst>
  </p:cSld>
  <p:clrMapOvr>
    <a:masterClrMapping/>
  </p:clrMapOvr>
  <p:transition>
    <p:split orient="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173038"/>
            <a:ext cx="7594600" cy="723900"/>
          </a:xfrm>
        </p:spPr>
        <p:txBody>
          <a:bodyPr/>
          <a:lstStyle/>
          <a:p>
            <a:r>
              <a:rPr lang="en-US"/>
              <a:t>Click to edit Master title style</a:t>
            </a:r>
          </a:p>
        </p:txBody>
      </p:sp>
      <p:sp>
        <p:nvSpPr>
          <p:cNvPr id="3" name="Content Placeholder 2"/>
          <p:cNvSpPr>
            <a:spLocks noGrp="1"/>
          </p:cNvSpPr>
          <p:nvPr>
            <p:ph sz="half" idx="1"/>
          </p:nvPr>
        </p:nvSpPr>
        <p:spPr>
          <a:xfrm>
            <a:off x="271463" y="1206500"/>
            <a:ext cx="4149725" cy="3038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3588" y="1206500"/>
            <a:ext cx="4151312" cy="1443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3588" y="2801938"/>
            <a:ext cx="4151312" cy="1443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2795588" y="6045200"/>
            <a:ext cx="1158875" cy="457200"/>
          </a:xfrm>
        </p:spPr>
        <p:txBody>
          <a:bodyPr/>
          <a:lstStyle>
            <a:lvl1pPr>
              <a:defRPr/>
            </a:lvl1pPr>
          </a:lstStyle>
          <a:p>
            <a:fld id="{206D3E50-A655-42A7-96AF-B2DE2F82675F}" type="slidenum">
              <a:rPr lang="en-US"/>
              <a:pPr/>
              <a:t>‹#›</a:t>
            </a:fld>
            <a:endParaRPr lang="en-US" dirty="0"/>
          </a:p>
        </p:txBody>
      </p:sp>
    </p:spTree>
    <p:extLst>
      <p:ext uri="{BB962C8B-B14F-4D97-AF65-F5344CB8AC3E}">
        <p14:creationId xmlns:p14="http://schemas.microsoft.com/office/powerpoint/2010/main" val="1919164462"/>
      </p:ext>
    </p:extLst>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3 Line Ex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grpSp>
        <p:nvGrpSpPr>
          <p:cNvPr id="18" name="Group 17"/>
          <p:cNvGrpSpPr/>
          <p:nvPr userDrawn="1"/>
        </p:nvGrpSpPr>
        <p:grpSpPr>
          <a:xfrm>
            <a:off x="0" y="5638800"/>
            <a:ext cx="9144000" cy="1219201"/>
            <a:chOff x="0" y="5686691"/>
            <a:chExt cx="8306602" cy="825501"/>
          </a:xfrm>
        </p:grpSpPr>
        <p:sp>
          <p:nvSpPr>
            <p:cNvPr id="19" name="Rectangle 18"/>
            <p:cNvSpPr/>
            <p:nvPr/>
          </p:nvSpPr>
          <p:spPr bwMode="auto">
            <a:xfrm>
              <a:off x="0" y="5686692"/>
              <a:ext cx="8306602" cy="82550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20" name="Straight Connector 19"/>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7" name="Content Placeholder 6"/>
          <p:cNvSpPr>
            <a:spLocks noGrp="1"/>
          </p:cNvSpPr>
          <p:nvPr>
            <p:ph sz="quarter" idx="16" hasCustomPrompt="1"/>
          </p:nvPr>
        </p:nvSpPr>
        <p:spPr>
          <a:xfrm>
            <a:off x="409575" y="1339850"/>
            <a:ext cx="8353425" cy="4146550"/>
          </a:xfrm>
        </p:spPr>
        <p:txBody>
          <a:bodyPr/>
          <a:lstStyle/>
          <a:p>
            <a:pPr lvl="0"/>
            <a:r>
              <a:rPr lang="en-US" dirty="0"/>
              <a:t>The blue tombstone layout options should be used for all external, customer-facing presentations and can be used for internal presentations other than for planning conferences where yellow is the preferred option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p:cNvSpPr>
            <a:spLocks noGrp="1"/>
          </p:cNvSpPr>
          <p:nvPr>
            <p:ph type="body" sz="quarter" idx="18"/>
          </p:nvPr>
        </p:nvSpPr>
        <p:spPr>
          <a:xfrm>
            <a:off x="112713" y="5741826"/>
            <a:ext cx="8934450" cy="871700"/>
          </a:xfrm>
        </p:spPr>
        <p:txBody>
          <a:bodyPr tIns="0"/>
          <a:lstStyle>
            <a:lvl1pPr marL="0" indent="0" algn="ctr">
              <a:spcBef>
                <a:spcPts val="0"/>
              </a:spcBef>
              <a:spcAft>
                <a:spcPts val="0"/>
              </a:spcAft>
              <a:buNone/>
              <a:defRPr b="1">
                <a:solidFill>
                  <a:schemeClr val="bg1"/>
                </a:solidFill>
              </a:defRPr>
            </a:lvl1pPr>
          </a:lstStyle>
          <a:p>
            <a:pPr lvl="0"/>
            <a:r>
              <a:rPr lang="en-US"/>
              <a:t>Edit Master text styles</a:t>
            </a:r>
          </a:p>
        </p:txBody>
      </p:sp>
      <p:sp>
        <p:nvSpPr>
          <p:cNvPr id="11"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chemeClr val="bg1"/>
                </a:solidFill>
              </a:rPr>
              <a:t>Emerson Confidential</a:t>
            </a:r>
          </a:p>
        </p:txBody>
      </p:sp>
      <p:sp>
        <p:nvSpPr>
          <p:cNvPr id="14"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31304711"/>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71475" y="173038"/>
            <a:ext cx="7594600" cy="723900"/>
          </a:xfrm>
        </p:spPr>
        <p:txBody>
          <a:bodyPr/>
          <a:lstStyle/>
          <a:p>
            <a:r>
              <a:rPr lang="en-US"/>
              <a:t>Click to edit Master title style</a:t>
            </a:r>
          </a:p>
        </p:txBody>
      </p:sp>
      <p:sp>
        <p:nvSpPr>
          <p:cNvPr id="3" name="Content Placeholder 2"/>
          <p:cNvSpPr>
            <a:spLocks noGrp="1"/>
          </p:cNvSpPr>
          <p:nvPr>
            <p:ph sz="half" idx="1"/>
          </p:nvPr>
        </p:nvSpPr>
        <p:spPr>
          <a:xfrm>
            <a:off x="271463" y="1206500"/>
            <a:ext cx="4149725" cy="3038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3588" y="1206500"/>
            <a:ext cx="4151312" cy="3038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2795588" y="6045200"/>
            <a:ext cx="1158875" cy="457200"/>
          </a:xfrm>
          <a:prstGeom prst="rect">
            <a:avLst/>
          </a:prstGeom>
        </p:spPr>
        <p:txBody>
          <a:bodyPr/>
          <a:lstStyle>
            <a:lvl1pPr>
              <a:defRPr/>
            </a:lvl1pPr>
          </a:lstStyle>
          <a:p>
            <a:fld id="{827D42A3-1716-47D7-B178-629FFA282F18}" type="slidenum">
              <a:rPr lang="en-US"/>
              <a:pPr/>
              <a:t>‹#›</a:t>
            </a:fld>
            <a:endParaRPr lang="en-US" dirty="0"/>
          </a:p>
        </p:txBody>
      </p:sp>
      <p:sp>
        <p:nvSpPr>
          <p:cNvPr id="6" name="Date Placeholder 5"/>
          <p:cNvSpPr>
            <a:spLocks noGrp="1"/>
          </p:cNvSpPr>
          <p:nvPr>
            <p:ph type="dt" sz="half" idx="11"/>
          </p:nvPr>
        </p:nvSpPr>
        <p:spPr>
          <a:xfrm>
            <a:off x="3133725" y="6400800"/>
            <a:ext cx="2540000" cy="457200"/>
          </a:xfrm>
          <a:prstGeom prst="rect">
            <a:avLst/>
          </a:prstGeom>
        </p:spPr>
        <p:txBody>
          <a:bodyPr/>
          <a:lstStyle>
            <a:lvl1pPr>
              <a:defRPr/>
            </a:lvl1pPr>
          </a:lstStyle>
          <a:p>
            <a:r>
              <a:rPr lang="en-US" dirty="0"/>
              <a:t>Australia Sales Training - January 2009</a:t>
            </a:r>
          </a:p>
          <a:p>
            <a:endParaRPr lang="en-US" dirty="0"/>
          </a:p>
        </p:txBody>
      </p:sp>
    </p:spTree>
    <p:extLst>
      <p:ext uri="{BB962C8B-B14F-4D97-AF65-F5344CB8AC3E}">
        <p14:creationId xmlns:p14="http://schemas.microsoft.com/office/powerpoint/2010/main" val="1180716442"/>
      </p:ext>
    </p:extLst>
  </p:cSld>
  <p:clrMapOvr>
    <a:masterClrMapping/>
  </p:clrMapOvr>
  <p:transition>
    <p:split orient="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3700" y="406400"/>
            <a:ext cx="7594600" cy="723900"/>
          </a:xfrm>
        </p:spPr>
        <p:txBody>
          <a:bodyPr/>
          <a:lstStyle/>
          <a:p>
            <a:r>
              <a:rPr lang="en-US"/>
              <a:t>Click to edit Master title style</a:t>
            </a:r>
          </a:p>
        </p:txBody>
      </p:sp>
      <p:sp>
        <p:nvSpPr>
          <p:cNvPr id="3" name="Text Placeholder 2"/>
          <p:cNvSpPr>
            <a:spLocks noGrp="1"/>
          </p:cNvSpPr>
          <p:nvPr>
            <p:ph type="body" sz="half" idx="1"/>
          </p:nvPr>
        </p:nvSpPr>
        <p:spPr>
          <a:xfrm>
            <a:off x="271463" y="1206500"/>
            <a:ext cx="4149725" cy="3038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573588" y="1206500"/>
            <a:ext cx="4151312" cy="3038475"/>
          </a:xfrm>
        </p:spPr>
        <p:txBody>
          <a:bodyPr/>
          <a:lstStyle/>
          <a:p>
            <a:endParaRPr lang="en-US" dirty="0"/>
          </a:p>
        </p:txBody>
      </p:sp>
      <p:sp>
        <p:nvSpPr>
          <p:cNvPr id="5" name="Slide Number Placeholder 4"/>
          <p:cNvSpPr>
            <a:spLocks noGrp="1"/>
          </p:cNvSpPr>
          <p:nvPr>
            <p:ph type="sldNum" sz="quarter" idx="10"/>
          </p:nvPr>
        </p:nvSpPr>
        <p:spPr>
          <a:xfrm>
            <a:off x="2795588" y="6045200"/>
            <a:ext cx="1158875" cy="457200"/>
          </a:xfrm>
        </p:spPr>
        <p:txBody>
          <a:bodyPr/>
          <a:lstStyle>
            <a:lvl1pPr>
              <a:defRPr/>
            </a:lvl1pPr>
          </a:lstStyle>
          <a:p>
            <a:fld id="{7EFE70B7-0C79-45CD-9F5A-D34423CE3432}" type="slidenum">
              <a:rPr lang="en-US"/>
              <a:pPr/>
              <a:t>‹#›</a:t>
            </a:fld>
            <a:endParaRPr lang="en-US" dirty="0"/>
          </a:p>
        </p:txBody>
      </p:sp>
    </p:spTree>
    <p:extLst>
      <p:ext uri="{BB962C8B-B14F-4D97-AF65-F5344CB8AC3E}">
        <p14:creationId xmlns:p14="http://schemas.microsoft.com/office/powerpoint/2010/main" val="1167062045"/>
      </p:ext>
    </p:extLst>
  </p:cSld>
  <p:clrMapOvr>
    <a:masterClrMapping/>
  </p:clrMapOvr>
  <p:transition>
    <p:split orient="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7" name="Footer Placeholder 2">
            <a:extLst>
              <a:ext uri="{FF2B5EF4-FFF2-40B4-BE49-F238E27FC236}">
                <a16:creationId xmlns:a16="http://schemas.microsoft.com/office/drawing/2014/main" id="{8D27242D-EDF4-4D9F-B7B7-26188354C9CA}"/>
              </a:ext>
            </a:extLst>
          </p:cNvPr>
          <p:cNvSpPr>
            <a:spLocks noGrp="1"/>
          </p:cNvSpPr>
          <p:nvPr>
            <p:ph type="ftr" sz="quarter" idx="3"/>
          </p:nvPr>
        </p:nvSpPr>
        <p:spPr>
          <a:xfrm>
            <a:off x="314524" y="6552406"/>
            <a:ext cx="5211366" cy="203729"/>
          </a:xfrm>
          <a:prstGeom prst="rect">
            <a:avLst/>
          </a:prstGeom>
        </p:spPr>
        <p:txBody>
          <a:bodyPr vert="horz" lIns="91440" tIns="45720" rIns="91440" bIns="45720" rtlCol="0" anchor="t" anchorCtr="0">
            <a:normAutofit/>
          </a:bodyPr>
          <a:lstStyle>
            <a:lvl1pPr marL="0" algn="l" defTabSz="571500" rtl="0" eaLnBrk="0" fontAlgn="base" latinLnBrk="0" hangingPunct="0">
              <a:spcBef>
                <a:spcPct val="0"/>
              </a:spcBef>
              <a:spcAft>
                <a:spcPct val="0"/>
              </a:spcAft>
              <a:defRPr lang="en-US" sz="625" kern="1200" dirty="0">
                <a:solidFill>
                  <a:schemeClr val="bg2"/>
                </a:solidFill>
                <a:latin typeface="+mn-lt"/>
                <a:ea typeface="+mn-ea"/>
                <a:cs typeface="+mn-cs"/>
              </a:defRPr>
            </a:lvl1pPr>
          </a:lstStyle>
          <a:p>
            <a:pPr>
              <a:defRPr/>
            </a:pPr>
            <a:r>
              <a:rPr lang="en-US" dirty="0"/>
              <a:t>Emerson Confidential</a:t>
            </a:r>
          </a:p>
        </p:txBody>
      </p:sp>
      <p:sp>
        <p:nvSpPr>
          <p:cNvPr id="5" name="Text Placeholder 8">
            <a:extLst>
              <a:ext uri="{FF2B5EF4-FFF2-40B4-BE49-F238E27FC236}">
                <a16:creationId xmlns:a16="http://schemas.microsoft.com/office/drawing/2014/main" id="{FA3D3C99-1807-4F76-B9C8-7AF7CF704C2B}"/>
              </a:ext>
            </a:extLst>
          </p:cNvPr>
          <p:cNvSpPr>
            <a:spLocks noGrp="1"/>
          </p:cNvSpPr>
          <p:nvPr>
            <p:ph type="body" sz="quarter" idx="19"/>
          </p:nvPr>
        </p:nvSpPr>
        <p:spPr>
          <a:xfrm>
            <a:off x="314525" y="6158178"/>
            <a:ext cx="5211366" cy="328083"/>
          </a:xfrm>
        </p:spPr>
        <p:txBody>
          <a:bodyPr tIns="0" bIns="0" anchor="b">
            <a:noAutofit/>
          </a:bodyPr>
          <a:lstStyle>
            <a:lvl1pPr marL="0" indent="0">
              <a:buNone/>
              <a:defRPr lang="en-US" sz="625" kern="1200" dirty="0">
                <a:solidFill>
                  <a:schemeClr val="tx1"/>
                </a:solidFill>
                <a:latin typeface="+mn-lt"/>
                <a:ea typeface="+mn-ea"/>
                <a:cs typeface="+mn-cs"/>
              </a:defRPr>
            </a:lvl1pPr>
          </a:lstStyle>
          <a:p>
            <a:pPr marL="0" lvl="0" indent="0" algn="l" defTabSz="914400" rtl="0" eaLnBrk="1" latinLnBrk="0" hangingPunct="1">
              <a:lnSpc>
                <a:spcPct val="100000"/>
              </a:lnSpc>
              <a:spcBef>
                <a:spcPts val="375"/>
              </a:spcBef>
              <a:spcAft>
                <a:spcPts val="375"/>
              </a:spcAft>
              <a:buClr>
                <a:schemeClr val="bg1">
                  <a:lumMod val="50000"/>
                </a:schemeClr>
              </a:buClr>
              <a:buFont typeface="Arial" panose="020B0604020202020204" pitchFamily="34" charset="0"/>
              <a:buNone/>
              <a:tabLst>
                <a:tab pos="140891" algn="l"/>
              </a:tabLst>
            </a:pPr>
            <a:r>
              <a:rPr lang="en-US"/>
              <a:t>Click to edit Master text styles</a:t>
            </a:r>
          </a:p>
        </p:txBody>
      </p:sp>
    </p:spTree>
    <p:extLst>
      <p:ext uri="{BB962C8B-B14F-4D97-AF65-F5344CB8AC3E}">
        <p14:creationId xmlns:p14="http://schemas.microsoft.com/office/powerpoint/2010/main" val="38616931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3" name="Content Placeholder 2"/>
          <p:cNvSpPr>
            <a:spLocks noGrp="1"/>
          </p:cNvSpPr>
          <p:nvPr>
            <p:ph idx="1"/>
          </p:nvPr>
        </p:nvSpPr>
        <p:spPr>
          <a:xfrm>
            <a:off x="314523" y="1330855"/>
            <a:ext cx="8514954" cy="46844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C1B8F956-350D-49B3-AD74-422EB9211864}"/>
              </a:ext>
            </a:extLst>
          </p:cNvPr>
          <p:cNvSpPr>
            <a:spLocks noGrp="1"/>
          </p:cNvSpPr>
          <p:nvPr>
            <p:ph type="ftr" sz="quarter" idx="3"/>
          </p:nvPr>
        </p:nvSpPr>
        <p:spPr>
          <a:xfrm>
            <a:off x="314524" y="6552406"/>
            <a:ext cx="5211366" cy="203729"/>
          </a:xfrm>
          <a:prstGeom prst="rect">
            <a:avLst/>
          </a:prstGeom>
        </p:spPr>
        <p:txBody>
          <a:bodyPr vert="horz" lIns="91440" tIns="45720" rIns="91440" bIns="45720" rtlCol="0" anchor="t" anchorCtr="0">
            <a:normAutofit/>
          </a:bodyPr>
          <a:lstStyle>
            <a:lvl1pPr marL="0" algn="l" defTabSz="571500" rtl="0" eaLnBrk="0" fontAlgn="base" latinLnBrk="0" hangingPunct="0">
              <a:spcBef>
                <a:spcPct val="0"/>
              </a:spcBef>
              <a:spcAft>
                <a:spcPct val="0"/>
              </a:spcAft>
              <a:defRPr lang="en-US" sz="625" kern="1200" dirty="0">
                <a:solidFill>
                  <a:schemeClr val="bg2"/>
                </a:solidFill>
                <a:latin typeface="+mn-lt"/>
                <a:ea typeface="+mn-ea"/>
                <a:cs typeface="+mn-cs"/>
              </a:defRPr>
            </a:lvl1pPr>
          </a:lstStyle>
          <a:p>
            <a:pPr>
              <a:defRPr/>
            </a:pPr>
            <a:r>
              <a:rPr lang="en-US" dirty="0"/>
              <a:t>Emerson Confidential</a:t>
            </a:r>
          </a:p>
        </p:txBody>
      </p:sp>
      <p:sp>
        <p:nvSpPr>
          <p:cNvPr id="6" name="Text Placeholder 8">
            <a:extLst>
              <a:ext uri="{FF2B5EF4-FFF2-40B4-BE49-F238E27FC236}">
                <a16:creationId xmlns:a16="http://schemas.microsoft.com/office/drawing/2014/main" id="{C35E6205-0B46-4B10-81BB-565D871C7BFB}"/>
              </a:ext>
            </a:extLst>
          </p:cNvPr>
          <p:cNvSpPr>
            <a:spLocks noGrp="1"/>
          </p:cNvSpPr>
          <p:nvPr>
            <p:ph type="body" sz="quarter" idx="18"/>
          </p:nvPr>
        </p:nvSpPr>
        <p:spPr>
          <a:xfrm>
            <a:off x="314524" y="6158178"/>
            <a:ext cx="5211366" cy="328083"/>
          </a:xfrm>
        </p:spPr>
        <p:txBody>
          <a:bodyPr tIns="0" bIns="0" anchor="b">
            <a:noAutofit/>
          </a:bodyPr>
          <a:lstStyle>
            <a:lvl1pPr marL="0" indent="0">
              <a:buNone/>
              <a:defRPr lang="en-US" sz="625" kern="1200" dirty="0">
                <a:solidFill>
                  <a:schemeClr val="tx1"/>
                </a:solidFill>
                <a:latin typeface="+mn-lt"/>
                <a:ea typeface="+mn-ea"/>
                <a:cs typeface="+mn-cs"/>
              </a:defRPr>
            </a:lvl1pPr>
          </a:lstStyle>
          <a:p>
            <a:pPr marL="0" lvl="0" indent="0" algn="l" defTabSz="914400" rtl="0" eaLnBrk="1" latinLnBrk="0" hangingPunct="1">
              <a:lnSpc>
                <a:spcPct val="100000"/>
              </a:lnSpc>
              <a:spcBef>
                <a:spcPts val="375"/>
              </a:spcBef>
              <a:spcAft>
                <a:spcPts val="375"/>
              </a:spcAft>
              <a:buClr>
                <a:schemeClr val="bg1">
                  <a:lumMod val="50000"/>
                </a:schemeClr>
              </a:buClr>
              <a:buFont typeface="Arial" panose="020B0604020202020204" pitchFamily="34" charset="0"/>
              <a:buNone/>
              <a:tabLst>
                <a:tab pos="140891" algn="l"/>
              </a:tabLst>
            </a:pPr>
            <a:r>
              <a:rPr lang="en-US"/>
              <a:t>Click to edit Master text styles</a:t>
            </a:r>
          </a:p>
        </p:txBody>
      </p:sp>
      <p:sp>
        <p:nvSpPr>
          <p:cNvPr id="7" name="TextBox 6">
            <a:extLst>
              <a:ext uri="{FF2B5EF4-FFF2-40B4-BE49-F238E27FC236}">
                <a16:creationId xmlns:a16="http://schemas.microsoft.com/office/drawing/2014/main" id="{8E6F1E4C-CFAB-4CB0-A763-3E91B166214B}"/>
              </a:ext>
            </a:extLst>
          </p:cNvPr>
          <p:cNvSpPr txBox="1"/>
          <p:nvPr userDrawn="1"/>
        </p:nvSpPr>
        <p:spPr>
          <a:xfrm>
            <a:off x="8215512" y="6512201"/>
            <a:ext cx="847527" cy="246221"/>
          </a:xfrm>
          <a:prstGeom prst="rect">
            <a:avLst/>
          </a:prstGeom>
          <a:noFill/>
        </p:spPr>
        <p:txBody>
          <a:bodyPr wrap="square" rtlCol="0">
            <a:spAutoFit/>
          </a:bodyPr>
          <a:lstStyle/>
          <a:p>
            <a:pPr algn="r"/>
            <a:fld id="{7460543C-C25F-44F8-8119-7DDC03F9B6DB}" type="slidenum">
              <a:rPr lang="en-US" sz="1000" kern="1200" smtClean="0">
                <a:solidFill>
                  <a:schemeClr val="bg2"/>
                </a:solidFill>
                <a:latin typeface="+mn-lt"/>
                <a:ea typeface="+mn-ea"/>
                <a:cs typeface="+mn-cs"/>
              </a:rPr>
              <a:pPr algn="r"/>
              <a:t>‹#›</a:t>
            </a:fld>
            <a:endParaRPr lang="en-US" sz="1000" kern="1200" dirty="0">
              <a:solidFill>
                <a:schemeClr val="bg2"/>
              </a:solidFill>
              <a:latin typeface="+mn-lt"/>
              <a:ea typeface="+mn-ea"/>
              <a:cs typeface="+mn-cs"/>
            </a:endParaRPr>
          </a:p>
        </p:txBody>
      </p:sp>
    </p:spTree>
    <p:extLst>
      <p:ext uri="{BB962C8B-B14F-4D97-AF65-F5344CB8AC3E}">
        <p14:creationId xmlns:p14="http://schemas.microsoft.com/office/powerpoint/2010/main" val="41958020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Left Side Call Ou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5"/>
          </p:nvPr>
        </p:nvSpPr>
        <p:spPr/>
        <p:txBody>
          <a:bodyPr/>
          <a:lstStyle>
            <a:lvl1pPr>
              <a:defRPr>
                <a:solidFill>
                  <a:schemeClr val="bg2"/>
                </a:solidFill>
              </a:defRPr>
            </a:lvl1pPr>
          </a:lstStyle>
          <a:p>
            <a:pPr>
              <a:defRPr/>
            </a:pPr>
            <a:r>
              <a:rPr lang="en-US" dirty="0"/>
              <a:t>Emerson Confidential</a:t>
            </a:r>
          </a:p>
        </p:txBody>
      </p:sp>
      <p:sp>
        <p:nvSpPr>
          <p:cNvPr id="6" name="Content Placeholder 5"/>
          <p:cNvSpPr>
            <a:spLocks noGrp="1"/>
          </p:cNvSpPr>
          <p:nvPr>
            <p:ph sz="quarter" idx="16"/>
          </p:nvPr>
        </p:nvSpPr>
        <p:spPr>
          <a:xfrm>
            <a:off x="3383280" y="1295400"/>
            <a:ext cx="5379720" cy="5132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007316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1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grpSp>
        <p:nvGrpSpPr>
          <p:cNvPr id="6" name="Group 5"/>
          <p:cNvGrpSpPr/>
          <p:nvPr userDrawn="1"/>
        </p:nvGrpSpPr>
        <p:grpSpPr>
          <a:xfrm>
            <a:off x="0" y="6138806"/>
            <a:ext cx="9144000" cy="723258"/>
            <a:chOff x="0" y="5686691"/>
            <a:chExt cx="8306602" cy="731521"/>
          </a:xfrm>
        </p:grpSpPr>
        <p:sp>
          <p:nvSpPr>
            <p:cNvPr id="7" name="Rectangle 6"/>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8" name="Straight Connector 7"/>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16" name="Text Placeholder 15"/>
          <p:cNvSpPr>
            <a:spLocks noGrp="1"/>
          </p:cNvSpPr>
          <p:nvPr>
            <p:ph type="body" sz="quarter" idx="17"/>
          </p:nvPr>
        </p:nvSpPr>
        <p:spPr>
          <a:xfrm>
            <a:off x="112713" y="6248400"/>
            <a:ext cx="8934450" cy="354176"/>
          </a:xfrm>
        </p:spPr>
        <p:txBody>
          <a:bodyPr tIns="0"/>
          <a:lstStyle>
            <a:lvl1pPr marL="0" indent="0" algn="ctr">
              <a:spcBef>
                <a:spcPts val="0"/>
              </a:spcBef>
              <a:spcAft>
                <a:spcPts val="0"/>
              </a:spcAft>
              <a:buNone/>
              <a:defRPr b="1"/>
            </a:lvl1pPr>
          </a:lstStyle>
          <a:p>
            <a:pPr lvl="0"/>
            <a:r>
              <a:rPr lang="en-US"/>
              <a:t>Edit Master text styles</a:t>
            </a:r>
          </a:p>
        </p:txBody>
      </p:sp>
      <p:sp>
        <p:nvSpPr>
          <p:cNvPr id="20" name="Content Placeholder 19"/>
          <p:cNvSpPr>
            <a:spLocks noGrp="1"/>
          </p:cNvSpPr>
          <p:nvPr>
            <p:ph sz="quarter" idx="19" hasCustomPrompt="1"/>
          </p:nvPr>
        </p:nvSpPr>
        <p:spPr>
          <a:xfrm>
            <a:off x="409575" y="1339850"/>
            <a:ext cx="8328025" cy="4603750"/>
          </a:xfrm>
        </p:spPr>
        <p:txBody>
          <a:bodyPr/>
          <a:lstStyle>
            <a:lvl1pPr>
              <a:buClr>
                <a:srgbClr val="FFFFFF">
                  <a:lumMod val="50000"/>
                </a:srgbClr>
              </a:buClr>
              <a:defRPr/>
            </a:lvl1pPr>
          </a:lstStyle>
          <a:p>
            <a:pPr>
              <a:buClr>
                <a:srgbClr val="FFFFFF">
                  <a:lumMod val="50000"/>
                </a:srgbClr>
              </a:buClr>
            </a:pPr>
            <a:r>
              <a:rPr lang="en-US" dirty="0">
                <a:solidFill>
                  <a:srgbClr val="3F4040"/>
                </a:solidFill>
              </a:rPr>
              <a:t>The yellow tombstone layout options are for internal presentations and specifically for planning conferences, as this is the standard that Emerson corporate uses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Emerson Confidential</a:t>
            </a:r>
          </a:p>
        </p:txBody>
      </p:sp>
      <p:sp>
        <p:nvSpPr>
          <p:cNvPr id="11"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388284067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2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grpSp>
        <p:nvGrpSpPr>
          <p:cNvPr id="18" name="Group 17"/>
          <p:cNvGrpSpPr/>
          <p:nvPr userDrawn="1"/>
        </p:nvGrpSpPr>
        <p:grpSpPr>
          <a:xfrm>
            <a:off x="0" y="5867401"/>
            <a:ext cx="9144000" cy="990600"/>
            <a:chOff x="0" y="5686691"/>
            <a:chExt cx="8306602" cy="825501"/>
          </a:xfrm>
        </p:grpSpPr>
        <p:sp>
          <p:nvSpPr>
            <p:cNvPr id="19" name="Rectangle 18"/>
            <p:cNvSpPr/>
            <p:nvPr/>
          </p:nvSpPr>
          <p:spPr bwMode="auto">
            <a:xfrm>
              <a:off x="0" y="5686692"/>
              <a:ext cx="8306602" cy="82550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20" name="Straight Connector 19"/>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7" name="Content Placeholder 6"/>
          <p:cNvSpPr>
            <a:spLocks noGrp="1"/>
          </p:cNvSpPr>
          <p:nvPr>
            <p:ph sz="quarter" idx="16" hasCustomPrompt="1"/>
          </p:nvPr>
        </p:nvSpPr>
        <p:spPr>
          <a:xfrm>
            <a:off x="409575" y="1339850"/>
            <a:ext cx="8353425" cy="4389120"/>
          </a:xfrm>
        </p:spPr>
        <p:txBody>
          <a:bodyPr/>
          <a:lstStyle>
            <a:lvl1pPr>
              <a:buClr>
                <a:srgbClr val="FFFFFF">
                  <a:lumMod val="50000"/>
                </a:srgbClr>
              </a:buClr>
              <a:defRPr/>
            </a:lvl1pPr>
          </a:lstStyle>
          <a:p>
            <a:pPr>
              <a:buClr>
                <a:srgbClr val="FFFFFF">
                  <a:lumMod val="50000"/>
                </a:srgbClr>
              </a:buClr>
            </a:pPr>
            <a:r>
              <a:rPr lang="en-US" dirty="0">
                <a:solidFill>
                  <a:srgbClr val="3F4040"/>
                </a:solidFill>
              </a:rPr>
              <a:t>The yellow tombstone layout options are for internal presentations and specifically for planning conferences, as this is the standard that Emerson corporate uses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p:cNvSpPr>
            <a:spLocks noGrp="1"/>
          </p:cNvSpPr>
          <p:nvPr>
            <p:ph type="body" sz="quarter" idx="18"/>
          </p:nvPr>
        </p:nvSpPr>
        <p:spPr>
          <a:xfrm>
            <a:off x="112713" y="5989320"/>
            <a:ext cx="8934450" cy="624205"/>
          </a:xfrm>
        </p:spPr>
        <p:txBody>
          <a:bodyPr tIns="0"/>
          <a:lstStyle>
            <a:lvl1pPr marL="0" indent="0" algn="ctr">
              <a:spcBef>
                <a:spcPts val="0"/>
              </a:spcBef>
              <a:spcAft>
                <a:spcPts val="0"/>
              </a:spcAft>
              <a:buNone/>
              <a:defRPr b="1"/>
            </a:lvl1pPr>
          </a:lstStyle>
          <a:p>
            <a:pPr lvl="0"/>
            <a:r>
              <a:rPr lang="en-US"/>
              <a:t>Edit Master text styles</a:t>
            </a:r>
          </a:p>
        </p:txBody>
      </p:sp>
      <p:sp>
        <p:nvSpPr>
          <p:cNvPr id="11"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Emerson Confidential</a:t>
            </a:r>
          </a:p>
        </p:txBody>
      </p:sp>
      <p:sp>
        <p:nvSpPr>
          <p:cNvPr id="12"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119987630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3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grpSp>
        <p:nvGrpSpPr>
          <p:cNvPr id="18" name="Group 17"/>
          <p:cNvGrpSpPr/>
          <p:nvPr userDrawn="1"/>
        </p:nvGrpSpPr>
        <p:grpSpPr>
          <a:xfrm>
            <a:off x="0" y="5638800"/>
            <a:ext cx="9144000" cy="1219201"/>
            <a:chOff x="0" y="5686691"/>
            <a:chExt cx="8306602" cy="825501"/>
          </a:xfrm>
        </p:grpSpPr>
        <p:sp>
          <p:nvSpPr>
            <p:cNvPr id="19" name="Rectangle 18"/>
            <p:cNvSpPr/>
            <p:nvPr/>
          </p:nvSpPr>
          <p:spPr bwMode="auto">
            <a:xfrm>
              <a:off x="0" y="5686692"/>
              <a:ext cx="8306602" cy="82550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dirty="0">
                <a:solidFill>
                  <a:srgbClr val="FFFFFF"/>
                </a:solidFill>
              </a:endParaRPr>
            </a:p>
          </p:txBody>
        </p:sp>
        <p:cxnSp>
          <p:nvCxnSpPr>
            <p:cNvPr id="20" name="Straight Connector 19"/>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7" name="Content Placeholder 6"/>
          <p:cNvSpPr>
            <a:spLocks noGrp="1"/>
          </p:cNvSpPr>
          <p:nvPr>
            <p:ph sz="quarter" idx="16" hasCustomPrompt="1"/>
          </p:nvPr>
        </p:nvSpPr>
        <p:spPr>
          <a:xfrm>
            <a:off x="409575" y="1339850"/>
            <a:ext cx="8353425" cy="4146550"/>
          </a:xfrm>
        </p:spPr>
        <p:txBody>
          <a:bodyPr/>
          <a:lstStyle>
            <a:lvl1pPr>
              <a:buClr>
                <a:srgbClr val="FFFFFF">
                  <a:lumMod val="50000"/>
                </a:srgbClr>
              </a:buClr>
              <a:defRPr baseline="0"/>
            </a:lvl1pPr>
          </a:lstStyle>
          <a:p>
            <a:pPr>
              <a:buClr>
                <a:srgbClr val="FFFFFF">
                  <a:lumMod val="50000"/>
                </a:srgbClr>
              </a:buClr>
            </a:pPr>
            <a:r>
              <a:rPr lang="en-US" dirty="0">
                <a:solidFill>
                  <a:srgbClr val="3F4040"/>
                </a:solidFill>
              </a:rPr>
              <a:t>The yellow tombstone layout options are for internal presentations and specifically for planning conferences, as this is the standard that Emerson corporate uses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p:cNvSpPr>
            <a:spLocks noGrp="1"/>
          </p:cNvSpPr>
          <p:nvPr>
            <p:ph type="body" sz="quarter" idx="18"/>
          </p:nvPr>
        </p:nvSpPr>
        <p:spPr>
          <a:xfrm>
            <a:off x="112713" y="5741826"/>
            <a:ext cx="8934450" cy="871700"/>
          </a:xfrm>
        </p:spPr>
        <p:txBody>
          <a:bodyPr tIns="0"/>
          <a:lstStyle>
            <a:lvl1pPr marL="0" indent="0" algn="ctr">
              <a:spcBef>
                <a:spcPts val="0"/>
              </a:spcBef>
              <a:spcAft>
                <a:spcPts val="0"/>
              </a:spcAft>
              <a:buNone/>
              <a:defRPr b="1"/>
            </a:lvl1pPr>
          </a:lstStyle>
          <a:p>
            <a:pPr lvl="0"/>
            <a:r>
              <a:rPr lang="en-US"/>
              <a:t>Edit Master text styles</a:t>
            </a:r>
          </a:p>
        </p:txBody>
      </p:sp>
      <p:sp>
        <p:nvSpPr>
          <p:cNvPr id="12"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Emerson Confidential</a:t>
            </a:r>
          </a:p>
        </p:txBody>
      </p:sp>
      <p:sp>
        <p:nvSpPr>
          <p:cNvPr id="14"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233583885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Line 20"/>
          <p:cNvSpPr>
            <a:spLocks noChangeShapeType="1"/>
          </p:cNvSpPr>
          <p:nvPr userDrawn="1"/>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5" name="Content Placeholder 4"/>
          <p:cNvSpPr>
            <a:spLocks noGrp="1"/>
          </p:cNvSpPr>
          <p:nvPr>
            <p:ph sz="quarter" idx="15"/>
          </p:nvPr>
        </p:nvSpPr>
        <p:spPr>
          <a:xfrm>
            <a:off x="409575" y="1295400"/>
            <a:ext cx="402336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p:cNvSpPr>
            <a:spLocks noGrp="1"/>
          </p:cNvSpPr>
          <p:nvPr>
            <p:ph sz="quarter" idx="17"/>
          </p:nvPr>
        </p:nvSpPr>
        <p:spPr>
          <a:xfrm>
            <a:off x="4707255" y="1295400"/>
            <a:ext cx="4023360" cy="48463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2" descr="Image result for western gas measurement short course">
            <a:extLst>
              <a:ext uri="{FF2B5EF4-FFF2-40B4-BE49-F238E27FC236}">
                <a16:creationId xmlns:a16="http://schemas.microsoft.com/office/drawing/2014/main" id="{7C8098B0-1A62-4330-BB82-7528228E7D0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8924" y="6149365"/>
            <a:ext cx="1256952" cy="57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393519"/>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393192" y="123986"/>
            <a:ext cx="8356600" cy="951665"/>
          </a:xfrm>
          <a:prstGeom prst="rect">
            <a:avLst/>
          </a:prstGeom>
          <a:noFill/>
          <a:ln w="9525">
            <a:noFill/>
            <a:miter lim="800000"/>
            <a:headEnd/>
            <a:tailEnd/>
          </a:ln>
          <a:effectLst/>
        </p:spPr>
        <p:txBody>
          <a:bodyPr vert="horz" wrap="square" lIns="91440" tIns="45720" rIns="91440" bIns="45720" numCol="1" anchor="b" anchorCtr="0" compatLnSpc="1"/>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409575" y="1339850"/>
            <a:ext cx="8328025" cy="5087938"/>
          </a:xfrm>
          <a:prstGeom prst="rect">
            <a:avLst/>
          </a:prstGeom>
          <a:noFill/>
          <a:ln w="9525">
            <a:noFill/>
            <a:miter lim="800000"/>
            <a:headEnd/>
            <a:tailEnd/>
          </a:ln>
        </p:spPr>
        <p:txBody>
          <a:bodyPr vert="horz" wrap="square" lIns="91440" tIns="9144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Line 20"/>
          <p:cNvSpPr>
            <a:spLocks noChangeShapeType="1"/>
          </p:cNvSpPr>
          <p:nvPr/>
        </p:nvSpPr>
        <p:spPr bwMode="auto">
          <a:xfrm>
            <a:off x="0" y="1100138"/>
            <a:ext cx="873760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400" dirty="0">
              <a:solidFill>
                <a:srgbClr val="0F245F"/>
              </a:solidFill>
              <a:latin typeface="Times" charset="0"/>
            </a:endParaRPr>
          </a:p>
        </p:txBody>
      </p:sp>
      <p:sp>
        <p:nvSpPr>
          <p:cNvPr id="10" name="Footer Placeholder 15"/>
          <p:cNvSpPr txBox="1">
            <a:spLocks/>
          </p:cNvSpPr>
          <p:nvPr userDrawn="1"/>
        </p:nvSpPr>
        <p:spPr>
          <a:xfrm>
            <a:off x="199707" y="6611355"/>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Emerson Confidential</a:t>
            </a:r>
          </a:p>
        </p:txBody>
      </p:sp>
      <p:sp>
        <p:nvSpPr>
          <p:cNvPr id="11" name="Slide Number Placeholder 5"/>
          <p:cNvSpPr txBox="1">
            <a:spLocks/>
          </p:cNvSpPr>
          <p:nvPr userDrawn="1"/>
        </p:nvSpPr>
        <p:spPr>
          <a:xfrm>
            <a:off x="8501237" y="6652260"/>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dirty="0"/>
          </a:p>
        </p:txBody>
      </p:sp>
    </p:spTree>
    <p:extLst>
      <p:ext uri="{BB962C8B-B14F-4D97-AF65-F5344CB8AC3E}">
        <p14:creationId xmlns:p14="http://schemas.microsoft.com/office/powerpoint/2010/main" val="2856766962"/>
      </p:ext>
    </p:extLst>
  </p:cSld>
  <p:clrMap bg1="lt1" tx1="dk1" bg2="lt2" tx2="dk2" accent1="accent1" accent2="accent2" accent3="accent3" accent4="accent4" accent5="accent5" accent6="accent6" hlink="hlink" folHlink="folHlink"/>
  <p:sldLayoutIdLst>
    <p:sldLayoutId id="2147483661" r:id="rId1"/>
    <p:sldLayoutId id="2147483713" r:id="rId2"/>
    <p:sldLayoutId id="2147483662" r:id="rId3"/>
    <p:sldLayoutId id="2147483663" r:id="rId4"/>
    <p:sldLayoutId id="2147483664" r:id="rId5"/>
    <p:sldLayoutId id="2147483665" r:id="rId6"/>
    <p:sldLayoutId id="2147483666" r:id="rId7"/>
    <p:sldLayoutId id="2147483667" r:id="rId8"/>
    <p:sldLayoutId id="2147483712" r:id="rId9"/>
    <p:sldLayoutId id="2147483714" r:id="rId10"/>
    <p:sldLayoutId id="2147483711" r:id="rId11"/>
    <p:sldLayoutId id="2147483715"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 id="2147483693" r:id="rId36"/>
    <p:sldLayoutId id="2147483694" r:id="rId37"/>
    <p:sldLayoutId id="2147483695" r:id="rId38"/>
    <p:sldLayoutId id="2147483696" r:id="rId39"/>
    <p:sldLayoutId id="2147483697" r:id="rId40"/>
    <p:sldLayoutId id="2147483698" r:id="rId41"/>
    <p:sldLayoutId id="2147483699" r:id="rId42"/>
    <p:sldLayoutId id="2147483700" r:id="rId43"/>
    <p:sldLayoutId id="2147483701" r:id="rId44"/>
    <p:sldLayoutId id="2147483704" r:id="rId45"/>
    <p:sldLayoutId id="2147483734" r:id="rId46"/>
    <p:sldLayoutId id="2147483735" r:id="rId47"/>
    <p:sldLayoutId id="2147483736" r:id="rId48"/>
    <p:sldLayoutId id="2147483737" r:id="rId49"/>
    <p:sldLayoutId id="2147483738" r:id="rId50"/>
    <p:sldLayoutId id="2147483739" r:id="rId51"/>
    <p:sldLayoutId id="2147483741" r:id="rId52"/>
    <p:sldLayoutId id="2147483742" r:id="rId53"/>
    <p:sldLayoutId id="2147483743" r:id="rId54"/>
  </p:sldLayoutIdLst>
  <p:transition/>
  <p:hf hdr="0" dt="0"/>
  <p:txStyles>
    <p:titleStyle>
      <a:lvl1pPr algn="l" rtl="0" eaLnBrk="1" fontAlgn="base" hangingPunct="1">
        <a:lnSpc>
          <a:spcPct val="85000"/>
        </a:lnSpc>
        <a:spcBef>
          <a:spcPct val="0"/>
        </a:spcBef>
        <a:spcAft>
          <a:spcPct val="0"/>
        </a:spcAft>
        <a:defRPr sz="2800" b="0" i="0" u="none" cap="none" spc="0">
          <a:ln>
            <a:noFill/>
          </a:ln>
          <a:solidFill>
            <a:schemeClr val="accent1"/>
          </a:solidFill>
          <a:effectLst/>
          <a:latin typeface="+mj-lt"/>
          <a:ea typeface="+mj-ea"/>
          <a:cs typeface="+mj-cs"/>
        </a:defRPr>
      </a:lvl1pPr>
      <a:lvl2pPr algn="l" rtl="0" eaLnBrk="1" fontAlgn="base" hangingPunct="1">
        <a:lnSpc>
          <a:spcPct val="85000"/>
        </a:lnSpc>
        <a:spcBef>
          <a:spcPct val="0"/>
        </a:spcBef>
        <a:spcAft>
          <a:spcPct val="0"/>
        </a:spcAft>
        <a:defRPr sz="2800" b="1" i="1">
          <a:solidFill>
            <a:schemeClr val="tx1"/>
          </a:solidFill>
          <a:effectLst>
            <a:outerShdw blurRad="38100" dist="38100" dir="2700000" algn="tl">
              <a:srgbClr val="C0C0C0"/>
            </a:outerShdw>
          </a:effectLst>
          <a:latin typeface="Arial" charset="0"/>
        </a:defRPr>
      </a:lvl2pPr>
      <a:lvl3pPr algn="l" rtl="0" eaLnBrk="1" fontAlgn="base" hangingPunct="1">
        <a:lnSpc>
          <a:spcPct val="85000"/>
        </a:lnSpc>
        <a:spcBef>
          <a:spcPct val="0"/>
        </a:spcBef>
        <a:spcAft>
          <a:spcPct val="0"/>
        </a:spcAft>
        <a:defRPr sz="2800" b="1" i="1">
          <a:solidFill>
            <a:schemeClr val="tx1"/>
          </a:solidFill>
          <a:effectLst>
            <a:outerShdw blurRad="38100" dist="38100" dir="2700000" algn="tl">
              <a:srgbClr val="C0C0C0"/>
            </a:outerShdw>
          </a:effectLst>
          <a:latin typeface="Arial" charset="0"/>
        </a:defRPr>
      </a:lvl3pPr>
      <a:lvl4pPr algn="l" rtl="0" eaLnBrk="1" fontAlgn="base" hangingPunct="1">
        <a:lnSpc>
          <a:spcPct val="85000"/>
        </a:lnSpc>
        <a:spcBef>
          <a:spcPct val="0"/>
        </a:spcBef>
        <a:spcAft>
          <a:spcPct val="0"/>
        </a:spcAft>
        <a:defRPr sz="2800" b="1" i="1">
          <a:solidFill>
            <a:schemeClr val="tx1"/>
          </a:solidFill>
          <a:effectLst>
            <a:outerShdw blurRad="38100" dist="38100" dir="2700000" algn="tl">
              <a:srgbClr val="C0C0C0"/>
            </a:outerShdw>
          </a:effectLst>
          <a:latin typeface="Arial" charset="0"/>
        </a:defRPr>
      </a:lvl4pPr>
      <a:lvl5pPr algn="l" rtl="0" eaLnBrk="1" fontAlgn="base" hangingPunct="1">
        <a:lnSpc>
          <a:spcPct val="85000"/>
        </a:lnSpc>
        <a:spcBef>
          <a:spcPct val="0"/>
        </a:spcBef>
        <a:spcAft>
          <a:spcPct val="0"/>
        </a:spcAft>
        <a:defRPr sz="2800" b="1" i="1">
          <a:solidFill>
            <a:schemeClr val="tx1"/>
          </a:solidFill>
          <a:effectLst>
            <a:outerShdw blurRad="38100" dist="38100" dir="2700000" algn="tl">
              <a:srgbClr val="C0C0C0"/>
            </a:outerShdw>
          </a:effectLst>
          <a:latin typeface="Arial" charset="0"/>
        </a:defRPr>
      </a:lvl5pPr>
      <a:lvl6pPr marL="457200" algn="l" rtl="0" eaLnBrk="1" fontAlgn="base" hangingPunct="1">
        <a:lnSpc>
          <a:spcPct val="85000"/>
        </a:lnSpc>
        <a:spcBef>
          <a:spcPct val="0"/>
        </a:spcBef>
        <a:spcAft>
          <a:spcPct val="0"/>
        </a:spcAft>
        <a:defRPr sz="3200" b="1" i="1">
          <a:solidFill>
            <a:srgbClr val="0F245F"/>
          </a:solidFill>
          <a:effectLst>
            <a:outerShdw blurRad="38100" dist="38100" dir="2700000" algn="tl">
              <a:srgbClr val="C0C0C0"/>
            </a:outerShdw>
          </a:effectLst>
          <a:latin typeface="Arial" charset="0"/>
        </a:defRPr>
      </a:lvl6pPr>
      <a:lvl7pPr marL="914400" algn="l" rtl="0" eaLnBrk="1" fontAlgn="base" hangingPunct="1">
        <a:lnSpc>
          <a:spcPct val="85000"/>
        </a:lnSpc>
        <a:spcBef>
          <a:spcPct val="0"/>
        </a:spcBef>
        <a:spcAft>
          <a:spcPct val="0"/>
        </a:spcAft>
        <a:defRPr sz="3200" b="1" i="1">
          <a:solidFill>
            <a:srgbClr val="0F245F"/>
          </a:solidFill>
          <a:effectLst>
            <a:outerShdw blurRad="38100" dist="38100" dir="2700000" algn="tl">
              <a:srgbClr val="C0C0C0"/>
            </a:outerShdw>
          </a:effectLst>
          <a:latin typeface="Arial" charset="0"/>
        </a:defRPr>
      </a:lvl7pPr>
      <a:lvl8pPr marL="1371600" algn="l" rtl="0" eaLnBrk="1" fontAlgn="base" hangingPunct="1">
        <a:lnSpc>
          <a:spcPct val="85000"/>
        </a:lnSpc>
        <a:spcBef>
          <a:spcPct val="0"/>
        </a:spcBef>
        <a:spcAft>
          <a:spcPct val="0"/>
        </a:spcAft>
        <a:defRPr sz="3200" b="1" i="1">
          <a:solidFill>
            <a:srgbClr val="0F245F"/>
          </a:solidFill>
          <a:effectLst>
            <a:outerShdw blurRad="38100" dist="38100" dir="2700000" algn="tl">
              <a:srgbClr val="C0C0C0"/>
            </a:outerShdw>
          </a:effectLst>
          <a:latin typeface="Arial" charset="0"/>
        </a:defRPr>
      </a:lvl8pPr>
      <a:lvl9pPr marL="1828800" algn="l" rtl="0" eaLnBrk="1" fontAlgn="base" hangingPunct="1">
        <a:lnSpc>
          <a:spcPct val="85000"/>
        </a:lnSpc>
        <a:spcBef>
          <a:spcPct val="0"/>
        </a:spcBef>
        <a:spcAft>
          <a:spcPct val="0"/>
        </a:spcAft>
        <a:defRPr sz="3200" b="1" i="1">
          <a:solidFill>
            <a:srgbClr val="0F245F"/>
          </a:solidFill>
          <a:effectLst>
            <a:outerShdw blurRad="38100" dist="38100" dir="2700000" algn="tl">
              <a:srgbClr val="C0C0C0"/>
            </a:outerShdw>
          </a:effectLst>
          <a:latin typeface="Arial" charset="0"/>
        </a:defRPr>
      </a:lvl9pPr>
    </p:titleStyle>
    <p:bodyStyle>
      <a:lvl1pPr marL="174625" indent="-174625" algn="l" rtl="0" eaLnBrk="1" fontAlgn="base" hangingPunct="1">
        <a:lnSpc>
          <a:spcPct val="90000"/>
        </a:lnSpc>
        <a:spcBef>
          <a:spcPts val="300"/>
        </a:spcBef>
        <a:spcAft>
          <a:spcPts val="300"/>
        </a:spcAft>
        <a:buClr>
          <a:schemeClr val="bg1">
            <a:lumMod val="50000"/>
          </a:schemeClr>
        </a:buClr>
        <a:buSzPct val="85000"/>
        <a:buFont typeface="Arial" panose="020B0604020202020204" pitchFamily="34" charset="0"/>
        <a:buChar char="•"/>
        <a:defRPr sz="2000">
          <a:solidFill>
            <a:schemeClr val="tx1"/>
          </a:solidFill>
          <a:latin typeface="+mn-lt"/>
          <a:ea typeface="+mn-ea"/>
          <a:cs typeface="+mn-cs"/>
        </a:defRPr>
      </a:lvl1pPr>
      <a:lvl2pPr marL="460375" indent="-231775" algn="l" rtl="0" eaLnBrk="1" fontAlgn="base" hangingPunct="1">
        <a:lnSpc>
          <a:spcPct val="90000"/>
        </a:lnSpc>
        <a:spcBef>
          <a:spcPts val="300"/>
        </a:spcBef>
        <a:spcAft>
          <a:spcPts val="300"/>
        </a:spcAft>
        <a:buClr>
          <a:schemeClr val="bg1">
            <a:lumMod val="50000"/>
          </a:schemeClr>
        </a:buClr>
        <a:buChar char="–"/>
        <a:defRPr sz="1800" b="0" i="0" u="none">
          <a:solidFill>
            <a:schemeClr val="tx1"/>
          </a:solidFill>
          <a:latin typeface="+mn-lt"/>
        </a:defRPr>
      </a:lvl2pPr>
      <a:lvl3pPr marL="685800" indent="-169863" algn="l" rtl="0" eaLnBrk="1" fontAlgn="base" hangingPunct="1">
        <a:lnSpc>
          <a:spcPct val="90000"/>
        </a:lnSpc>
        <a:spcBef>
          <a:spcPts val="300"/>
        </a:spcBef>
        <a:spcAft>
          <a:spcPts val="300"/>
        </a:spcAft>
        <a:buClr>
          <a:schemeClr val="bg1">
            <a:lumMod val="50000"/>
          </a:schemeClr>
        </a:buClr>
        <a:buChar char="•"/>
        <a:defRPr sz="1600">
          <a:solidFill>
            <a:schemeClr val="tx1"/>
          </a:solidFill>
          <a:latin typeface="+mn-lt"/>
        </a:defRPr>
      </a:lvl3pPr>
      <a:lvl4pPr marL="914400" indent="-169863" algn="l" rtl="0" eaLnBrk="1" fontAlgn="base" hangingPunct="1">
        <a:lnSpc>
          <a:spcPct val="90000"/>
        </a:lnSpc>
        <a:spcBef>
          <a:spcPts val="300"/>
        </a:spcBef>
        <a:spcAft>
          <a:spcPts val="300"/>
        </a:spcAft>
        <a:buClr>
          <a:schemeClr val="bg1">
            <a:lumMod val="50000"/>
          </a:schemeClr>
        </a:buClr>
        <a:buChar char="–"/>
        <a:defRPr sz="1600">
          <a:solidFill>
            <a:schemeClr val="tx1"/>
          </a:solidFill>
          <a:latin typeface="+mn-lt"/>
        </a:defRPr>
      </a:lvl4pPr>
      <a:lvl5pPr marL="1201738" indent="-168275" algn="l" rtl="0" eaLnBrk="1" fontAlgn="base" hangingPunct="1">
        <a:lnSpc>
          <a:spcPct val="90000"/>
        </a:lnSpc>
        <a:spcBef>
          <a:spcPts val="300"/>
        </a:spcBef>
        <a:spcAft>
          <a:spcPts val="300"/>
        </a:spcAft>
        <a:buClr>
          <a:schemeClr val="bg1">
            <a:lumMod val="50000"/>
          </a:schemeClr>
        </a:buClr>
        <a:buChar char="»"/>
        <a:defRPr sz="1600">
          <a:solidFill>
            <a:schemeClr val="tx1"/>
          </a:solidFill>
          <a:latin typeface="+mn-lt"/>
        </a:defRPr>
      </a:lvl5pPr>
      <a:lvl6pPr marL="2400300" indent="-228600" algn="l" rtl="0" eaLnBrk="1" fontAlgn="base" hangingPunct="1">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1" fontAlgn="base" hangingPunct="1">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1" fontAlgn="base" hangingPunct="1">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1" fontAlgn="base" hangingPunct="1">
        <a:lnSpc>
          <a:spcPct val="90000"/>
        </a:lnSpc>
        <a:spcBef>
          <a:spcPct val="30000"/>
        </a:spcBef>
        <a:spcAft>
          <a:spcPct val="30000"/>
        </a:spcAft>
        <a:buClr>
          <a:schemeClr val="bg2"/>
        </a:buClr>
        <a:buChar char="»"/>
        <a:defRPr>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2.xml"/><Relationship Id="rId1" Type="http://schemas.openxmlformats.org/officeDocument/2006/relationships/slideLayout" Target="../slideLayouts/slideLayout49.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oleObject" Target="../embeddings/oleObject1.bin"/><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image" Target="../media/image21.gif"/><Relationship Id="rId7" Type="http://schemas.openxmlformats.org/officeDocument/2006/relationships/image" Target="../media/image25.gif"/><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gif"/></Relationships>
</file>

<file path=ppt/slides/_rels/slide1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7.gif"/><Relationship Id="rId4"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12"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48.xml"/><Relationship Id="rId6" Type="http://schemas.openxmlformats.org/officeDocument/2006/relationships/image" Target="../media/image33.jpeg"/><Relationship Id="rId11" Type="http://schemas.openxmlformats.org/officeDocument/2006/relationships/package" Target="../embeddings/Microsoft_Word_Document3.docx"/><Relationship Id="rId5" Type="http://schemas.openxmlformats.org/officeDocument/2006/relationships/image" Target="../media/image32.emf"/><Relationship Id="rId10" Type="http://schemas.openxmlformats.org/officeDocument/2006/relationships/image" Target="../media/image36.emf"/><Relationship Id="rId4" Type="http://schemas.openxmlformats.org/officeDocument/2006/relationships/package" Target="../embeddings/Microsoft_Word_Document.docx"/><Relationship Id="rId9" Type="http://schemas.openxmlformats.org/officeDocument/2006/relationships/package" Target="../embeddings/Microsoft_Word_Document2.docx"/></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5.xml"/><Relationship Id="rId1" Type="http://schemas.openxmlformats.org/officeDocument/2006/relationships/slideLayout" Target="../slideLayouts/slideLayout48.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2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6.xml"/><Relationship Id="rId1" Type="http://schemas.openxmlformats.org/officeDocument/2006/relationships/slideLayout" Target="../slideLayouts/slideLayout47.xml"/><Relationship Id="rId4" Type="http://schemas.openxmlformats.org/officeDocument/2006/relationships/image" Target="../media/image47.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54.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wmf"/><Relationship Id="rId7" Type="http://schemas.openxmlformats.org/officeDocument/2006/relationships/image" Target="../media/image55.wmf"/><Relationship Id="rId2" Type="http://schemas.openxmlformats.org/officeDocument/2006/relationships/oleObject" Target="../embeddings/oleObject2.bin"/><Relationship Id="rId1" Type="http://schemas.openxmlformats.org/officeDocument/2006/relationships/slideLayout" Target="../slideLayouts/slideLayout48.xml"/><Relationship Id="rId6" Type="http://schemas.openxmlformats.org/officeDocument/2006/relationships/image" Target="../media/image54.wmf"/><Relationship Id="rId5" Type="http://schemas.openxmlformats.org/officeDocument/2006/relationships/image" Target="../media/image53.wmf"/><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8.xml"/><Relationship Id="rId1" Type="http://schemas.openxmlformats.org/officeDocument/2006/relationships/slideLayout" Target="../slideLayouts/slideLayout48.xml"/><Relationship Id="rId4" Type="http://schemas.openxmlformats.org/officeDocument/2006/relationships/image" Target="../media/image58.emf"/></Relationships>
</file>

<file path=ppt/slides/_rels/slide39.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oleObject" Target="../embeddings/oleObject5.bin"/><Relationship Id="rId1" Type="http://schemas.openxmlformats.org/officeDocument/2006/relationships/slideLayout" Target="../slideLayouts/slideLayout48.xml"/><Relationship Id="rId4" Type="http://schemas.openxmlformats.org/officeDocument/2006/relationships/image" Target="../media/image60.gi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1.wmf"/><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20.xml"/><Relationship Id="rId1" Type="http://schemas.openxmlformats.org/officeDocument/2006/relationships/slideLayout" Target="../slideLayouts/slideLayout48.xml"/><Relationship Id="rId5" Type="http://schemas.openxmlformats.org/officeDocument/2006/relationships/image" Target="../media/image65.emf"/><Relationship Id="rId4" Type="http://schemas.openxmlformats.org/officeDocument/2006/relationships/image" Target="../media/image64.emf"/></Relationships>
</file>

<file path=ppt/slides/_rels/slide4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oleObject" Target="../embeddings/oleObject6.bin"/><Relationship Id="rId1" Type="http://schemas.openxmlformats.org/officeDocument/2006/relationships/slideLayout" Target="../slideLayouts/slideLayout52.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48.xml"/><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gif"/><Relationship Id="rId1" Type="http://schemas.openxmlformats.org/officeDocument/2006/relationships/slideLayout" Target="../slideLayouts/slideLayout4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73.png"/><Relationship Id="rId4" Type="http://schemas.openxmlformats.org/officeDocument/2006/relationships/notesSlide" Target="../notesSlides/notesSlide2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48.xml"/><Relationship Id="rId4" Type="http://schemas.openxmlformats.org/officeDocument/2006/relationships/image" Target="../media/image10.gi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8.xml"/><Relationship Id="rId5" Type="http://schemas.openxmlformats.org/officeDocument/2006/relationships/image" Target="../media/image12.png"/><Relationship Id="rId4" Type="http://schemas.openxmlformats.org/officeDocument/2006/relationships/image" Target="../media/image7.gif"/></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image" Target="../media/image14.gif"/><Relationship Id="rId5" Type="http://schemas.openxmlformats.org/officeDocument/2006/relationships/image" Target="../media/image13.png"/><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8.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EBE5AA-A21C-44B7-B148-1CF610116E18}"/>
              </a:ext>
            </a:extLst>
          </p:cNvPr>
          <p:cNvSpPr>
            <a:spLocks noGrp="1"/>
          </p:cNvSpPr>
          <p:nvPr>
            <p:ph type="body" sz="quarter" idx="13"/>
          </p:nvPr>
        </p:nvSpPr>
        <p:spPr/>
        <p:txBody>
          <a:bodyPr/>
          <a:lstStyle/>
          <a:p>
            <a:r>
              <a:rPr lang="en-US" dirty="0"/>
              <a:t>Practical Selection and Usage of Coriolis Meters for Gas Measurement</a:t>
            </a:r>
          </a:p>
        </p:txBody>
      </p:sp>
      <p:sp>
        <p:nvSpPr>
          <p:cNvPr id="3" name="Text Placeholder 2">
            <a:extLst>
              <a:ext uri="{FF2B5EF4-FFF2-40B4-BE49-F238E27FC236}">
                <a16:creationId xmlns:a16="http://schemas.microsoft.com/office/drawing/2014/main" id="{4271D9A5-4EC2-4B0F-A20F-C9CFC5CCB51D}"/>
              </a:ext>
            </a:extLst>
          </p:cNvPr>
          <p:cNvSpPr>
            <a:spLocks noGrp="1"/>
          </p:cNvSpPr>
          <p:nvPr>
            <p:ph type="body" sz="quarter" idx="14"/>
          </p:nvPr>
        </p:nvSpPr>
        <p:spPr>
          <a:xfrm>
            <a:off x="223714" y="5488765"/>
            <a:ext cx="5101588" cy="939023"/>
          </a:xfrm>
        </p:spPr>
        <p:txBody>
          <a:bodyPr/>
          <a:lstStyle/>
          <a:p>
            <a:r>
              <a:rPr lang="en-US" dirty="0"/>
              <a:t>Marc Buttler</a:t>
            </a:r>
          </a:p>
          <a:p>
            <a:r>
              <a:rPr lang="en-US" dirty="0"/>
              <a:t>Application Innovation Director</a:t>
            </a:r>
          </a:p>
          <a:p>
            <a:r>
              <a:rPr lang="en-US" dirty="0"/>
              <a:t>Micro Motion Coriolis Flow and Density Products</a:t>
            </a:r>
          </a:p>
        </p:txBody>
      </p:sp>
      <p:pic>
        <p:nvPicPr>
          <p:cNvPr id="5" name="Picture 4">
            <a:extLst>
              <a:ext uri="{FF2B5EF4-FFF2-40B4-BE49-F238E27FC236}">
                <a16:creationId xmlns:a16="http://schemas.microsoft.com/office/drawing/2014/main" id="{42C24169-BD40-431D-BF16-20414DE57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5302" y="1558834"/>
            <a:ext cx="3198382" cy="1454332"/>
          </a:xfrm>
          <a:prstGeom prst="rect">
            <a:avLst/>
          </a:prstGeom>
        </p:spPr>
      </p:pic>
    </p:spTree>
    <p:extLst>
      <p:ext uri="{BB962C8B-B14F-4D97-AF65-F5344CB8AC3E}">
        <p14:creationId xmlns:p14="http://schemas.microsoft.com/office/powerpoint/2010/main" val="694148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6"/>
          <p:cNvGraphicFramePr>
            <a:graphicFrameLocks noGrp="1" noChangeAspect="1"/>
          </p:cNvGraphicFramePr>
          <p:nvPr>
            <p:ph sz="quarter" idx="2"/>
          </p:nvPr>
        </p:nvGraphicFramePr>
        <p:xfrm>
          <a:off x="1481571" y="2525279"/>
          <a:ext cx="5510213" cy="3857625"/>
        </p:xfrm>
        <a:graphic>
          <a:graphicData uri="http://schemas.openxmlformats.org/drawingml/2006/chart">
            <c:chart xmlns:c="http://schemas.openxmlformats.org/drawingml/2006/chart" xmlns:r="http://schemas.openxmlformats.org/officeDocument/2006/relationships" r:id="rId2"/>
          </a:graphicData>
        </a:graphic>
      </p:graphicFrame>
      <p:sp>
        <p:nvSpPr>
          <p:cNvPr id="409602" name="Rectangle 2"/>
          <p:cNvSpPr>
            <a:spLocks noGrp="1" noChangeArrowheads="1"/>
          </p:cNvSpPr>
          <p:nvPr>
            <p:ph type="title"/>
          </p:nvPr>
        </p:nvSpPr>
        <p:spPr>
          <a:xfrm>
            <a:off x="371475" y="339292"/>
            <a:ext cx="8362950" cy="723900"/>
          </a:xfrm>
        </p:spPr>
        <p:txBody>
          <a:bodyPr/>
          <a:lstStyle/>
          <a:p>
            <a:pPr>
              <a:defRPr/>
            </a:pPr>
            <a:r>
              <a:rPr lang="en-US" dirty="0"/>
              <a:t>Coriolis Flow Performance –</a:t>
            </a:r>
            <a:br>
              <a:rPr lang="en-US" dirty="0"/>
            </a:br>
            <a:r>
              <a:rPr lang="en-US" sz="2400" dirty="0"/>
              <a:t>Zero Stability and Flat Spec or rated accuracy</a:t>
            </a:r>
          </a:p>
        </p:txBody>
      </p:sp>
      <p:sp>
        <p:nvSpPr>
          <p:cNvPr id="3078" name="Text Box 7"/>
          <p:cNvSpPr txBox="1">
            <a:spLocks noChangeArrowheads="1"/>
          </p:cNvSpPr>
          <p:nvPr/>
        </p:nvSpPr>
        <p:spPr bwMode="auto">
          <a:xfrm>
            <a:off x="908050" y="1023938"/>
            <a:ext cx="184150" cy="457200"/>
          </a:xfrm>
          <a:prstGeom prst="rect">
            <a:avLst/>
          </a:prstGeom>
          <a:noFill/>
          <a:ln w="9525">
            <a:noFill/>
            <a:miter lim="800000"/>
            <a:headEnd/>
            <a:tailEnd/>
          </a:ln>
        </p:spPr>
        <p:txBody>
          <a:bodyPr wrap="none">
            <a:spAutoFit/>
          </a:bodyPr>
          <a:lstStyle/>
          <a:p>
            <a:endParaRPr lang="en-US" dirty="0">
              <a:latin typeface="Times" pitchFamily="18" charset="0"/>
            </a:endParaRPr>
          </a:p>
        </p:txBody>
      </p:sp>
      <p:cxnSp>
        <p:nvCxnSpPr>
          <p:cNvPr id="12" name="Straight Connector 11"/>
          <p:cNvCxnSpPr/>
          <p:nvPr/>
        </p:nvCxnSpPr>
        <p:spPr bwMode="auto">
          <a:xfrm rot="5400000">
            <a:off x="1635245" y="4596014"/>
            <a:ext cx="1981197" cy="3"/>
          </a:xfrm>
          <a:prstGeom prst="line">
            <a:avLst/>
          </a:prstGeom>
          <a:solidFill>
            <a:schemeClr val="accent1"/>
          </a:solidFill>
          <a:ln w="25400" cap="flat" cmpd="sng" algn="ctr">
            <a:solidFill>
              <a:schemeClr val="accent2"/>
            </a:solidFill>
            <a:prstDash val="solid"/>
            <a:round/>
            <a:headEnd type="none" w="med" len="med"/>
            <a:tailEnd type="none" w="med" len="med"/>
          </a:ln>
          <a:effectLst/>
        </p:spPr>
      </p:cxnSp>
      <p:cxnSp>
        <p:nvCxnSpPr>
          <p:cNvPr id="20" name="Straight Arrow Connector 19"/>
          <p:cNvCxnSpPr>
            <a:cxnSpLocks/>
          </p:cNvCxnSpPr>
          <p:nvPr/>
        </p:nvCxnSpPr>
        <p:spPr bwMode="auto">
          <a:xfrm flipH="1">
            <a:off x="2625842" y="3690503"/>
            <a:ext cx="4246879" cy="366294"/>
          </a:xfrm>
          <a:prstGeom prst="straightConnector1">
            <a:avLst/>
          </a:prstGeom>
          <a:solidFill>
            <a:schemeClr val="accent1"/>
          </a:solidFill>
          <a:ln w="25400" cap="flat" cmpd="sng" algn="ctr">
            <a:solidFill>
              <a:srgbClr val="0000CC"/>
            </a:solidFill>
            <a:prstDash val="solid"/>
            <a:round/>
            <a:headEnd type="none" w="med" len="med"/>
            <a:tailEnd type="triangle"/>
          </a:ln>
          <a:effectLst/>
        </p:spPr>
      </p:cxnSp>
      <mc:AlternateContent xmlns:mc="http://schemas.openxmlformats.org/markup-compatibility/2006" xmlns:a14="http://schemas.microsoft.com/office/drawing/2010/main">
        <mc:Choice Requires="a14">
          <p:sp>
            <p:nvSpPr>
              <p:cNvPr id="28" name="Object 27"/>
              <p:cNvSpPr txBox="1"/>
              <p:nvPr/>
            </p:nvSpPr>
            <p:spPr bwMode="auto">
              <a:xfrm>
                <a:off x="6883400" y="3225800"/>
                <a:ext cx="2116570" cy="830997"/>
              </a:xfrm>
              <a:prstGeom prst="rect">
                <a:avLst/>
              </a:prstGeom>
              <a:solidFill>
                <a:schemeClr val="bg1"/>
              </a:solidFill>
              <a:ln w="12700">
                <a:solidFill>
                  <a:srgbClr val="000099"/>
                </a:solidFill>
                <a:miter lim="800000"/>
                <a:headEnd/>
                <a:tailEnd/>
              </a:ln>
            </p:spPr>
            <p:txBody>
              <a:bodyPr>
                <a:noAutofit/>
              </a:bodyPr>
              <a:lstStyle/>
              <a:p>
                <a:pPr/>
                <a14:m>
                  <m:oMathPara xmlns:m="http://schemas.openxmlformats.org/officeDocument/2006/math">
                    <m:oMathParaPr>
                      <m:jc m:val="centerGroup"/>
                    </m:oMathParaPr>
                    <m:oMath xmlns:m="http://schemas.openxmlformats.org/officeDocument/2006/math">
                      <m:r>
                        <a:rPr lang="en-US" sz="1100" i="1" smtClean="0">
                          <a:solidFill>
                            <a:srgbClr val="000000"/>
                          </a:solidFill>
                          <a:latin typeface="Cambria Math" panose="02040503050406030204" pitchFamily="18" charset="0"/>
                        </a:rPr>
                        <m:t>𝑄𝑡</m:t>
                      </m:r>
                      <m:r>
                        <a:rPr lang="en-US" sz="1100" i="1" smtClean="0">
                          <a:solidFill>
                            <a:srgbClr val="000000"/>
                          </a:solidFill>
                          <a:latin typeface="Cambria Math" panose="02040503050406030204" pitchFamily="18" charset="0"/>
                        </a:rPr>
                        <m:t>=</m:t>
                      </m:r>
                      <m:r>
                        <a:rPr lang="en-US" sz="1100" i="1" smtClean="0">
                          <a:solidFill>
                            <a:srgbClr val="000000"/>
                          </a:solidFill>
                          <a:latin typeface="Cambria Math" panose="02040503050406030204" pitchFamily="18" charset="0"/>
                        </a:rPr>
                        <m:t>𝑍𝑒𝑟𝑜𝑆𝑡𝑎𝑏𝑖𝑙𝑖𝑡𝑦</m:t>
                      </m:r>
                      <m:r>
                        <a:rPr lang="en-US" sz="1100" i="1" smtClean="0">
                          <a:solidFill>
                            <a:srgbClr val="000000"/>
                          </a:solidFill>
                          <a:latin typeface="Cambria Math" panose="02040503050406030204" pitchFamily="18" charset="0"/>
                        </a:rPr>
                        <m:t>/</m:t>
                      </m:r>
                      <m:r>
                        <a:rPr lang="en-US" sz="1100" i="1" smtClean="0">
                          <a:solidFill>
                            <a:srgbClr val="000000"/>
                          </a:solidFill>
                          <a:latin typeface="Cambria Math" panose="02040503050406030204" pitchFamily="18" charset="0"/>
                        </a:rPr>
                        <m:t>𝐹𝑙𝑎𝑡𝑆𝑝𝑒𝑐</m:t>
                      </m:r>
                    </m:oMath>
                    <m:oMath xmlns:m="http://schemas.openxmlformats.org/officeDocument/2006/math">
                      <m:r>
                        <a:rPr lang="en-US" sz="1100" i="1">
                          <a:solidFill>
                            <a:srgbClr val="000000"/>
                          </a:solidFill>
                          <a:latin typeface="Cambria Math" panose="02040503050406030204" pitchFamily="18" charset="0"/>
                        </a:rPr>
                        <m:t>𝑄𝑡</m:t>
                      </m:r>
                      <m:r>
                        <a:rPr lang="en-US" sz="1100" i="1">
                          <a:solidFill>
                            <a:srgbClr val="000000"/>
                          </a:solidFill>
                          <a:latin typeface="Cambria Math" panose="02040503050406030204" pitchFamily="18" charset="0"/>
                        </a:rPr>
                        <m:t>=63.56(</m:t>
                      </m:r>
                      <m:r>
                        <a:rPr lang="en-US" sz="1100" i="1">
                          <a:solidFill>
                            <a:srgbClr val="000000"/>
                          </a:solidFill>
                          <a:latin typeface="Cambria Math" panose="02040503050406030204" pitchFamily="18" charset="0"/>
                        </a:rPr>
                        <m:t>𝑘𝑔</m:t>
                      </m:r>
                      <m:r>
                        <a:rPr lang="en-US" sz="1100" i="1">
                          <a:solidFill>
                            <a:srgbClr val="000000"/>
                          </a:solidFill>
                          <a:latin typeface="Cambria Math" panose="02040503050406030204" pitchFamily="18" charset="0"/>
                        </a:rPr>
                        <m:t>/</m:t>
                      </m:r>
                      <m:r>
                        <a:rPr lang="en-US" sz="1100" i="1">
                          <a:solidFill>
                            <a:srgbClr val="000000"/>
                          </a:solidFill>
                          <a:latin typeface="Cambria Math" panose="02040503050406030204" pitchFamily="18" charset="0"/>
                        </a:rPr>
                        <m:t>h𝑟</m:t>
                      </m:r>
                      <m:r>
                        <a:rPr lang="en-US" sz="1100" i="1">
                          <a:solidFill>
                            <a:srgbClr val="000000"/>
                          </a:solidFill>
                          <a:latin typeface="Cambria Math" panose="02040503050406030204" pitchFamily="18" charset="0"/>
                        </a:rPr>
                        <m:t>)/0.25%</m:t>
                      </m:r>
                    </m:oMath>
                    <m:oMath xmlns:m="http://schemas.openxmlformats.org/officeDocument/2006/math">
                      <m:r>
                        <a:rPr lang="en-US" sz="1100" i="1">
                          <a:solidFill>
                            <a:srgbClr val="000000"/>
                          </a:solidFill>
                          <a:latin typeface="Cambria Math" panose="02040503050406030204" pitchFamily="18" charset="0"/>
                        </a:rPr>
                        <m:t>𝑄𝑡</m:t>
                      </m:r>
                      <m:r>
                        <a:rPr lang="en-US" sz="1100" i="1">
                          <a:solidFill>
                            <a:srgbClr val="000000"/>
                          </a:solidFill>
                          <a:latin typeface="Cambria Math" panose="02040503050406030204" pitchFamily="18" charset="0"/>
                        </a:rPr>
                        <m:t>=0.070(</m:t>
                      </m:r>
                      <m:r>
                        <a:rPr lang="en-US" sz="1100" i="1">
                          <a:solidFill>
                            <a:srgbClr val="000000"/>
                          </a:solidFill>
                          <a:latin typeface="Cambria Math" panose="02040503050406030204" pitchFamily="18" charset="0"/>
                        </a:rPr>
                        <m:t>𝑡𝑜𝑛𝑠</m:t>
                      </m:r>
                      <m:r>
                        <a:rPr lang="en-US" sz="1100" i="1">
                          <a:solidFill>
                            <a:srgbClr val="000000"/>
                          </a:solidFill>
                          <a:latin typeface="Cambria Math" panose="02040503050406030204" pitchFamily="18" charset="0"/>
                        </a:rPr>
                        <m:t>/</m:t>
                      </m:r>
                      <m:r>
                        <a:rPr lang="en-US" sz="1100" i="1">
                          <a:solidFill>
                            <a:srgbClr val="000000"/>
                          </a:solidFill>
                          <a:latin typeface="Cambria Math" panose="02040503050406030204" pitchFamily="18" charset="0"/>
                        </a:rPr>
                        <m:t>h𝑟</m:t>
                      </m:r>
                      <m:r>
                        <a:rPr lang="en-US" sz="1100" i="1">
                          <a:solidFill>
                            <a:srgbClr val="000000"/>
                          </a:solidFill>
                          <a:latin typeface="Cambria Math" panose="02040503050406030204" pitchFamily="18" charset="0"/>
                        </a:rPr>
                        <m:t>)/0.0025</m:t>
                      </m:r>
                    </m:oMath>
                    <m:oMath xmlns:m="http://schemas.openxmlformats.org/officeDocument/2006/math">
                      <m:r>
                        <a:rPr lang="en-US" sz="1100" i="1">
                          <a:solidFill>
                            <a:srgbClr val="000000"/>
                          </a:solidFill>
                          <a:latin typeface="Cambria Math" panose="02040503050406030204" pitchFamily="18" charset="0"/>
                        </a:rPr>
                        <m:t>𝑄𝑡</m:t>
                      </m:r>
                      <m:r>
                        <a:rPr lang="en-US" sz="1100" i="1">
                          <a:solidFill>
                            <a:srgbClr val="000000"/>
                          </a:solidFill>
                          <a:latin typeface="Cambria Math" panose="02040503050406030204" pitchFamily="18" charset="0"/>
                        </a:rPr>
                        <m:t>=28</m:t>
                      </m:r>
                      <m:r>
                        <a:rPr lang="en-US" sz="1100" i="1">
                          <a:solidFill>
                            <a:srgbClr val="000000"/>
                          </a:solidFill>
                          <a:latin typeface="Cambria Math" panose="02040503050406030204" pitchFamily="18" charset="0"/>
                        </a:rPr>
                        <m:t>𝑡𝑜𝑛𝑠</m:t>
                      </m:r>
                      <m:r>
                        <a:rPr lang="en-US" sz="1100" i="1">
                          <a:solidFill>
                            <a:srgbClr val="000000"/>
                          </a:solidFill>
                          <a:latin typeface="Cambria Math" panose="02040503050406030204" pitchFamily="18" charset="0"/>
                        </a:rPr>
                        <m:t>/</m:t>
                      </m:r>
                      <m:r>
                        <a:rPr lang="en-US" sz="1100" i="1">
                          <a:solidFill>
                            <a:srgbClr val="000000"/>
                          </a:solidFill>
                          <a:latin typeface="Cambria Math" panose="02040503050406030204" pitchFamily="18" charset="0"/>
                        </a:rPr>
                        <m:t>h𝑟</m:t>
                      </m:r>
                    </m:oMath>
                  </m:oMathPara>
                </a14:m>
                <a:endParaRPr lang="en-US" sz="1100" dirty="0"/>
              </a:p>
            </p:txBody>
          </p:sp>
        </mc:Choice>
        <mc:Fallback xmlns="">
          <p:sp>
            <p:nvSpPr>
              <p:cNvPr id="28" name="Object 27"/>
              <p:cNvSpPr txBox="1">
                <a:spLocks noRot="1" noChangeAspect="1" noMove="1" noResize="1" noEditPoints="1" noAdjustHandles="1" noChangeArrowheads="1" noChangeShapeType="1" noTextEdit="1"/>
              </p:cNvSpPr>
              <p:nvPr/>
            </p:nvSpPr>
            <p:spPr bwMode="auto">
              <a:xfrm>
                <a:off x="6883400" y="3225800"/>
                <a:ext cx="2116570" cy="830997"/>
              </a:xfrm>
              <a:prstGeom prst="rect">
                <a:avLst/>
              </a:prstGeom>
              <a:blipFill>
                <a:blip r:embed="rId3"/>
                <a:stretch>
                  <a:fillRect/>
                </a:stretch>
              </a:blipFill>
              <a:ln w="12700">
                <a:solidFill>
                  <a:srgbClr val="000099"/>
                </a:solidFill>
                <a:miter lim="800000"/>
                <a:headEnd/>
                <a:tailEnd/>
              </a:ln>
            </p:spPr>
            <p:txBody>
              <a:bodyPr/>
              <a:lstStyle/>
              <a:p>
                <a:r>
                  <a:rPr lang="en-US">
                    <a:noFill/>
                  </a:rPr>
                  <a:t> </a:t>
                </a:r>
              </a:p>
            </p:txBody>
          </p:sp>
        </mc:Fallback>
      </mc:AlternateContent>
      <p:sp>
        <p:nvSpPr>
          <p:cNvPr id="33" name="TextBox 32"/>
          <p:cNvSpPr txBox="1"/>
          <p:nvPr/>
        </p:nvSpPr>
        <p:spPr>
          <a:xfrm>
            <a:off x="7011026" y="2395104"/>
            <a:ext cx="1701108" cy="830997"/>
          </a:xfrm>
          <a:prstGeom prst="rect">
            <a:avLst/>
          </a:prstGeom>
          <a:noFill/>
        </p:spPr>
        <p:txBody>
          <a:bodyPr wrap="none" rtlCol="0">
            <a:spAutoFit/>
          </a:bodyPr>
          <a:lstStyle/>
          <a:p>
            <a:pPr algn="ctr"/>
            <a:r>
              <a:rPr lang="en-US" sz="1600" dirty="0">
                <a:solidFill>
                  <a:srgbClr val="000000"/>
                </a:solidFill>
                <a:latin typeface="+mn-lt"/>
              </a:rPr>
              <a:t>Example</a:t>
            </a:r>
          </a:p>
          <a:p>
            <a:pPr algn="ctr"/>
            <a:r>
              <a:rPr lang="en-US" sz="1600" dirty="0">
                <a:solidFill>
                  <a:srgbClr val="000000"/>
                </a:solidFill>
                <a:latin typeface="+mn-lt"/>
              </a:rPr>
              <a:t>Calculation of Qt</a:t>
            </a:r>
          </a:p>
          <a:p>
            <a:pPr algn="ctr"/>
            <a:r>
              <a:rPr lang="en-US" sz="1600" dirty="0">
                <a:solidFill>
                  <a:srgbClr val="000000"/>
                </a:solidFill>
                <a:latin typeface="+mn-lt"/>
              </a:rPr>
              <a:t>HC3</a:t>
            </a:r>
          </a:p>
        </p:txBody>
      </p:sp>
      <p:pic>
        <p:nvPicPr>
          <p:cNvPr id="2" name="Picture 1">
            <a:extLst>
              <a:ext uri="{FF2B5EF4-FFF2-40B4-BE49-F238E27FC236}">
                <a16:creationId xmlns:a16="http://schemas.microsoft.com/office/drawing/2014/main" id="{DFEDF864-7BC9-41E2-9473-9A62C7C112AB}"/>
              </a:ext>
            </a:extLst>
          </p:cNvPr>
          <p:cNvPicPr>
            <a:picLocks noChangeAspect="1"/>
          </p:cNvPicPr>
          <p:nvPr/>
        </p:nvPicPr>
        <p:blipFill rotWithShape="1">
          <a:blip r:embed="rId4"/>
          <a:srcRect l="906"/>
          <a:stretch/>
        </p:blipFill>
        <p:spPr>
          <a:xfrm>
            <a:off x="1198880" y="1128870"/>
            <a:ext cx="5812146" cy="906667"/>
          </a:xfrm>
          <a:prstGeom prst="rect">
            <a:avLst/>
          </a:prstGeom>
        </p:spPr>
      </p:pic>
      <p:pic>
        <p:nvPicPr>
          <p:cNvPr id="3" name="Picture 2">
            <a:extLst>
              <a:ext uri="{FF2B5EF4-FFF2-40B4-BE49-F238E27FC236}">
                <a16:creationId xmlns:a16="http://schemas.microsoft.com/office/drawing/2014/main" id="{305D19F1-A920-4CCE-B11D-FAF924A0C0D1}"/>
              </a:ext>
            </a:extLst>
          </p:cNvPr>
          <p:cNvPicPr>
            <a:picLocks noChangeAspect="1"/>
          </p:cNvPicPr>
          <p:nvPr/>
        </p:nvPicPr>
        <p:blipFill>
          <a:blip r:embed="rId5"/>
          <a:stretch>
            <a:fillRect/>
          </a:stretch>
        </p:blipFill>
        <p:spPr>
          <a:xfrm>
            <a:off x="501649" y="2082547"/>
            <a:ext cx="8498321" cy="242390"/>
          </a:xfrm>
          <a:prstGeom prst="rect">
            <a:avLst/>
          </a:prstGeom>
        </p:spPr>
      </p:pic>
    </p:spTree>
    <p:extLst>
      <p:ext uri="{BB962C8B-B14F-4D97-AF65-F5344CB8AC3E}">
        <p14:creationId xmlns:p14="http://schemas.microsoft.com/office/powerpoint/2010/main" val="1092669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406400"/>
            <a:ext cx="8348518" cy="723900"/>
          </a:xfrm>
        </p:spPr>
        <p:txBody>
          <a:bodyPr/>
          <a:lstStyle/>
          <a:p>
            <a:r>
              <a:rPr lang="en-US" dirty="0"/>
              <a:t>AGA Section 6.1</a:t>
            </a:r>
            <a:br>
              <a:rPr lang="en-US" dirty="0"/>
            </a:br>
            <a:r>
              <a:rPr lang="en-US" dirty="0"/>
              <a:t>Minimum Performance Requirements</a:t>
            </a:r>
          </a:p>
        </p:txBody>
      </p:sp>
      <p:sp>
        <p:nvSpPr>
          <p:cNvPr id="3409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340993" name="Object 1"/>
          <p:cNvGraphicFramePr>
            <a:graphicFrameLocks noChangeAspect="1"/>
          </p:cNvGraphicFramePr>
          <p:nvPr/>
        </p:nvGraphicFramePr>
        <p:xfrm>
          <a:off x="401782" y="1233055"/>
          <a:ext cx="8215745" cy="4918342"/>
        </p:xfrm>
        <a:graphic>
          <a:graphicData uri="http://schemas.openxmlformats.org/presentationml/2006/ole">
            <mc:AlternateContent xmlns:mc="http://schemas.openxmlformats.org/markup-compatibility/2006">
              <mc:Choice xmlns:v="urn:schemas-microsoft-com:vml" Requires="v">
                <p:oleObj r:id="rId2" imgW="6772434" imgH="4849150" progId="">
                  <p:embed/>
                </p:oleObj>
              </mc:Choice>
              <mc:Fallback>
                <p:oleObj r:id="rId2" imgW="6772434" imgH="4849150" progId="">
                  <p:embed/>
                  <p:pic>
                    <p:nvPicPr>
                      <p:cNvPr id="340993"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782" y="1233055"/>
                        <a:ext cx="8215745" cy="49183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Direct Density Measurement</a:t>
            </a:r>
          </a:p>
        </p:txBody>
      </p:sp>
      <p:sp>
        <p:nvSpPr>
          <p:cNvPr id="401411" name="Rectangle 3"/>
          <p:cNvSpPr>
            <a:spLocks noGrp="1" noChangeArrowheads="1"/>
          </p:cNvSpPr>
          <p:nvPr>
            <p:ph idx="1"/>
          </p:nvPr>
        </p:nvSpPr>
        <p:spPr>
          <a:xfrm>
            <a:off x="560388" y="1195388"/>
            <a:ext cx="8343900" cy="4546600"/>
          </a:xfrm>
        </p:spPr>
        <p:txBody>
          <a:bodyPr/>
          <a:lstStyle/>
          <a:p>
            <a:pPr>
              <a:lnSpc>
                <a:spcPct val="100000"/>
              </a:lnSpc>
              <a:spcBef>
                <a:spcPct val="0"/>
              </a:spcBef>
              <a:spcAft>
                <a:spcPct val="0"/>
              </a:spcAft>
              <a:buFont typeface="Wingdings" pitchFamily="2" charset="2"/>
              <a:buNone/>
            </a:pPr>
            <a:r>
              <a:rPr lang="en-US" sz="2400" dirty="0"/>
              <a:t>Density measurement is based on the natural frequency</a:t>
            </a:r>
          </a:p>
          <a:p>
            <a:pPr lvl="1">
              <a:lnSpc>
                <a:spcPct val="100000"/>
              </a:lnSpc>
              <a:spcBef>
                <a:spcPct val="0"/>
              </a:spcBef>
              <a:spcAft>
                <a:spcPct val="0"/>
              </a:spcAft>
            </a:pPr>
            <a:r>
              <a:rPr lang="en-US" sz="1800" dirty="0"/>
              <a:t>As the mass </a:t>
            </a:r>
            <a:r>
              <a:rPr lang="en-US" sz="1800" i="1" dirty="0"/>
              <a:t>increases</a:t>
            </a:r>
            <a:r>
              <a:rPr lang="en-US" sz="1800" dirty="0"/>
              <a:t>, the natural frequency of the system </a:t>
            </a:r>
            <a:r>
              <a:rPr lang="en-US" sz="1800" i="1" dirty="0"/>
              <a:t>decreases</a:t>
            </a:r>
            <a:endParaRPr lang="en-US" sz="1800" dirty="0"/>
          </a:p>
          <a:p>
            <a:pPr lvl="1">
              <a:lnSpc>
                <a:spcPct val="100000"/>
              </a:lnSpc>
              <a:spcBef>
                <a:spcPct val="0"/>
              </a:spcBef>
              <a:spcAft>
                <a:spcPct val="0"/>
              </a:spcAft>
            </a:pPr>
            <a:r>
              <a:rPr lang="en-US" sz="1800" dirty="0"/>
              <a:t>As the mass </a:t>
            </a:r>
            <a:r>
              <a:rPr lang="en-US" sz="1800" i="1" dirty="0"/>
              <a:t>decreases</a:t>
            </a:r>
            <a:r>
              <a:rPr lang="en-US" sz="1800" dirty="0"/>
              <a:t>, the natural frequency of the system </a:t>
            </a:r>
            <a:r>
              <a:rPr lang="en-US" sz="1800" i="1" dirty="0"/>
              <a:t>increases</a:t>
            </a:r>
            <a:endParaRPr lang="en-US" sz="1800" dirty="0"/>
          </a:p>
        </p:txBody>
      </p:sp>
      <p:pic>
        <p:nvPicPr>
          <p:cNvPr id="401414" name="Picture 6" descr="15kg"/>
          <p:cNvPicPr>
            <a:picLocks noChangeAspect="1" noChangeArrowheads="1"/>
          </p:cNvPicPr>
          <p:nvPr/>
        </p:nvPicPr>
        <p:blipFill>
          <a:blip r:embed="rId3" cstate="print"/>
          <a:srcRect/>
          <a:stretch>
            <a:fillRect/>
          </a:stretch>
        </p:blipFill>
        <p:spPr bwMode="auto">
          <a:xfrm>
            <a:off x="2255838" y="2808288"/>
            <a:ext cx="1497012" cy="2549525"/>
          </a:xfrm>
          <a:prstGeom prst="rect">
            <a:avLst/>
          </a:prstGeom>
          <a:noFill/>
        </p:spPr>
      </p:pic>
      <p:pic>
        <p:nvPicPr>
          <p:cNvPr id="401415" name="Picture 7" descr="15kgnoFlowVibration"/>
          <p:cNvPicPr>
            <a:picLocks noChangeAspect="1" noChangeArrowheads="1"/>
          </p:cNvPicPr>
          <p:nvPr/>
        </p:nvPicPr>
        <p:blipFill>
          <a:blip r:embed="rId4" cstate="print"/>
          <a:srcRect/>
          <a:stretch>
            <a:fillRect/>
          </a:stretch>
        </p:blipFill>
        <p:spPr bwMode="auto">
          <a:xfrm>
            <a:off x="1012825" y="2868613"/>
            <a:ext cx="3127375" cy="2603500"/>
          </a:xfrm>
          <a:prstGeom prst="rect">
            <a:avLst/>
          </a:prstGeom>
          <a:noFill/>
        </p:spPr>
      </p:pic>
      <p:pic>
        <p:nvPicPr>
          <p:cNvPr id="401416" name="Picture 8" descr="30kg"/>
          <p:cNvPicPr>
            <a:picLocks noChangeAspect="1" noChangeArrowheads="1" noCrop="1"/>
          </p:cNvPicPr>
          <p:nvPr/>
        </p:nvPicPr>
        <p:blipFill>
          <a:blip r:embed="rId5" cstate="print"/>
          <a:srcRect/>
          <a:stretch>
            <a:fillRect/>
          </a:stretch>
        </p:blipFill>
        <p:spPr bwMode="auto">
          <a:xfrm>
            <a:off x="5664200" y="2773363"/>
            <a:ext cx="1497013" cy="2743200"/>
          </a:xfrm>
          <a:prstGeom prst="rect">
            <a:avLst/>
          </a:prstGeom>
          <a:noFill/>
        </p:spPr>
      </p:pic>
      <p:pic>
        <p:nvPicPr>
          <p:cNvPr id="401417" name="Picture 9" descr="30kgnoFlowVibration"/>
          <p:cNvPicPr>
            <a:picLocks noChangeAspect="1" noChangeArrowheads="1"/>
          </p:cNvPicPr>
          <p:nvPr/>
        </p:nvPicPr>
        <p:blipFill>
          <a:blip r:embed="rId6" cstate="print"/>
          <a:srcRect/>
          <a:stretch>
            <a:fillRect/>
          </a:stretch>
        </p:blipFill>
        <p:spPr bwMode="auto">
          <a:xfrm>
            <a:off x="5233988" y="3013075"/>
            <a:ext cx="3322637" cy="2765425"/>
          </a:xfrm>
          <a:prstGeom prst="rect">
            <a:avLst/>
          </a:prstGeom>
          <a:noFill/>
        </p:spPr>
      </p:pic>
      <p:pic>
        <p:nvPicPr>
          <p:cNvPr id="9" name="Picture 8" descr="Frequency.gif"/>
          <p:cNvPicPr>
            <a:picLocks noChangeAspect="1"/>
          </p:cNvPicPr>
          <p:nvPr/>
        </p:nvPicPr>
        <p:blipFill>
          <a:blip r:embed="rId7" cstate="print"/>
          <a:stretch>
            <a:fillRect/>
          </a:stretch>
        </p:blipFill>
        <p:spPr>
          <a:xfrm>
            <a:off x="7616117" y="4760025"/>
            <a:ext cx="1301262" cy="914400"/>
          </a:xfrm>
          <a:prstGeom prst="rect">
            <a:avLst/>
          </a:prstGeom>
        </p:spPr>
      </p:pic>
      <p:pic>
        <p:nvPicPr>
          <p:cNvPr id="10" name="Picture 9" descr="high frequency.gif"/>
          <p:cNvPicPr>
            <a:picLocks noChangeAspect="1"/>
          </p:cNvPicPr>
          <p:nvPr/>
        </p:nvPicPr>
        <p:blipFill>
          <a:blip r:embed="rId8" cstate="print"/>
          <a:stretch>
            <a:fillRect/>
          </a:stretch>
        </p:blipFill>
        <p:spPr>
          <a:xfrm>
            <a:off x="3354779" y="4383144"/>
            <a:ext cx="1295400" cy="910281"/>
          </a:xfrm>
          <a:prstGeom prst="rect">
            <a:avLst/>
          </a:prstGeom>
        </p:spPr>
      </p:pic>
    </p:spTree>
    <p:extLst>
      <p:ext uri="{BB962C8B-B14F-4D97-AF65-F5344CB8AC3E}">
        <p14:creationId xmlns:p14="http://schemas.microsoft.com/office/powerpoint/2010/main" val="134660795"/>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01414"/>
                                        </p:tgtEl>
                                      </p:cBhvr>
                                    </p:animEffect>
                                    <p:set>
                                      <p:cBhvr>
                                        <p:cTn id="7" dur="1" fill="hold">
                                          <p:stCondLst>
                                            <p:cond delay="499"/>
                                          </p:stCondLst>
                                        </p:cTn>
                                        <p:tgtEl>
                                          <p:spTgt spid="40141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401416"/>
                                        </p:tgtEl>
                                      </p:cBhvr>
                                    </p:animEffect>
                                    <p:set>
                                      <p:cBhvr>
                                        <p:cTn id="10" dur="1" fill="hold">
                                          <p:stCondLst>
                                            <p:cond delay="499"/>
                                          </p:stCondLst>
                                        </p:cTn>
                                        <p:tgtEl>
                                          <p:spTgt spid="401416"/>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401415"/>
                                        </p:tgtEl>
                                        <p:attrNameLst>
                                          <p:attrName>style.visibility</p:attrName>
                                        </p:attrNameLst>
                                      </p:cBhvr>
                                      <p:to>
                                        <p:strVal val="visible"/>
                                      </p:to>
                                    </p:set>
                                    <p:animEffect transition="in" filter="fade">
                                      <p:cBhvr>
                                        <p:cTn id="13" dur="500"/>
                                        <p:tgtEl>
                                          <p:spTgt spid="401415"/>
                                        </p:tgtEl>
                                      </p:cBhvr>
                                    </p:animEffect>
                                  </p:childTnLst>
                                </p:cTn>
                              </p:par>
                              <p:par>
                                <p:cTn id="14" presetID="10" presetClass="entr" presetSubtype="0" fill="hold" nodeType="withEffect">
                                  <p:stCondLst>
                                    <p:cond delay="0"/>
                                  </p:stCondLst>
                                  <p:childTnLst>
                                    <p:set>
                                      <p:cBhvr>
                                        <p:cTn id="15" dur="1" fill="hold">
                                          <p:stCondLst>
                                            <p:cond delay="0"/>
                                          </p:stCondLst>
                                        </p:cTn>
                                        <p:tgtEl>
                                          <p:spTgt spid="401417"/>
                                        </p:tgtEl>
                                        <p:attrNameLst>
                                          <p:attrName>style.visibility</p:attrName>
                                        </p:attrNameLst>
                                      </p:cBhvr>
                                      <p:to>
                                        <p:strVal val="visible"/>
                                      </p:to>
                                    </p:set>
                                    <p:animEffect transition="in" filter="fade">
                                      <p:cBhvr>
                                        <p:cTn id="16" dur="500"/>
                                        <p:tgtEl>
                                          <p:spTgt spid="401417"/>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custDataLst>
              <p:tags r:id="rId2"/>
            </p:custDataLst>
          </p:nvPr>
        </p:nvSpPr>
        <p:spPr>
          <a:xfrm>
            <a:off x="533400" y="381000"/>
            <a:ext cx="8486775" cy="723900"/>
          </a:xfrm>
        </p:spPr>
        <p:txBody>
          <a:bodyPr/>
          <a:lstStyle/>
          <a:p>
            <a:r>
              <a:rPr lang="en-US" dirty="0"/>
              <a:t>Direct Density Measurement - Gas</a:t>
            </a:r>
            <a:endParaRPr lang="en-US" sz="2400" dirty="0"/>
          </a:p>
        </p:txBody>
      </p:sp>
      <p:sp>
        <p:nvSpPr>
          <p:cNvPr id="394245" name="Rectangle 5"/>
          <p:cNvSpPr>
            <a:spLocks noGrp="1" noChangeArrowheads="1"/>
          </p:cNvSpPr>
          <p:nvPr>
            <p:ph type="body" sz="half" idx="2"/>
          </p:nvPr>
        </p:nvSpPr>
        <p:spPr>
          <a:xfrm>
            <a:off x="5042263" y="1330326"/>
            <a:ext cx="4101737" cy="2695410"/>
          </a:xfrm>
        </p:spPr>
        <p:txBody>
          <a:bodyPr/>
          <a:lstStyle/>
          <a:p>
            <a:pPr>
              <a:buClr>
                <a:srgbClr val="000066"/>
              </a:buClr>
              <a:buFontTx/>
              <a:buChar char="•"/>
            </a:pPr>
            <a:r>
              <a:rPr lang="en-US" sz="1800" dirty="0"/>
              <a:t>Density Accuracy +/- 0.0005 gm/cc</a:t>
            </a:r>
          </a:p>
          <a:p>
            <a:pPr>
              <a:buClr>
                <a:srgbClr val="000066"/>
              </a:buClr>
              <a:buFontTx/>
              <a:buChar char="•"/>
            </a:pPr>
            <a:r>
              <a:rPr lang="en-US" sz="1800" dirty="0"/>
              <a:t>Water Density = 1 gm/cc    </a:t>
            </a:r>
            <a:r>
              <a:rPr lang="en-US" sz="1800" b="1" dirty="0">
                <a:solidFill>
                  <a:srgbClr val="00B050"/>
                </a:solidFill>
              </a:rPr>
              <a:t>(potential error = 0.05%)</a:t>
            </a:r>
          </a:p>
          <a:p>
            <a:pPr>
              <a:buClr>
                <a:srgbClr val="000066"/>
              </a:buClr>
              <a:buFontTx/>
              <a:buChar char="•"/>
            </a:pPr>
            <a:r>
              <a:rPr lang="en-US" sz="1800" dirty="0"/>
              <a:t>Natural Gas Density @ 500 psi = 0.0272 gm/cc                      </a:t>
            </a:r>
            <a:r>
              <a:rPr lang="en-US" sz="1800" b="1" dirty="0">
                <a:solidFill>
                  <a:srgbClr val="C00000"/>
                </a:solidFill>
              </a:rPr>
              <a:t>(potential error 1.8%)</a:t>
            </a:r>
          </a:p>
        </p:txBody>
      </p:sp>
      <p:pic>
        <p:nvPicPr>
          <p:cNvPr id="394243" name="Picture 3" descr="dens2low"/>
          <p:cNvPicPr>
            <a:picLocks noChangeAspect="1" noChangeArrowheads="1" noCrop="1"/>
          </p:cNvPicPr>
          <p:nvPr/>
        </p:nvPicPr>
        <p:blipFill>
          <a:blip r:embed="rId5" cstate="print">
            <a:clrChange>
              <a:clrFrom>
                <a:srgbClr val="FFFFFF"/>
              </a:clrFrom>
              <a:clrTo>
                <a:srgbClr val="FFFFFF">
                  <a:alpha val="0"/>
                </a:srgbClr>
              </a:clrTo>
            </a:clrChange>
          </a:blip>
          <a:srcRect/>
          <a:stretch>
            <a:fillRect/>
          </a:stretch>
        </p:blipFill>
        <p:spPr bwMode="auto">
          <a:xfrm>
            <a:off x="609600" y="1219200"/>
            <a:ext cx="4560888" cy="4000500"/>
          </a:xfrm>
          <a:prstGeom prst="rect">
            <a:avLst/>
          </a:prstGeom>
          <a:noFill/>
        </p:spPr>
      </p:pic>
      <p:sp>
        <p:nvSpPr>
          <p:cNvPr id="5" name="Rectangle 4"/>
          <p:cNvSpPr/>
          <p:nvPr>
            <p:custDataLst>
              <p:tags r:id="rId3"/>
            </p:custDataLst>
          </p:nvPr>
        </p:nvSpPr>
        <p:spPr>
          <a:xfrm>
            <a:off x="2667000" y="5638800"/>
            <a:ext cx="4191000" cy="830997"/>
          </a:xfrm>
          <a:prstGeom prst="rect">
            <a:avLst/>
          </a:prstGeom>
          <a:noFill/>
        </p:spPr>
        <p:txBody>
          <a:bodyPr wrap="square" lIns="91440" tIns="45720" rIns="91440" bIns="45720">
            <a:spAutoFit/>
          </a:bodyPr>
          <a:lstStyle/>
          <a:p>
            <a:pPr algn="ctr"/>
            <a:r>
              <a:rPr lang="en-US" sz="2400" b="1" dirty="0">
                <a:ln w="10541" cmpd="sng">
                  <a:solidFill>
                    <a:srgbClr val="00B050"/>
                  </a:solidFill>
                  <a:prstDash val="solid"/>
                </a:ln>
                <a:solidFill>
                  <a:srgbClr val="00B050"/>
                </a:solidFill>
              </a:rPr>
              <a:t>Clean vs. Dirty</a:t>
            </a:r>
          </a:p>
          <a:p>
            <a:pPr algn="ctr"/>
            <a:r>
              <a:rPr lang="en-US" sz="2400" b="1" dirty="0">
                <a:ln w="10541" cmpd="sng">
                  <a:solidFill>
                    <a:srgbClr val="00B050"/>
                  </a:solidFill>
                  <a:prstDash val="solid"/>
                </a:ln>
                <a:solidFill>
                  <a:srgbClr val="00B050"/>
                </a:solidFill>
              </a:rPr>
              <a:t>&amp; Meter Health Diagnostic</a:t>
            </a:r>
            <a:endParaRPr lang="en-US" sz="2400" b="1" cap="none" spc="0" dirty="0">
              <a:ln w="10541" cmpd="sng">
                <a:solidFill>
                  <a:srgbClr val="00B050"/>
                </a:solidFill>
                <a:prstDash val="solid"/>
              </a:ln>
              <a:solidFill>
                <a:srgbClr val="00B050"/>
              </a:solidFill>
              <a:effectLst/>
            </a:endParaRPr>
          </a:p>
        </p:txBody>
      </p:sp>
      <p:sp>
        <p:nvSpPr>
          <p:cNvPr id="6" name="TextBox 5"/>
          <p:cNvSpPr txBox="1"/>
          <p:nvPr/>
        </p:nvSpPr>
        <p:spPr>
          <a:xfrm>
            <a:off x="5486399" y="3847605"/>
            <a:ext cx="3108961" cy="646331"/>
          </a:xfrm>
          <a:prstGeom prst="rect">
            <a:avLst/>
          </a:prstGeom>
          <a:noFill/>
        </p:spPr>
        <p:txBody>
          <a:bodyPr wrap="square" rtlCol="0">
            <a:spAutoFit/>
          </a:bodyPr>
          <a:lstStyle/>
          <a:p>
            <a:r>
              <a:rPr lang="en-US" b="1" dirty="0">
                <a:solidFill>
                  <a:srgbClr val="00B050"/>
                </a:solidFill>
                <a:latin typeface="+mn-lt"/>
              </a:rPr>
              <a:t>Increasing density may indicate coating or liquids</a:t>
            </a:r>
          </a:p>
        </p:txBody>
      </p:sp>
    </p:spTree>
    <p:custDataLst>
      <p:tags r:id="rId1"/>
    </p:custDataLst>
    <p:extLst>
      <p:ext uri="{BB962C8B-B14F-4D97-AF65-F5344CB8AC3E}">
        <p14:creationId xmlns:p14="http://schemas.microsoft.com/office/powerpoint/2010/main" val="3573352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9" name="Rectangle 77"/>
          <p:cNvSpPr>
            <a:spLocks noChangeArrowheads="1"/>
          </p:cNvSpPr>
          <p:nvPr/>
        </p:nvSpPr>
        <p:spPr bwMode="auto">
          <a:xfrm>
            <a:off x="-628650" y="3227388"/>
            <a:ext cx="184150" cy="366712"/>
          </a:xfrm>
          <a:prstGeom prst="rect">
            <a:avLst/>
          </a:prstGeom>
          <a:noFill/>
          <a:ln w="9525">
            <a:noFill/>
            <a:miter lim="800000"/>
            <a:headEnd/>
            <a:tailEnd/>
          </a:ln>
        </p:spPr>
        <p:txBody>
          <a:bodyPr wrap="none" anchor="ctr"/>
          <a:lstStyle/>
          <a:p>
            <a:pPr algn="ctr" eaLnBrk="0" fontAlgn="base" hangingPunct="0">
              <a:spcBef>
                <a:spcPct val="0"/>
              </a:spcBef>
              <a:spcAft>
                <a:spcPct val="0"/>
              </a:spcAft>
            </a:pPr>
            <a:endParaRPr lang="en-US" sz="2400" dirty="0">
              <a:solidFill>
                <a:srgbClr val="000000"/>
              </a:solidFill>
            </a:endParaRPr>
          </a:p>
        </p:txBody>
      </p:sp>
      <p:sp>
        <p:nvSpPr>
          <p:cNvPr id="83" name="Title 82"/>
          <p:cNvSpPr>
            <a:spLocks noGrp="1"/>
          </p:cNvSpPr>
          <p:nvPr>
            <p:ph type="title"/>
          </p:nvPr>
        </p:nvSpPr>
        <p:spPr/>
        <p:txBody>
          <a:bodyPr/>
          <a:lstStyle/>
          <a:p>
            <a:r>
              <a:rPr lang="en-US" dirty="0"/>
              <a:t>Direct Temperature Measurement</a:t>
            </a:r>
          </a:p>
        </p:txBody>
      </p:sp>
      <p:sp>
        <p:nvSpPr>
          <p:cNvPr id="84" name="Rectangle 3"/>
          <p:cNvSpPr txBox="1">
            <a:spLocks noChangeArrowheads="1"/>
          </p:cNvSpPr>
          <p:nvPr/>
        </p:nvSpPr>
        <p:spPr>
          <a:xfrm>
            <a:off x="533400" y="1219200"/>
            <a:ext cx="8001000" cy="1447800"/>
          </a:xfrm>
          <a:prstGeom prst="rect">
            <a:avLst/>
          </a:prstGeom>
        </p:spPr>
        <p:txBody>
          <a:bodyPr/>
          <a:lstStyle/>
          <a:p>
            <a:pPr marL="342900" marR="0" lvl="0" indent="-342900" algn="l" defTabSz="914400" rtl="0" eaLnBrk="1" fontAlgn="base" latinLnBrk="0" hangingPunct="1">
              <a:lnSpc>
                <a:spcPct val="85000"/>
              </a:lnSpc>
              <a:spcBef>
                <a:spcPct val="15000"/>
              </a:spcBef>
              <a:spcAft>
                <a:spcPct val="15000"/>
              </a:spcAft>
              <a:buClr>
                <a:schemeClr val="bg2"/>
              </a:buClr>
              <a:buSzPct val="60000"/>
              <a:buFont typeface="Wingdings" pitchFamily="2" charset="2"/>
              <a:buChar char="l"/>
              <a:tabLst/>
              <a:defRPr/>
            </a:pPr>
            <a:r>
              <a:rPr kumimoji="0" lang="en-US" sz="2400" b="1" i="1" u="none" strike="noStrike" kern="0" cap="none" spc="0" normalizeH="0" baseline="0" noProof="0" dirty="0">
                <a:ln>
                  <a:noFill/>
                </a:ln>
                <a:solidFill>
                  <a:srgbClr val="000000"/>
                </a:solidFill>
                <a:effectLst/>
                <a:uLnTx/>
                <a:uFillTx/>
                <a:latin typeface="+mn-lt"/>
                <a:ea typeface="+mn-ea"/>
                <a:cs typeface="+mn-cs"/>
              </a:rPr>
              <a:t>Three wire platinum Resistance Temperature Detector (RTD)</a:t>
            </a:r>
          </a:p>
          <a:p>
            <a:pPr marL="342900" marR="0" lvl="0" indent="-342900" algn="l" defTabSz="914400" rtl="0" eaLnBrk="1" fontAlgn="base" latinLnBrk="0" hangingPunct="1">
              <a:lnSpc>
                <a:spcPct val="85000"/>
              </a:lnSpc>
              <a:spcBef>
                <a:spcPct val="15000"/>
              </a:spcBef>
              <a:spcAft>
                <a:spcPct val="15000"/>
              </a:spcAft>
              <a:buClr>
                <a:schemeClr val="bg2"/>
              </a:buClr>
              <a:buSzPct val="60000"/>
              <a:buFont typeface="Wingdings" pitchFamily="2" charset="2"/>
              <a:buChar char="l"/>
              <a:tabLst/>
              <a:defRPr/>
            </a:pPr>
            <a:r>
              <a:rPr lang="en-US" sz="2400" b="1" i="1" kern="0" dirty="0">
                <a:solidFill>
                  <a:srgbClr val="000000"/>
                </a:solidFill>
                <a:latin typeface="+mn-lt"/>
              </a:rPr>
              <a:t>Measures tube temperature on inlet side of sensor</a:t>
            </a:r>
          </a:p>
          <a:p>
            <a:pPr marL="342900" marR="0" lvl="0" indent="-342900" algn="l" defTabSz="914400" rtl="0" eaLnBrk="1" fontAlgn="base" latinLnBrk="0" hangingPunct="1">
              <a:lnSpc>
                <a:spcPct val="85000"/>
              </a:lnSpc>
              <a:spcBef>
                <a:spcPct val="15000"/>
              </a:spcBef>
              <a:spcAft>
                <a:spcPct val="15000"/>
              </a:spcAft>
              <a:buClr>
                <a:schemeClr val="bg2"/>
              </a:buClr>
              <a:buSzPct val="60000"/>
              <a:buFont typeface="Wingdings" pitchFamily="2" charset="2"/>
              <a:buChar char="l"/>
              <a:tabLst/>
              <a:defRPr/>
            </a:pPr>
            <a:endParaRPr kumimoji="0" lang="en-US" sz="2400" b="1" i="1" u="none" strike="noStrike" kern="0" cap="none" spc="0" normalizeH="0" baseline="0" noProof="0" dirty="0">
              <a:ln>
                <a:noFill/>
              </a:ln>
              <a:solidFill>
                <a:srgbClr val="000000"/>
              </a:solidFill>
              <a:effectLst/>
              <a:uLnTx/>
              <a:uFillTx/>
              <a:latin typeface="+mn-lt"/>
              <a:ea typeface="+mn-ea"/>
              <a:cs typeface="+mn-cs"/>
            </a:endParaRPr>
          </a:p>
        </p:txBody>
      </p:sp>
      <p:pic>
        <p:nvPicPr>
          <p:cNvPr id="20483" name="Picture 8" descr="image001"/>
          <p:cNvPicPr>
            <a:picLocks noChangeAspect="1" noChangeArrowheads="1"/>
          </p:cNvPicPr>
          <p:nvPr/>
        </p:nvPicPr>
        <p:blipFill>
          <a:blip r:embed="rId3" cstate="print"/>
          <a:srcRect/>
          <a:stretch>
            <a:fillRect/>
          </a:stretch>
        </p:blipFill>
        <p:spPr bwMode="auto">
          <a:xfrm>
            <a:off x="2819400" y="2895600"/>
            <a:ext cx="3276600" cy="3209925"/>
          </a:xfrm>
          <a:prstGeom prst="rect">
            <a:avLst/>
          </a:prstGeom>
          <a:noFill/>
          <a:ln w="9525">
            <a:noFill/>
            <a:miter lim="800000"/>
            <a:headEnd/>
            <a:tailEnd/>
          </a:ln>
        </p:spPr>
      </p:pic>
    </p:spTree>
    <p:extLst>
      <p:ext uri="{BB962C8B-B14F-4D97-AF65-F5344CB8AC3E}">
        <p14:creationId xmlns:p14="http://schemas.microsoft.com/office/powerpoint/2010/main" val="1940924152"/>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1329373682"/>
              </p:ext>
            </p:extLst>
          </p:nvPr>
        </p:nvGraphicFramePr>
        <p:xfrm>
          <a:off x="191328" y="1357267"/>
          <a:ext cx="8473701" cy="4327337"/>
        </p:xfrm>
        <a:graphic>
          <a:graphicData uri="http://schemas.openxmlformats.org/drawingml/2006/table">
            <a:tbl>
              <a:tblPr firstRow="1" bandRow="1">
                <a:tableStyleId>{5C22544A-7EE6-4342-B048-85BDC9FD1C3A}</a:tableStyleId>
              </a:tblPr>
              <a:tblGrid>
                <a:gridCol w="1165570">
                  <a:extLst>
                    <a:ext uri="{9D8B030D-6E8A-4147-A177-3AD203B41FA5}">
                      <a16:colId xmlns:a16="http://schemas.microsoft.com/office/drawing/2014/main" val="20000"/>
                    </a:ext>
                  </a:extLst>
                </a:gridCol>
                <a:gridCol w="7308131">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30916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457200" y="228600"/>
            <a:ext cx="8229600" cy="723900"/>
          </a:xfrm>
        </p:spPr>
        <p:txBody>
          <a:bodyPr/>
          <a:lstStyle/>
          <a:p>
            <a:pPr>
              <a:defRPr/>
            </a:pPr>
            <a:r>
              <a:rPr lang="en-US" dirty="0">
                <a:effectLst/>
              </a:rPr>
              <a:t>AGA Report Background</a:t>
            </a:r>
            <a:endParaRPr lang="en-US" sz="2400" dirty="0">
              <a:effectLst/>
            </a:endParaRPr>
          </a:p>
        </p:txBody>
      </p:sp>
      <p:sp>
        <p:nvSpPr>
          <p:cNvPr id="2" name="TextBox 1"/>
          <p:cNvSpPr txBox="1"/>
          <p:nvPr/>
        </p:nvSpPr>
        <p:spPr>
          <a:xfrm>
            <a:off x="457200" y="1088136"/>
            <a:ext cx="2459736" cy="5017811"/>
          </a:xfrm>
          <a:prstGeom prst="rect">
            <a:avLst/>
          </a:prstGeom>
          <a:noFill/>
        </p:spPr>
        <p:txBody>
          <a:bodyPr wrap="square" rtlCol="0">
            <a:spAutoFit/>
          </a:bodyPr>
          <a:lstStyle/>
          <a:p>
            <a:pPr>
              <a:spcAft>
                <a:spcPts val="1200"/>
              </a:spcAft>
            </a:pPr>
            <a:r>
              <a:rPr lang="en-US" sz="1800" b="1" dirty="0">
                <a:latin typeface="+mj-lt"/>
                <a:cs typeface="Rod" panose="02030509050101010101" pitchFamily="49" charset="-79"/>
              </a:rPr>
              <a:t>AGA Report No. 3</a:t>
            </a:r>
          </a:p>
          <a:p>
            <a:pPr>
              <a:spcAft>
                <a:spcPts val="1200"/>
              </a:spcAft>
            </a:pPr>
            <a:r>
              <a:rPr lang="en-US" sz="1800" b="1" dirty="0">
                <a:latin typeface="+mj-lt"/>
                <a:cs typeface="Rod" panose="02030509050101010101" pitchFamily="49" charset="-79"/>
              </a:rPr>
              <a:t>AGA Report No. 4A </a:t>
            </a:r>
            <a:r>
              <a:rPr lang="en-US" sz="1800" b="1" dirty="0">
                <a:solidFill>
                  <a:schemeClr val="bg1"/>
                </a:solidFill>
                <a:latin typeface="+mj-lt"/>
                <a:cs typeface="Rod" panose="02030509050101010101" pitchFamily="49" charset="-79"/>
              </a:rPr>
              <a:t>Invisible word</a:t>
            </a:r>
          </a:p>
          <a:p>
            <a:pPr>
              <a:spcAft>
                <a:spcPts val="1200"/>
              </a:spcAft>
            </a:pPr>
            <a:r>
              <a:rPr lang="en-US" sz="1800" b="1" dirty="0">
                <a:latin typeface="+mj-lt"/>
                <a:cs typeface="Rod" panose="02030509050101010101" pitchFamily="49" charset="-79"/>
              </a:rPr>
              <a:t>AGA Report No. 5</a:t>
            </a:r>
          </a:p>
          <a:p>
            <a:pPr>
              <a:spcAft>
                <a:spcPts val="1200"/>
              </a:spcAft>
            </a:pPr>
            <a:r>
              <a:rPr lang="en-US" sz="1800" b="1" dirty="0">
                <a:latin typeface="+mj-lt"/>
                <a:cs typeface="Rod" panose="02030509050101010101" pitchFamily="49" charset="-79"/>
              </a:rPr>
              <a:t>AGA Report No. 6 </a:t>
            </a:r>
            <a:r>
              <a:rPr lang="en-US" sz="1800" b="1" dirty="0">
                <a:solidFill>
                  <a:schemeClr val="bg1"/>
                </a:solidFill>
                <a:cs typeface="Rod" panose="02030509050101010101" pitchFamily="49" charset="-79"/>
              </a:rPr>
              <a:t>Invisible word</a:t>
            </a:r>
            <a:endParaRPr lang="en-US" sz="1800" b="1" dirty="0">
              <a:latin typeface="+mj-lt"/>
              <a:cs typeface="Rod" panose="02030509050101010101" pitchFamily="49" charset="-79"/>
            </a:endParaRPr>
          </a:p>
          <a:p>
            <a:pPr>
              <a:spcAft>
                <a:spcPts val="1200"/>
              </a:spcAft>
            </a:pPr>
            <a:r>
              <a:rPr lang="en-US" sz="1800" b="1" dirty="0">
                <a:latin typeface="+mj-lt"/>
                <a:cs typeface="Rod" panose="02030509050101010101" pitchFamily="49" charset="-79"/>
              </a:rPr>
              <a:t>AGA Report No. 7</a:t>
            </a:r>
          </a:p>
          <a:p>
            <a:pPr>
              <a:spcAft>
                <a:spcPts val="1200"/>
              </a:spcAft>
            </a:pPr>
            <a:r>
              <a:rPr lang="en-US" sz="1800" b="1" dirty="0">
                <a:latin typeface="+mj-lt"/>
                <a:cs typeface="Rod" panose="02030509050101010101" pitchFamily="49" charset="-79"/>
              </a:rPr>
              <a:t>AGA Report No. 8 </a:t>
            </a:r>
            <a:r>
              <a:rPr lang="en-US" sz="1800" b="1" dirty="0">
                <a:solidFill>
                  <a:schemeClr val="bg1"/>
                </a:solidFill>
                <a:cs typeface="Rod" panose="02030509050101010101" pitchFamily="49" charset="-79"/>
              </a:rPr>
              <a:t>Invisible word</a:t>
            </a:r>
          </a:p>
          <a:p>
            <a:pPr>
              <a:spcAft>
                <a:spcPts val="1200"/>
              </a:spcAft>
            </a:pPr>
            <a:r>
              <a:rPr lang="en-US" sz="1800" b="1" dirty="0">
                <a:latin typeface="+mj-lt"/>
                <a:cs typeface="Rod" panose="02030509050101010101" pitchFamily="49" charset="-79"/>
              </a:rPr>
              <a:t>AGA Report No. 9</a:t>
            </a:r>
          </a:p>
          <a:p>
            <a:pPr>
              <a:spcAft>
                <a:spcPts val="1200"/>
              </a:spcAft>
            </a:pPr>
            <a:r>
              <a:rPr lang="en-US" sz="1800" b="1" dirty="0">
                <a:latin typeface="+mj-lt"/>
                <a:cs typeface="Rod" panose="02030509050101010101" pitchFamily="49" charset="-79"/>
              </a:rPr>
              <a:t>AGA Report No. 10 </a:t>
            </a:r>
            <a:r>
              <a:rPr lang="en-US" sz="1800" b="1" dirty="0">
                <a:solidFill>
                  <a:schemeClr val="bg1"/>
                </a:solidFill>
                <a:cs typeface="Rod" panose="02030509050101010101" pitchFamily="49" charset="-79"/>
              </a:rPr>
              <a:t>Invisible word</a:t>
            </a:r>
          </a:p>
          <a:p>
            <a:pPr>
              <a:spcAft>
                <a:spcPts val="1200"/>
              </a:spcAft>
            </a:pPr>
            <a:r>
              <a:rPr lang="en-US" sz="1800" b="1" dirty="0">
                <a:latin typeface="+mj-lt"/>
                <a:cs typeface="Rod" panose="02030509050101010101" pitchFamily="49" charset="-79"/>
              </a:rPr>
              <a:t>AGA Report No. 11</a:t>
            </a:r>
          </a:p>
        </p:txBody>
      </p:sp>
      <p:sp>
        <p:nvSpPr>
          <p:cNvPr id="3" name="TextBox 2"/>
          <p:cNvSpPr txBox="1"/>
          <p:nvPr/>
        </p:nvSpPr>
        <p:spPr>
          <a:xfrm>
            <a:off x="3044952" y="1088136"/>
            <a:ext cx="5852160" cy="4924425"/>
          </a:xfrm>
          <a:prstGeom prst="rect">
            <a:avLst/>
          </a:prstGeom>
          <a:noFill/>
        </p:spPr>
        <p:txBody>
          <a:bodyPr wrap="square" rtlCol="0">
            <a:spAutoFit/>
          </a:bodyPr>
          <a:lstStyle/>
          <a:p>
            <a:pPr>
              <a:spcAft>
                <a:spcPts val="1200"/>
              </a:spcAft>
            </a:pPr>
            <a:r>
              <a:rPr lang="en-US" sz="1800" b="1" dirty="0">
                <a:solidFill>
                  <a:schemeClr val="accent3"/>
                </a:solidFill>
                <a:latin typeface="+mj-lt"/>
                <a:cs typeface="Rod" panose="02030509050101010101" pitchFamily="49" charset="-79"/>
              </a:rPr>
              <a:t>Orifice Metering </a:t>
            </a:r>
            <a:r>
              <a:rPr lang="en-US" sz="1800" b="1" dirty="0">
                <a:latin typeface="+mj-lt"/>
                <a:cs typeface="Rod" panose="02030509050101010101" pitchFamily="49" charset="-79"/>
              </a:rPr>
              <a:t>of Natural Gas</a:t>
            </a:r>
          </a:p>
          <a:p>
            <a:pPr>
              <a:spcAft>
                <a:spcPts val="1200"/>
              </a:spcAft>
            </a:pPr>
            <a:r>
              <a:rPr lang="en-US" sz="1800" b="1" dirty="0">
                <a:latin typeface="+mj-lt"/>
                <a:cs typeface="Rod" panose="02030509050101010101" pitchFamily="49" charset="-79"/>
              </a:rPr>
              <a:t>Natural Gas Contract Measurement and Quality Clauses</a:t>
            </a:r>
          </a:p>
          <a:p>
            <a:pPr>
              <a:spcAft>
                <a:spcPts val="1200"/>
              </a:spcAft>
            </a:pPr>
            <a:r>
              <a:rPr lang="en-US" sz="1800" b="1" dirty="0">
                <a:latin typeface="+mj-lt"/>
                <a:cs typeface="Rod" panose="02030509050101010101" pitchFamily="49" charset="-79"/>
              </a:rPr>
              <a:t>Natural Gas Energy Measurement</a:t>
            </a:r>
          </a:p>
          <a:p>
            <a:pPr>
              <a:spcAft>
                <a:spcPts val="1200"/>
              </a:spcAft>
            </a:pPr>
            <a:r>
              <a:rPr lang="en-US" sz="1800" b="1" dirty="0">
                <a:latin typeface="+mj-lt"/>
                <a:cs typeface="Rod" panose="02030509050101010101" pitchFamily="49" charset="-79"/>
              </a:rPr>
              <a:t>Field Proving of Gas Meters Using Transfer Methods</a:t>
            </a:r>
          </a:p>
          <a:p>
            <a:pPr>
              <a:spcAft>
                <a:spcPts val="1200"/>
              </a:spcAft>
            </a:pPr>
            <a:r>
              <a:rPr lang="en-US" sz="1800" b="1" dirty="0">
                <a:latin typeface="+mj-lt"/>
                <a:cs typeface="Rod" panose="02030509050101010101" pitchFamily="49" charset="-79"/>
              </a:rPr>
              <a:t>Measurement of Natural Gas by </a:t>
            </a:r>
            <a:r>
              <a:rPr lang="en-US" sz="1800" b="1" dirty="0">
                <a:solidFill>
                  <a:schemeClr val="accent3"/>
                </a:solidFill>
                <a:latin typeface="+mj-lt"/>
                <a:cs typeface="Rod" panose="02030509050101010101" pitchFamily="49" charset="-79"/>
              </a:rPr>
              <a:t>Turbine Meter</a:t>
            </a:r>
          </a:p>
          <a:p>
            <a:pPr>
              <a:spcAft>
                <a:spcPts val="1200"/>
              </a:spcAft>
            </a:pPr>
            <a:r>
              <a:rPr lang="en-US" sz="1800" b="1" dirty="0">
                <a:latin typeface="+mj-lt"/>
                <a:cs typeface="Rod" panose="02030509050101010101" pitchFamily="49" charset="-79"/>
              </a:rPr>
              <a:t>Compressibility Factor of Natural Gas and Related Hydrocarbon Gases</a:t>
            </a:r>
          </a:p>
          <a:p>
            <a:pPr>
              <a:spcAft>
                <a:spcPts val="1200"/>
              </a:spcAft>
            </a:pPr>
            <a:r>
              <a:rPr lang="en-US" sz="1800" b="1" dirty="0">
                <a:latin typeface="+mj-lt"/>
                <a:cs typeface="Rod" panose="02030509050101010101" pitchFamily="49" charset="-79"/>
              </a:rPr>
              <a:t>Measurement of Gas by Multipath </a:t>
            </a:r>
            <a:r>
              <a:rPr lang="en-US" sz="1800" b="1" dirty="0">
                <a:solidFill>
                  <a:schemeClr val="accent3"/>
                </a:solidFill>
                <a:latin typeface="+mj-lt"/>
                <a:cs typeface="Rod" panose="02030509050101010101" pitchFamily="49" charset="-79"/>
              </a:rPr>
              <a:t>Ultrasonic Meters</a:t>
            </a:r>
          </a:p>
          <a:p>
            <a:pPr>
              <a:spcAft>
                <a:spcPts val="1200"/>
              </a:spcAft>
            </a:pPr>
            <a:r>
              <a:rPr lang="en-US" sz="1800" b="1" dirty="0">
                <a:latin typeface="+mj-lt"/>
                <a:cs typeface="Rod" panose="02030509050101010101" pitchFamily="49" charset="-79"/>
              </a:rPr>
              <a:t>Speed of Sound in Natural Gas and Other Related Hydrocarbon Gases</a:t>
            </a:r>
          </a:p>
          <a:p>
            <a:pPr>
              <a:spcAft>
                <a:spcPts val="1200"/>
              </a:spcAft>
            </a:pPr>
            <a:r>
              <a:rPr lang="en-US" sz="1800" b="1" dirty="0">
                <a:latin typeface="+mj-lt"/>
                <a:cs typeface="Rod" panose="02030509050101010101" pitchFamily="49" charset="-79"/>
              </a:rPr>
              <a:t>Measurement of Natural Gas by </a:t>
            </a:r>
            <a:r>
              <a:rPr lang="en-US" sz="1800" b="1" dirty="0">
                <a:solidFill>
                  <a:schemeClr val="accent3"/>
                </a:solidFill>
                <a:latin typeface="+mj-lt"/>
                <a:cs typeface="Rod" panose="02030509050101010101" pitchFamily="49" charset="-79"/>
              </a:rPr>
              <a:t>Coriolis Meter</a:t>
            </a:r>
          </a:p>
        </p:txBody>
      </p:sp>
    </p:spTree>
    <p:extLst>
      <p:ext uri="{BB962C8B-B14F-4D97-AF65-F5344CB8AC3E}">
        <p14:creationId xmlns:p14="http://schemas.microsoft.com/office/powerpoint/2010/main" val="2352580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457200" y="228600"/>
            <a:ext cx="8229600" cy="723900"/>
          </a:xfrm>
        </p:spPr>
        <p:txBody>
          <a:bodyPr/>
          <a:lstStyle/>
          <a:p>
            <a:pPr>
              <a:defRPr/>
            </a:pPr>
            <a:r>
              <a:rPr lang="en-US" dirty="0">
                <a:effectLst/>
              </a:rPr>
              <a:t>AGA Report No. 11 / API MPMS Ch. 14.9</a:t>
            </a:r>
            <a:br>
              <a:rPr lang="en-US" dirty="0">
                <a:effectLst/>
              </a:rPr>
            </a:br>
            <a:r>
              <a:rPr lang="en-US" sz="2400" dirty="0">
                <a:effectLst/>
              </a:rPr>
              <a:t>Measurement of Natural Gas by Coriolis Meter</a:t>
            </a:r>
          </a:p>
        </p:txBody>
      </p:sp>
      <p:pic>
        <p:nvPicPr>
          <p:cNvPr id="27652" name="Picture 4"/>
          <p:cNvPicPr>
            <a:picLocks noChangeAspect="1" noChangeArrowheads="1"/>
          </p:cNvPicPr>
          <p:nvPr/>
        </p:nvPicPr>
        <p:blipFill>
          <a:blip r:embed="rId3" cstate="print"/>
          <a:srcRect/>
          <a:stretch>
            <a:fillRect/>
          </a:stretch>
        </p:blipFill>
        <p:spPr bwMode="auto">
          <a:xfrm>
            <a:off x="609600" y="1211263"/>
            <a:ext cx="3482975" cy="4513262"/>
          </a:xfrm>
          <a:prstGeom prst="rect">
            <a:avLst/>
          </a:prstGeom>
          <a:noFill/>
          <a:ln w="9525">
            <a:noFill/>
            <a:miter lim="800000"/>
            <a:headEnd/>
            <a:tailEnd/>
          </a:ln>
        </p:spPr>
      </p:pic>
      <p:sp>
        <p:nvSpPr>
          <p:cNvPr id="2" name="Rectangle 1"/>
          <p:cNvSpPr/>
          <p:nvPr/>
        </p:nvSpPr>
        <p:spPr>
          <a:xfrm>
            <a:off x="609600" y="5846602"/>
            <a:ext cx="4572000" cy="683264"/>
          </a:xfrm>
          <a:prstGeom prst="rect">
            <a:avLst/>
          </a:prstGeom>
        </p:spPr>
        <p:txBody>
          <a:bodyPr>
            <a:spAutoFit/>
          </a:bodyPr>
          <a:lstStyle/>
          <a:p>
            <a:pPr>
              <a:lnSpc>
                <a:spcPct val="80000"/>
              </a:lnSpc>
              <a:buClr>
                <a:srgbClr val="000048"/>
              </a:buClr>
              <a:buSzTx/>
            </a:pPr>
            <a:r>
              <a:rPr lang="en-US" b="1" dirty="0"/>
              <a:t>Published December 2003 </a:t>
            </a:r>
          </a:p>
          <a:p>
            <a:pPr>
              <a:lnSpc>
                <a:spcPct val="80000"/>
              </a:lnSpc>
              <a:buClr>
                <a:srgbClr val="000048"/>
              </a:buClr>
              <a:buSzTx/>
            </a:pPr>
            <a:r>
              <a:rPr lang="en-US" b="1" dirty="0"/>
              <a:t>(1</a:t>
            </a:r>
            <a:r>
              <a:rPr lang="en-US" b="1" baseline="30000" dirty="0"/>
              <a:t>st</a:t>
            </a:r>
            <a:r>
              <a:rPr lang="en-US" b="1" dirty="0"/>
              <a:t> Edition)</a:t>
            </a:r>
            <a:endParaRPr lang="en-US" sz="1600" b="1" dirty="0"/>
          </a:p>
        </p:txBody>
      </p:sp>
      <p:sp>
        <p:nvSpPr>
          <p:cNvPr id="3" name="Rectangle 2"/>
          <p:cNvSpPr/>
          <p:nvPr/>
        </p:nvSpPr>
        <p:spPr>
          <a:xfrm>
            <a:off x="4808136" y="5846602"/>
            <a:ext cx="4572000" cy="683264"/>
          </a:xfrm>
          <a:prstGeom prst="rect">
            <a:avLst/>
          </a:prstGeom>
        </p:spPr>
        <p:txBody>
          <a:bodyPr>
            <a:spAutoFit/>
          </a:bodyPr>
          <a:lstStyle/>
          <a:p>
            <a:pPr>
              <a:lnSpc>
                <a:spcPct val="80000"/>
              </a:lnSpc>
              <a:buClr>
                <a:srgbClr val="000048"/>
              </a:buClr>
              <a:buSzTx/>
            </a:pPr>
            <a:r>
              <a:rPr lang="en-US" b="1" dirty="0"/>
              <a:t>Revised February 2013 </a:t>
            </a:r>
          </a:p>
          <a:p>
            <a:pPr>
              <a:lnSpc>
                <a:spcPct val="80000"/>
              </a:lnSpc>
              <a:buClr>
                <a:srgbClr val="000048"/>
              </a:buClr>
              <a:buSzTx/>
            </a:pPr>
            <a:r>
              <a:rPr lang="en-US" b="1" dirty="0"/>
              <a:t>(2</a:t>
            </a:r>
            <a:r>
              <a:rPr lang="en-US" b="1" baseline="30000" dirty="0"/>
              <a:t>nd</a:t>
            </a:r>
            <a:r>
              <a:rPr lang="en-US" b="1" dirty="0"/>
              <a:t> Edition)</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8136" y="1211263"/>
            <a:ext cx="3411595" cy="4563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8608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2963605990"/>
              </p:ext>
            </p:extLst>
          </p:nvPr>
        </p:nvGraphicFramePr>
        <p:xfrm>
          <a:off x="191328" y="1357267"/>
          <a:ext cx="8473701" cy="4327337"/>
        </p:xfrm>
        <a:graphic>
          <a:graphicData uri="http://schemas.openxmlformats.org/drawingml/2006/table">
            <a:tbl>
              <a:tblPr firstRow="1" bandRow="1">
                <a:tableStyleId>{5C22544A-7EE6-4342-B048-85BDC9FD1C3A}</a:tableStyleId>
              </a:tblPr>
              <a:tblGrid>
                <a:gridCol w="1165570">
                  <a:extLst>
                    <a:ext uri="{9D8B030D-6E8A-4147-A177-3AD203B41FA5}">
                      <a16:colId xmlns:a16="http://schemas.microsoft.com/office/drawing/2014/main" val="20000"/>
                    </a:ext>
                  </a:extLst>
                </a:gridCol>
                <a:gridCol w="7308131">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28593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D5724B1E-2186-49C2-915E-E7DC14D15CE5}"/>
              </a:ext>
            </a:extLst>
          </p:cNvPr>
          <p:cNvSpPr txBox="1"/>
          <p:nvPr/>
        </p:nvSpPr>
        <p:spPr>
          <a:xfrm>
            <a:off x="142219" y="4878856"/>
            <a:ext cx="1615137" cy="2943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717" tIns="25717" rIns="25717" bIns="25717" numCol="1" spcCol="38100" rtlCol="0" anchor="t">
            <a:spAutoFit/>
          </a:bodyPr>
          <a:lstStyle/>
          <a:p>
            <a:pPr defTabSz="257165" hangingPunct="0"/>
            <a:r>
              <a:rPr lang="en-US" sz="1575" b="1" dirty="0">
                <a:solidFill>
                  <a:srgbClr val="00B0F0"/>
                </a:solidFill>
                <a:sym typeface="Calibri"/>
              </a:rPr>
              <a:t>Adjusted Zero</a:t>
            </a:r>
          </a:p>
        </p:txBody>
      </p:sp>
      <p:sp>
        <p:nvSpPr>
          <p:cNvPr id="2" name="Title 1">
            <a:extLst>
              <a:ext uri="{FF2B5EF4-FFF2-40B4-BE49-F238E27FC236}">
                <a16:creationId xmlns:a16="http://schemas.microsoft.com/office/drawing/2014/main" id="{267F8B03-AD6D-4F40-8EB7-58A59EB35ABD}"/>
              </a:ext>
            </a:extLst>
          </p:cNvPr>
          <p:cNvSpPr>
            <a:spLocks noGrp="1"/>
          </p:cNvSpPr>
          <p:nvPr>
            <p:ph type="title"/>
          </p:nvPr>
        </p:nvSpPr>
        <p:spPr/>
        <p:txBody>
          <a:bodyPr>
            <a:normAutofit/>
          </a:bodyPr>
          <a:lstStyle/>
          <a:p>
            <a:r>
              <a:rPr lang="en-US" dirty="0">
                <a:solidFill>
                  <a:schemeClr val="tx1"/>
                </a:solidFill>
              </a:rPr>
              <a:t>Coriolis Meter Principle of Operation</a:t>
            </a:r>
            <a:br>
              <a:rPr lang="en-US" sz="2000" dirty="0"/>
            </a:br>
            <a:r>
              <a:rPr lang="en-US" sz="2000" dirty="0"/>
              <a:t>How Flow Calibration Factor (FCF), Zero, and </a:t>
            </a:r>
            <a:r>
              <a:rPr lang="el-GR" sz="2000" dirty="0"/>
              <a:t>Δ</a:t>
            </a:r>
            <a:r>
              <a:rPr lang="en-US" sz="2000" dirty="0"/>
              <a:t>T Relates to Mass Flow</a:t>
            </a:r>
          </a:p>
        </p:txBody>
      </p:sp>
      <p:cxnSp>
        <p:nvCxnSpPr>
          <p:cNvPr id="5" name="Straight Connector 4">
            <a:extLst>
              <a:ext uri="{FF2B5EF4-FFF2-40B4-BE49-F238E27FC236}">
                <a16:creationId xmlns:a16="http://schemas.microsoft.com/office/drawing/2014/main" id="{52910BF6-87B3-4F1A-8015-8FC8918350DF}"/>
              </a:ext>
            </a:extLst>
          </p:cNvPr>
          <p:cNvCxnSpPr>
            <a:cxnSpLocks/>
          </p:cNvCxnSpPr>
          <p:nvPr/>
        </p:nvCxnSpPr>
        <p:spPr>
          <a:xfrm>
            <a:off x="775962" y="3044276"/>
            <a:ext cx="0" cy="1652183"/>
          </a:xfrm>
          <a:prstGeom prst="line">
            <a:avLst/>
          </a:prstGeom>
          <a:noFill/>
          <a:ln w="28575" cap="flat">
            <a:solidFill>
              <a:schemeClr val="bg2"/>
            </a:solidFill>
            <a:prstDash val="solid"/>
            <a:miter lim="800000"/>
            <a:headEnd type="triangle" w="med" len="med"/>
            <a:tailEnd type="none" w="med" len="med"/>
          </a:ln>
          <a:effectLst/>
          <a:sp3d/>
        </p:spPr>
        <p:style>
          <a:lnRef idx="0">
            <a:scrgbClr r="0" g="0" b="0"/>
          </a:lnRef>
          <a:fillRef idx="0">
            <a:scrgbClr r="0" g="0" b="0"/>
          </a:fillRef>
          <a:effectRef idx="0">
            <a:scrgbClr r="0" g="0" b="0"/>
          </a:effectRef>
          <a:fontRef idx="none"/>
        </p:style>
      </p:cxnSp>
      <p:cxnSp>
        <p:nvCxnSpPr>
          <p:cNvPr id="7" name="Straight Connector 6">
            <a:extLst>
              <a:ext uri="{FF2B5EF4-FFF2-40B4-BE49-F238E27FC236}">
                <a16:creationId xmlns:a16="http://schemas.microsoft.com/office/drawing/2014/main" id="{C495EB83-831A-4C18-A41E-E846BF183EBF}"/>
              </a:ext>
            </a:extLst>
          </p:cNvPr>
          <p:cNvCxnSpPr>
            <a:cxnSpLocks/>
          </p:cNvCxnSpPr>
          <p:nvPr/>
        </p:nvCxnSpPr>
        <p:spPr>
          <a:xfrm>
            <a:off x="782326" y="4702300"/>
            <a:ext cx="2866520" cy="0"/>
          </a:xfrm>
          <a:prstGeom prst="line">
            <a:avLst/>
          </a:prstGeom>
          <a:noFill/>
          <a:ln w="28575" cap="flat">
            <a:solidFill>
              <a:schemeClr val="bg2"/>
            </a:solidFill>
            <a:prstDash val="solid"/>
            <a:miter lim="800000"/>
            <a:headEnd type="none" w="med" len="med"/>
            <a:tailEnd type="triangle" w="med" len="med"/>
          </a:ln>
          <a:effectLst/>
          <a:sp3d/>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id="{2348DD2E-E5B9-4CD0-B450-EF84B0B4F086}"/>
              </a:ext>
            </a:extLst>
          </p:cNvPr>
          <p:cNvCxnSpPr>
            <a:cxnSpLocks/>
          </p:cNvCxnSpPr>
          <p:nvPr/>
        </p:nvCxnSpPr>
        <p:spPr>
          <a:xfrm flipV="1">
            <a:off x="1019075" y="3059530"/>
            <a:ext cx="2638518" cy="1632494"/>
          </a:xfrm>
          <a:prstGeom prst="line">
            <a:avLst/>
          </a:prstGeom>
          <a:noFill/>
          <a:ln w="28575" cap="flat">
            <a:solidFill>
              <a:schemeClr val="accent2"/>
            </a:solidFill>
            <a:prstDash val="sysDash"/>
            <a:miter lim="800000"/>
          </a:ln>
          <a:effectLst/>
          <a:sp3d/>
        </p:spPr>
        <p:style>
          <a:lnRef idx="0">
            <a:scrgbClr r="0" g="0" b="0"/>
          </a:lnRef>
          <a:fillRef idx="0">
            <a:scrgbClr r="0" g="0" b="0"/>
          </a:fillRef>
          <a:effectRef idx="0">
            <a:scrgbClr r="0" g="0" b="0"/>
          </a:effectRef>
          <a:fontRef idx="none"/>
        </p:style>
      </p:cxnSp>
      <p:sp>
        <p:nvSpPr>
          <p:cNvPr id="10" name="TextBox 9">
            <a:extLst>
              <a:ext uri="{FF2B5EF4-FFF2-40B4-BE49-F238E27FC236}">
                <a16:creationId xmlns:a16="http://schemas.microsoft.com/office/drawing/2014/main" id="{EF4CF7BD-5DC6-4158-ADE8-439FCC6F529D}"/>
              </a:ext>
            </a:extLst>
          </p:cNvPr>
          <p:cNvSpPr txBox="1"/>
          <p:nvPr/>
        </p:nvSpPr>
        <p:spPr>
          <a:xfrm>
            <a:off x="1629209" y="3683986"/>
            <a:ext cx="444673" cy="2943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717" tIns="25717" rIns="25717" bIns="25717" numCol="1" spcCol="38100" rtlCol="0" anchor="t">
            <a:spAutoFit/>
          </a:bodyPr>
          <a:lstStyle/>
          <a:p>
            <a:pPr defTabSz="257165" hangingPunct="0"/>
            <a:r>
              <a:rPr lang="en-US" sz="1575" b="1" dirty="0">
                <a:solidFill>
                  <a:schemeClr val="accent2"/>
                </a:solidFill>
                <a:sym typeface="Calibri"/>
              </a:rPr>
              <a:t>FCF</a:t>
            </a:r>
          </a:p>
        </p:txBody>
      </p:sp>
      <p:cxnSp>
        <p:nvCxnSpPr>
          <p:cNvPr id="12" name="Straight Arrow Connector 11">
            <a:extLst>
              <a:ext uri="{FF2B5EF4-FFF2-40B4-BE49-F238E27FC236}">
                <a16:creationId xmlns:a16="http://schemas.microsoft.com/office/drawing/2014/main" id="{EBB23DF3-9EB1-496F-90BE-26C6DB2FBC88}"/>
              </a:ext>
            </a:extLst>
          </p:cNvPr>
          <p:cNvCxnSpPr/>
          <p:nvPr/>
        </p:nvCxnSpPr>
        <p:spPr>
          <a:xfrm flipV="1">
            <a:off x="2025319" y="3880915"/>
            <a:ext cx="0" cy="175824"/>
          </a:xfrm>
          <a:prstGeom prst="straightConnector1">
            <a:avLst/>
          </a:prstGeom>
          <a:ln w="28575">
            <a:solidFill>
              <a:schemeClr val="accent2"/>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3EADCAFB-94AE-46B0-81FB-296D66860D11}"/>
              </a:ext>
            </a:extLst>
          </p:cNvPr>
          <p:cNvCxnSpPr>
            <a:cxnSpLocks/>
          </p:cNvCxnSpPr>
          <p:nvPr/>
        </p:nvCxnSpPr>
        <p:spPr>
          <a:xfrm>
            <a:off x="2025320" y="3877415"/>
            <a:ext cx="274315" cy="0"/>
          </a:xfrm>
          <a:prstGeom prst="straightConnector1">
            <a:avLst/>
          </a:prstGeom>
          <a:ln w="28575">
            <a:solidFill>
              <a:schemeClr val="accent2"/>
            </a:solidFill>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CDA9BD22-56A9-4CC8-8E81-8B6495A560C0}"/>
              </a:ext>
            </a:extLst>
          </p:cNvPr>
          <p:cNvSpPr txBox="1"/>
          <p:nvPr/>
        </p:nvSpPr>
        <p:spPr>
          <a:xfrm>
            <a:off x="1115080" y="4691251"/>
            <a:ext cx="1308691" cy="2943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717" tIns="25717" rIns="25717" bIns="25717" numCol="1" spcCol="38100" rtlCol="0" anchor="t">
            <a:spAutoFit/>
          </a:bodyPr>
          <a:lstStyle/>
          <a:p>
            <a:pPr defTabSz="257165" hangingPunct="0"/>
            <a:r>
              <a:rPr lang="en-US" sz="1575" b="1" dirty="0">
                <a:solidFill>
                  <a:schemeClr val="accent2"/>
                </a:solidFill>
                <a:sym typeface="Calibri"/>
              </a:rPr>
              <a:t>Original Zero</a:t>
            </a:r>
          </a:p>
        </p:txBody>
      </p:sp>
      <p:sp>
        <p:nvSpPr>
          <p:cNvPr id="18" name="TextBox 17">
            <a:extLst>
              <a:ext uri="{FF2B5EF4-FFF2-40B4-BE49-F238E27FC236}">
                <a16:creationId xmlns:a16="http://schemas.microsoft.com/office/drawing/2014/main" id="{7D92F42C-BD9C-4EC4-B0D2-E4BDD75064AD}"/>
              </a:ext>
            </a:extLst>
          </p:cNvPr>
          <p:cNvSpPr txBox="1"/>
          <p:nvPr/>
        </p:nvSpPr>
        <p:spPr>
          <a:xfrm>
            <a:off x="315298" y="2576842"/>
            <a:ext cx="879086" cy="4674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717" tIns="25717" rIns="25717" bIns="25717" numCol="1" spcCol="38100" rtlCol="0" anchor="t">
            <a:spAutoFit/>
          </a:bodyPr>
          <a:lstStyle/>
          <a:p>
            <a:pPr defTabSz="257165" hangingPunct="0"/>
            <a:r>
              <a:rPr lang="en-US" sz="1350" dirty="0">
                <a:solidFill>
                  <a:srgbClr val="959797"/>
                </a:solidFill>
                <a:sym typeface="Calibri"/>
              </a:rPr>
              <a:t>Mass Flow</a:t>
            </a:r>
          </a:p>
          <a:p>
            <a:pPr algn="ctr" defTabSz="257165" hangingPunct="0"/>
            <a:r>
              <a:rPr lang="en-US" sz="1350" dirty="0">
                <a:solidFill>
                  <a:srgbClr val="959797"/>
                </a:solidFill>
              </a:rPr>
              <a:t>(lb/m)</a:t>
            </a:r>
            <a:endParaRPr lang="en-US" sz="1350" dirty="0">
              <a:solidFill>
                <a:srgbClr val="959797"/>
              </a:solidFill>
              <a:sym typeface="Calibri"/>
            </a:endParaRPr>
          </a:p>
        </p:txBody>
      </p:sp>
      <p:sp>
        <p:nvSpPr>
          <p:cNvPr id="19" name="TextBox 18">
            <a:extLst>
              <a:ext uri="{FF2B5EF4-FFF2-40B4-BE49-F238E27FC236}">
                <a16:creationId xmlns:a16="http://schemas.microsoft.com/office/drawing/2014/main" id="{19199F02-5512-43F8-B1DC-C8994C364B31}"/>
              </a:ext>
            </a:extLst>
          </p:cNvPr>
          <p:cNvSpPr txBox="1"/>
          <p:nvPr/>
        </p:nvSpPr>
        <p:spPr>
          <a:xfrm>
            <a:off x="3170312" y="4707277"/>
            <a:ext cx="536043" cy="4674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717" tIns="25717" rIns="25717" bIns="25717" numCol="1" spcCol="38100" rtlCol="0" anchor="t">
            <a:spAutoFit/>
          </a:bodyPr>
          <a:lstStyle/>
          <a:p>
            <a:pPr algn="ctr" defTabSz="514330"/>
            <a:r>
              <a:rPr lang="el-GR" sz="1350" dirty="0">
                <a:solidFill>
                  <a:srgbClr val="959797"/>
                </a:solidFill>
              </a:rPr>
              <a:t>Δ</a:t>
            </a:r>
            <a:r>
              <a:rPr lang="en-US" sz="1350" dirty="0">
                <a:solidFill>
                  <a:srgbClr val="959797"/>
                </a:solidFill>
                <a:sym typeface="Calibri"/>
              </a:rPr>
              <a:t>T</a:t>
            </a:r>
            <a:br>
              <a:rPr lang="en-US" sz="1350" dirty="0">
                <a:solidFill>
                  <a:srgbClr val="959797"/>
                </a:solidFill>
                <a:sym typeface="Calibri"/>
              </a:rPr>
            </a:br>
            <a:r>
              <a:rPr lang="en-US" sz="1350" dirty="0">
                <a:solidFill>
                  <a:srgbClr val="959797"/>
                </a:solidFill>
                <a:sym typeface="Calibri"/>
              </a:rPr>
              <a:t>(µsec)</a:t>
            </a:r>
          </a:p>
        </p:txBody>
      </p:sp>
      <p:cxnSp>
        <p:nvCxnSpPr>
          <p:cNvPr id="20" name="Straight Connector 19">
            <a:extLst>
              <a:ext uri="{FF2B5EF4-FFF2-40B4-BE49-F238E27FC236}">
                <a16:creationId xmlns:a16="http://schemas.microsoft.com/office/drawing/2014/main" id="{AAA4EB41-3CB3-4D41-AAC7-289DB8A336D7}"/>
              </a:ext>
            </a:extLst>
          </p:cNvPr>
          <p:cNvCxnSpPr>
            <a:cxnSpLocks/>
          </p:cNvCxnSpPr>
          <p:nvPr/>
        </p:nvCxnSpPr>
        <p:spPr>
          <a:xfrm flipV="1">
            <a:off x="854178" y="3658448"/>
            <a:ext cx="2631275" cy="1038011"/>
          </a:xfrm>
          <a:prstGeom prst="line">
            <a:avLst/>
          </a:prstGeom>
          <a:noFill/>
          <a:ln w="28575" cap="flat">
            <a:solidFill>
              <a:srgbClr val="FFC000"/>
            </a:solidFill>
            <a:prstDash val="sysDash"/>
            <a:miter lim="8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F8E8621A-7626-427D-82BA-DDF7CC340862}"/>
              </a:ext>
            </a:extLst>
          </p:cNvPr>
          <p:cNvSpPr txBox="1"/>
          <p:nvPr/>
        </p:nvSpPr>
        <p:spPr>
          <a:xfrm>
            <a:off x="4248769" y="3021483"/>
            <a:ext cx="4895231" cy="15061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717" tIns="25717" rIns="25717" bIns="25717" numCol="1" spcCol="38100" rtlCol="0" anchor="t">
            <a:spAutoFit/>
          </a:bodyPr>
          <a:lstStyle/>
          <a:p>
            <a:pPr marL="160729" indent="-160729" defTabSz="514330">
              <a:buFont typeface="Arial" panose="020B0604020202020204" pitchFamily="34" charset="0"/>
              <a:buChar char="•"/>
            </a:pPr>
            <a:r>
              <a:rPr lang="en-US" sz="1350" dirty="0">
                <a:solidFill>
                  <a:srgbClr val="0000FF"/>
                </a:solidFill>
                <a:sym typeface="Calibri"/>
              </a:rPr>
              <a:t>FCF (Slope) is the relationship between the </a:t>
            </a:r>
            <a:r>
              <a:rPr lang="el-GR" sz="1350" dirty="0">
                <a:solidFill>
                  <a:srgbClr val="0000FF"/>
                </a:solidFill>
              </a:rPr>
              <a:t>Δ</a:t>
            </a:r>
            <a:r>
              <a:rPr lang="en-US" sz="1350" dirty="0">
                <a:solidFill>
                  <a:srgbClr val="0000FF"/>
                </a:solidFill>
                <a:sym typeface="Calibri"/>
              </a:rPr>
              <a:t>T signal and mass </a:t>
            </a:r>
            <a:r>
              <a:rPr lang="en-US" sz="1350" dirty="0">
                <a:solidFill>
                  <a:srgbClr val="0000FF"/>
                </a:solidFill>
              </a:rPr>
              <a:t>f</a:t>
            </a:r>
            <a:r>
              <a:rPr lang="en-US" sz="1350" dirty="0">
                <a:solidFill>
                  <a:srgbClr val="0000FF"/>
                </a:solidFill>
                <a:sym typeface="Calibri"/>
              </a:rPr>
              <a:t>low, determined with the initial calibration</a:t>
            </a:r>
          </a:p>
          <a:p>
            <a:pPr marL="160729" indent="-160729" defTabSz="514330">
              <a:buFont typeface="Arial" panose="020B0604020202020204" pitchFamily="34" charset="0"/>
              <a:buChar char="•"/>
            </a:pPr>
            <a:endParaRPr lang="en-US" sz="1350" dirty="0">
              <a:solidFill>
                <a:srgbClr val="0000FF"/>
              </a:solidFill>
              <a:sym typeface="Calibri"/>
            </a:endParaRPr>
          </a:p>
          <a:p>
            <a:pPr marL="160729" indent="-160729" defTabSz="257165" hangingPunct="0">
              <a:buFont typeface="Arial" panose="020B0604020202020204" pitchFamily="34" charset="0"/>
              <a:buChar char="•"/>
            </a:pPr>
            <a:r>
              <a:rPr lang="en-US" sz="1350" dirty="0">
                <a:solidFill>
                  <a:srgbClr val="0000FF"/>
                </a:solidFill>
                <a:sym typeface="Calibri"/>
              </a:rPr>
              <a:t>The </a:t>
            </a:r>
            <a:r>
              <a:rPr lang="en-US" sz="1350" dirty="0">
                <a:solidFill>
                  <a:srgbClr val="0000FF"/>
                </a:solidFill>
              </a:rPr>
              <a:t>Zero accounts for offset observed at no-flow conditions</a:t>
            </a:r>
          </a:p>
          <a:p>
            <a:pPr marL="160729" indent="-160729" defTabSz="257165" hangingPunct="0">
              <a:buFont typeface="Arial" panose="020B0604020202020204" pitchFamily="34" charset="0"/>
              <a:buChar char="•"/>
            </a:pPr>
            <a:endParaRPr lang="en-US" sz="1350" dirty="0">
              <a:solidFill>
                <a:srgbClr val="0000FF"/>
              </a:solidFill>
            </a:endParaRPr>
          </a:p>
          <a:p>
            <a:pPr marL="160729" indent="-160729" defTabSz="257165" hangingPunct="0">
              <a:buFont typeface="Arial" panose="020B0604020202020204" pitchFamily="34" charset="0"/>
              <a:buChar char="•"/>
            </a:pPr>
            <a:r>
              <a:rPr lang="en-US" sz="1350" dirty="0">
                <a:solidFill>
                  <a:srgbClr val="0000FF"/>
                </a:solidFill>
                <a:sym typeface="Calibri"/>
              </a:rPr>
              <a:t>A  change in FCF means the relationship between the flow signal (</a:t>
            </a:r>
            <a:r>
              <a:rPr lang="el-GR" sz="1350" dirty="0">
                <a:solidFill>
                  <a:srgbClr val="0000FF"/>
                </a:solidFill>
                <a:sym typeface="Calibri"/>
              </a:rPr>
              <a:t>Δ</a:t>
            </a:r>
            <a:r>
              <a:rPr lang="en-US" sz="1350" dirty="0">
                <a:solidFill>
                  <a:srgbClr val="0000FF"/>
                </a:solidFill>
                <a:sym typeface="Calibri"/>
              </a:rPr>
              <a:t>T) and the actual mass flow rate has changed</a:t>
            </a:r>
          </a:p>
        </p:txBody>
      </p:sp>
      <p:sp>
        <p:nvSpPr>
          <p:cNvPr id="17" name="TextBox 16">
            <a:extLst>
              <a:ext uri="{FF2B5EF4-FFF2-40B4-BE49-F238E27FC236}">
                <a16:creationId xmlns:a16="http://schemas.microsoft.com/office/drawing/2014/main" id="{15094FFB-755B-4A5E-AB1B-E6C46024300A}"/>
              </a:ext>
            </a:extLst>
          </p:cNvPr>
          <p:cNvSpPr txBox="1"/>
          <p:nvPr/>
        </p:nvSpPr>
        <p:spPr>
          <a:xfrm>
            <a:off x="3046715" y="1406227"/>
            <a:ext cx="3049553" cy="536684"/>
          </a:xfrm>
          <a:prstGeom prst="rect">
            <a:avLst/>
          </a:prstGeom>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none" lIns="25717" tIns="25717" rIns="25717" bIns="25717" numCol="1" spcCol="38100" rtlCol="0" anchor="t">
            <a:spAutoFit/>
          </a:bodyPr>
          <a:lstStyle/>
          <a:p>
            <a:pPr algn="ctr" defTabSz="257165" hangingPunct="0"/>
            <a:r>
              <a:rPr lang="en-US" sz="1575" dirty="0">
                <a:solidFill>
                  <a:srgbClr val="000000"/>
                </a:solidFill>
                <a:latin typeface="Arial"/>
                <a:sym typeface="Calibri"/>
              </a:rPr>
              <a:t>Y = mx + b</a:t>
            </a:r>
            <a:br>
              <a:rPr lang="en-US" sz="1575" dirty="0">
                <a:solidFill>
                  <a:srgbClr val="000000"/>
                </a:solidFill>
                <a:latin typeface="Arial"/>
                <a:sym typeface="Calibri"/>
              </a:rPr>
            </a:br>
            <a:r>
              <a:rPr lang="en-US" sz="1575" dirty="0">
                <a:solidFill>
                  <a:srgbClr val="000000"/>
                </a:solidFill>
                <a:latin typeface="Arial"/>
                <a:sym typeface="Calibri"/>
              </a:rPr>
              <a:t>mass flow rate = FCF (</a:t>
            </a:r>
            <a:r>
              <a:rPr lang="el-GR" sz="1575" dirty="0">
                <a:solidFill>
                  <a:srgbClr val="000000"/>
                </a:solidFill>
                <a:latin typeface="Arial"/>
                <a:sym typeface="Calibri"/>
              </a:rPr>
              <a:t>Δ</a:t>
            </a:r>
            <a:r>
              <a:rPr lang="en-US" sz="1575" dirty="0">
                <a:solidFill>
                  <a:srgbClr val="000000"/>
                </a:solidFill>
                <a:latin typeface="Arial"/>
                <a:sym typeface="Calibri"/>
              </a:rPr>
              <a:t>T) + zero</a:t>
            </a:r>
          </a:p>
        </p:txBody>
      </p:sp>
      <p:sp>
        <p:nvSpPr>
          <p:cNvPr id="21" name="TextBox 20">
            <a:extLst>
              <a:ext uri="{FF2B5EF4-FFF2-40B4-BE49-F238E27FC236}">
                <a16:creationId xmlns:a16="http://schemas.microsoft.com/office/drawing/2014/main" id="{D8B02790-FFCA-456B-846F-C89996195161}"/>
              </a:ext>
            </a:extLst>
          </p:cNvPr>
          <p:cNvSpPr txBox="1"/>
          <p:nvPr/>
        </p:nvSpPr>
        <p:spPr>
          <a:xfrm>
            <a:off x="2675520" y="3919335"/>
            <a:ext cx="1364796" cy="2943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717" tIns="25717" rIns="25717" bIns="25717" numCol="1" spcCol="38100" rtlCol="0" anchor="t">
            <a:spAutoFit/>
          </a:bodyPr>
          <a:lstStyle/>
          <a:p>
            <a:pPr defTabSz="257165" hangingPunct="0"/>
            <a:r>
              <a:rPr lang="en-US" sz="1575" b="1" dirty="0">
                <a:solidFill>
                  <a:srgbClr val="FFC000"/>
                </a:solidFill>
                <a:sym typeface="Calibri"/>
              </a:rPr>
              <a:t>Adjusted FCF</a:t>
            </a:r>
          </a:p>
        </p:txBody>
      </p:sp>
      <p:cxnSp>
        <p:nvCxnSpPr>
          <p:cNvPr id="22" name="Straight Arrow Connector 21">
            <a:extLst>
              <a:ext uri="{FF2B5EF4-FFF2-40B4-BE49-F238E27FC236}">
                <a16:creationId xmlns:a16="http://schemas.microsoft.com/office/drawing/2014/main" id="{E86422AB-1AA4-404C-89B0-8750CDBFA0B8}"/>
              </a:ext>
            </a:extLst>
          </p:cNvPr>
          <p:cNvCxnSpPr/>
          <p:nvPr/>
        </p:nvCxnSpPr>
        <p:spPr>
          <a:xfrm flipV="1">
            <a:off x="2586506" y="3813621"/>
            <a:ext cx="0" cy="175824"/>
          </a:xfrm>
          <a:prstGeom prst="straightConnector1">
            <a:avLst/>
          </a:prstGeom>
          <a:ln w="28575">
            <a:solidFill>
              <a:srgbClr val="FFC000"/>
            </a:solidFill>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45F66BFA-87A7-4A0B-B609-4963452852FC}"/>
              </a:ext>
            </a:extLst>
          </p:cNvPr>
          <p:cNvCxnSpPr>
            <a:cxnSpLocks/>
          </p:cNvCxnSpPr>
          <p:nvPr/>
        </p:nvCxnSpPr>
        <p:spPr>
          <a:xfrm>
            <a:off x="2586506" y="3810122"/>
            <a:ext cx="462915" cy="0"/>
          </a:xfrm>
          <a:prstGeom prst="straightConnector1">
            <a:avLst/>
          </a:prstGeom>
          <a:ln w="28575">
            <a:solidFill>
              <a:srgbClr val="FFC000"/>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3CE3FC9D-6F79-4DE8-85D5-C1AA1F04EE2A}"/>
              </a:ext>
            </a:extLst>
          </p:cNvPr>
          <p:cNvCxnSpPr>
            <a:cxnSpLocks/>
          </p:cNvCxnSpPr>
          <p:nvPr/>
        </p:nvCxnSpPr>
        <p:spPr>
          <a:xfrm>
            <a:off x="775963" y="4887146"/>
            <a:ext cx="96149" cy="0"/>
          </a:xfrm>
          <a:prstGeom prst="straightConnector1">
            <a:avLst/>
          </a:prstGeom>
          <a:ln w="28575">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C78031EF-E2B5-86E9-23AD-BE041005E7EC}"/>
              </a:ext>
            </a:extLst>
          </p:cNvPr>
          <p:cNvCxnSpPr>
            <a:cxnSpLocks/>
          </p:cNvCxnSpPr>
          <p:nvPr/>
        </p:nvCxnSpPr>
        <p:spPr>
          <a:xfrm flipV="1">
            <a:off x="855089" y="2970259"/>
            <a:ext cx="2793756" cy="1721765"/>
          </a:xfrm>
          <a:prstGeom prst="line">
            <a:avLst/>
          </a:prstGeom>
          <a:noFill/>
          <a:ln w="28575" cap="flat">
            <a:solidFill>
              <a:schemeClr val="accent1"/>
            </a:solidFill>
            <a:prstDash val="sysDash"/>
            <a:miter lim="800000"/>
          </a:ln>
          <a:effectLst/>
          <a:sp3d/>
        </p:spPr>
        <p:style>
          <a:lnRef idx="0">
            <a:scrgbClr r="0" g="0" b="0"/>
          </a:lnRef>
          <a:fillRef idx="0">
            <a:scrgbClr r="0" g="0" b="0"/>
          </a:fillRef>
          <a:effectRef idx="0">
            <a:scrgbClr r="0" g="0" b="0"/>
          </a:effectRef>
          <a:fontRef idx="none"/>
        </p:style>
      </p:cxnSp>
      <p:sp>
        <p:nvSpPr>
          <p:cNvPr id="11" name="TextBox 10">
            <a:extLst>
              <a:ext uri="{FF2B5EF4-FFF2-40B4-BE49-F238E27FC236}">
                <a16:creationId xmlns:a16="http://schemas.microsoft.com/office/drawing/2014/main" id="{6CF4CEB2-392D-52E3-B570-23982D136E35}"/>
              </a:ext>
            </a:extLst>
          </p:cNvPr>
          <p:cNvSpPr txBox="1"/>
          <p:nvPr/>
        </p:nvSpPr>
        <p:spPr>
          <a:xfrm>
            <a:off x="1757358" y="3021483"/>
            <a:ext cx="1123369" cy="6059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717" tIns="25717" rIns="25717" bIns="25717" numCol="1" spcCol="38100" rtlCol="0" anchor="t">
            <a:spAutoFit/>
          </a:bodyPr>
          <a:lstStyle/>
          <a:p>
            <a:pPr defTabSz="257165" hangingPunct="0"/>
            <a:r>
              <a:rPr lang="en-US" sz="1200" dirty="0">
                <a:sym typeface="Calibri"/>
              </a:rPr>
              <a:t>Zero has only small impact as % of rate</a:t>
            </a:r>
          </a:p>
        </p:txBody>
      </p:sp>
      <p:cxnSp>
        <p:nvCxnSpPr>
          <p:cNvPr id="14" name="Straight Arrow Connector 13">
            <a:extLst>
              <a:ext uri="{FF2B5EF4-FFF2-40B4-BE49-F238E27FC236}">
                <a16:creationId xmlns:a16="http://schemas.microsoft.com/office/drawing/2014/main" id="{D0E19EE9-F3CA-8B1C-882B-B694C241BF41}"/>
              </a:ext>
            </a:extLst>
          </p:cNvPr>
          <p:cNvCxnSpPr>
            <a:cxnSpLocks/>
          </p:cNvCxnSpPr>
          <p:nvPr/>
        </p:nvCxnSpPr>
        <p:spPr>
          <a:xfrm flipV="1">
            <a:off x="2781785" y="2964414"/>
            <a:ext cx="822608" cy="163748"/>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9B953060-3B47-32D9-C6F5-7B28AEF938A0}"/>
              </a:ext>
            </a:extLst>
          </p:cNvPr>
          <p:cNvCxnSpPr>
            <a:cxnSpLocks/>
          </p:cNvCxnSpPr>
          <p:nvPr/>
        </p:nvCxnSpPr>
        <p:spPr>
          <a:xfrm flipH="1">
            <a:off x="1239903" y="3429000"/>
            <a:ext cx="460079" cy="1020048"/>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D21D76E5-AE4C-4A08-588B-8E15A1B44CF5}"/>
              </a:ext>
            </a:extLst>
          </p:cNvPr>
          <p:cNvSpPr txBox="1"/>
          <p:nvPr/>
        </p:nvSpPr>
        <p:spPr>
          <a:xfrm>
            <a:off x="782327" y="3237043"/>
            <a:ext cx="828783" cy="790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717" tIns="25717" rIns="25717" bIns="25717" numCol="1" spcCol="38100" rtlCol="0" anchor="t">
            <a:spAutoFit/>
          </a:bodyPr>
          <a:lstStyle/>
          <a:p>
            <a:pPr defTabSz="257165" hangingPunct="0"/>
            <a:r>
              <a:rPr lang="en-US" sz="1200" dirty="0">
                <a:solidFill>
                  <a:srgbClr val="FF0000"/>
                </a:solidFill>
                <a:sym typeface="Calibri"/>
              </a:rPr>
              <a:t>Zero has larger impact as % of rate</a:t>
            </a:r>
          </a:p>
        </p:txBody>
      </p:sp>
      <p:cxnSp>
        <p:nvCxnSpPr>
          <p:cNvPr id="44" name="Straight Arrow Connector 43">
            <a:extLst>
              <a:ext uri="{FF2B5EF4-FFF2-40B4-BE49-F238E27FC236}">
                <a16:creationId xmlns:a16="http://schemas.microsoft.com/office/drawing/2014/main" id="{3814C417-59CE-0B58-109F-D13EEAD6882D}"/>
              </a:ext>
            </a:extLst>
          </p:cNvPr>
          <p:cNvCxnSpPr>
            <a:cxnSpLocks/>
          </p:cNvCxnSpPr>
          <p:nvPr/>
        </p:nvCxnSpPr>
        <p:spPr>
          <a:xfrm>
            <a:off x="1038374" y="4012746"/>
            <a:ext cx="183430" cy="450755"/>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3FCADE20-DCB6-708A-D9F7-8DC2F3206DB6}"/>
              </a:ext>
            </a:extLst>
          </p:cNvPr>
          <p:cNvCxnSpPr>
            <a:cxnSpLocks/>
          </p:cNvCxnSpPr>
          <p:nvPr/>
        </p:nvCxnSpPr>
        <p:spPr>
          <a:xfrm flipH="1">
            <a:off x="833012" y="4012746"/>
            <a:ext cx="196614" cy="678505"/>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1DF7E135-9F2E-478A-8C24-F42B28651EC5}"/>
              </a:ext>
            </a:extLst>
          </p:cNvPr>
          <p:cNvCxnSpPr>
            <a:cxnSpLocks/>
          </p:cNvCxnSpPr>
          <p:nvPr/>
        </p:nvCxnSpPr>
        <p:spPr>
          <a:xfrm>
            <a:off x="782327" y="4785255"/>
            <a:ext cx="247299" cy="12686"/>
          </a:xfrm>
          <a:prstGeom prst="straightConnector1">
            <a:avLst/>
          </a:prstGeom>
          <a:ln w="28575">
            <a:solidFill>
              <a:schemeClr val="accent2"/>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23167965"/>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0" nodeType="afterEffect">
                                  <p:stCondLst>
                                    <p:cond delay="0"/>
                                  </p:stCondLst>
                                  <p:childTnLst>
                                    <p:set>
                                      <p:cBhvr>
                                        <p:cTn id="9" dur="1" fill="hold">
                                          <p:stCondLst>
                                            <p:cond delay="0"/>
                                          </p:stCondLst>
                                        </p:cTn>
                                        <p:tgtEl>
                                          <p:spTgt spid="15"/>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16"/>
                                        </p:tgtEl>
                                        <p:attrNameLst>
                                          <p:attrName>style.visibility</p:attrName>
                                        </p:attrNameLst>
                                      </p:cBhvr>
                                      <p:to>
                                        <p:strVal val="hidden"/>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44"/>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par>
                                <p:cTn id="41" presetID="22" presetClass="entr" presetSubtype="4"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par>
                                <p:cTn id="44" presetID="1" presetClass="exit" presetSubtype="0" fill="hold" grpId="0" nodeType="withEffect">
                                  <p:stCondLst>
                                    <p:cond delay="500"/>
                                  </p:stCondLst>
                                  <p:childTnLst>
                                    <p:set>
                                      <p:cBhvr>
                                        <p:cTn id="45" dur="1" fill="hold">
                                          <p:stCondLst>
                                            <p:cond delay="0"/>
                                          </p:stCondLst>
                                        </p:cTn>
                                        <p:tgtEl>
                                          <p:spTgt spid="10"/>
                                        </p:tgtEl>
                                        <p:attrNameLst>
                                          <p:attrName>style.visibility</p:attrName>
                                        </p:attrNameLst>
                                      </p:cBhvr>
                                      <p:to>
                                        <p:strVal val="hidden"/>
                                      </p:to>
                                    </p:set>
                                  </p:childTnLst>
                                </p:cTn>
                              </p:par>
                              <p:par>
                                <p:cTn id="46" presetID="1" presetClass="exit" presetSubtype="0" fill="hold" nodeType="withEffect">
                                  <p:stCondLst>
                                    <p:cond delay="500"/>
                                  </p:stCondLst>
                                  <p:childTnLst>
                                    <p:set>
                                      <p:cBhvr>
                                        <p:cTn id="47" dur="1" fill="hold">
                                          <p:stCondLst>
                                            <p:cond delay="0"/>
                                          </p:stCondLst>
                                        </p:cTn>
                                        <p:tgtEl>
                                          <p:spTgt spid="13"/>
                                        </p:tgtEl>
                                        <p:attrNameLst>
                                          <p:attrName>style.visibility</p:attrName>
                                        </p:attrNameLst>
                                      </p:cBhvr>
                                      <p:to>
                                        <p:strVal val="hidden"/>
                                      </p:to>
                                    </p:set>
                                  </p:childTnLst>
                                </p:cTn>
                              </p:par>
                              <p:par>
                                <p:cTn id="48" presetID="1" presetClass="exit" presetSubtype="0" fill="hold" nodeType="withEffect">
                                  <p:stCondLst>
                                    <p:cond delay="500"/>
                                  </p:stCondLst>
                                  <p:childTnLst>
                                    <p:set>
                                      <p:cBhvr>
                                        <p:cTn id="49" dur="1" fill="hold">
                                          <p:stCondLst>
                                            <p:cond delay="0"/>
                                          </p:stCondLst>
                                        </p:cTn>
                                        <p:tgtEl>
                                          <p:spTgt spid="12"/>
                                        </p:tgtEl>
                                        <p:attrNameLst>
                                          <p:attrName>style.visibility</p:attrName>
                                        </p:attrNameLst>
                                      </p:cBhvr>
                                      <p:to>
                                        <p:strVal val="hidden"/>
                                      </p:to>
                                    </p:set>
                                  </p:childTnLst>
                                </p:cTn>
                              </p:par>
                            </p:childTnLst>
                          </p:cTn>
                        </p:par>
                        <p:par>
                          <p:cTn id="50" fill="hold">
                            <p:stCondLst>
                              <p:cond delay="500"/>
                            </p:stCondLst>
                            <p:childTnLst>
                              <p:par>
                                <p:cTn id="51" presetID="1" presetClass="entr" presetSubtype="0"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par>
                          <p:cTn id="53" fill="hold">
                            <p:stCondLst>
                              <p:cond delay="500"/>
                            </p:stCondLst>
                            <p:childTnLst>
                              <p:par>
                                <p:cTn id="54" presetID="1" presetClass="entr" presetSubtype="0" fill="hold" nodeType="afterEffect">
                                  <p:stCondLst>
                                    <p:cond delay="0"/>
                                  </p:stCondLst>
                                  <p:childTnLst>
                                    <p:set>
                                      <p:cBhvr>
                                        <p:cTn id="55" dur="1" fill="hold">
                                          <p:stCondLst>
                                            <p:cond delay="0"/>
                                          </p:stCondLst>
                                        </p:cTn>
                                        <p:tgtEl>
                                          <p:spTgt spid="22"/>
                                        </p:tgtEl>
                                        <p:attrNameLst>
                                          <p:attrName>style.visibility</p:attrName>
                                        </p:attrNameLst>
                                      </p:cBhvr>
                                      <p:to>
                                        <p:strVal val="visible"/>
                                      </p:to>
                                    </p:set>
                                  </p:childTnLst>
                                </p:cTn>
                              </p:par>
                            </p:childTnLst>
                          </p:cTn>
                        </p:par>
                        <p:par>
                          <p:cTn id="56" fill="hold">
                            <p:stCondLst>
                              <p:cond delay="500"/>
                            </p:stCondLst>
                            <p:childTnLst>
                              <p:par>
                                <p:cTn id="57" presetID="1"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par>
                                <p:cTn id="59" presetID="1" presetClass="exit" presetSubtype="0" fill="hold" grpId="1" nodeType="withEffect">
                                  <p:stCondLst>
                                    <p:cond delay="0"/>
                                  </p:stCondLst>
                                  <p:childTnLst>
                                    <p:set>
                                      <p:cBhvr>
                                        <p:cTn id="60" dur="1" fill="hold">
                                          <p:stCondLst>
                                            <p:cond delay="0"/>
                                          </p:stCondLst>
                                        </p:cTn>
                                        <p:tgtEl>
                                          <p:spTgt spid="11"/>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4"/>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30"/>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43"/>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44"/>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0" grpId="0"/>
      <p:bldP spid="15" grpId="0"/>
      <p:bldP spid="21" grpId="0"/>
      <p:bldP spid="11" grpId="0"/>
      <p:bldP spid="11" grpId="1"/>
      <p:bldP spid="43" grpId="0"/>
      <p:bldP spid="4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2663227353"/>
              </p:ext>
            </p:extLst>
          </p:nvPr>
        </p:nvGraphicFramePr>
        <p:xfrm>
          <a:off x="191328" y="1357267"/>
          <a:ext cx="8473701" cy="4327337"/>
        </p:xfrm>
        <a:graphic>
          <a:graphicData uri="http://schemas.openxmlformats.org/drawingml/2006/table">
            <a:tbl>
              <a:tblPr firstRow="1" bandRow="1">
                <a:tableStyleId>{5C22544A-7EE6-4342-B048-85BDC9FD1C3A}</a:tableStyleId>
              </a:tblPr>
              <a:tblGrid>
                <a:gridCol w="1165570">
                  <a:extLst>
                    <a:ext uri="{9D8B030D-6E8A-4147-A177-3AD203B41FA5}">
                      <a16:colId xmlns:a16="http://schemas.microsoft.com/office/drawing/2014/main" val="20000"/>
                    </a:ext>
                  </a:extLst>
                </a:gridCol>
                <a:gridCol w="7308131">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77858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 name="Rectangle 34"/>
          <p:cNvSpPr/>
          <p:nvPr/>
        </p:nvSpPr>
        <p:spPr>
          <a:xfrm>
            <a:off x="1253518" y="3486737"/>
            <a:ext cx="3039451" cy="213585"/>
          </a:xfrm>
          <a:prstGeom prst="rect">
            <a:avLst/>
          </a:prstGeom>
          <a:solidFill>
            <a:schemeClr val="bg1"/>
          </a:solidFill>
        </p:spPr>
        <p:txBody>
          <a:bodyPr wrap="square">
            <a:spAutoFit/>
          </a:bodyPr>
          <a:lstStyle/>
          <a:p>
            <a:pPr defTabSz="514350">
              <a:defRPr/>
            </a:pPr>
            <a:r>
              <a:rPr lang="en-US" sz="788" b="1" i="1" kern="0" dirty="0">
                <a:solidFill>
                  <a:sysClr val="windowText" lastClr="000000"/>
                </a:solidFill>
                <a:latin typeface="Arial"/>
              </a:rPr>
              <a:t>Note: Z</a:t>
            </a:r>
            <a:r>
              <a:rPr lang="en-US" sz="788" b="1" i="1" kern="0" baseline="-25000" dirty="0">
                <a:solidFill>
                  <a:sysClr val="windowText" lastClr="000000"/>
                </a:solidFill>
                <a:latin typeface="Arial"/>
              </a:rPr>
              <a:t>b </a:t>
            </a:r>
            <a:r>
              <a:rPr lang="en-US" sz="788" b="1" i="1" kern="0" dirty="0">
                <a:solidFill>
                  <a:sysClr val="windowText" lastClr="000000"/>
                </a:solidFill>
                <a:latin typeface="Arial"/>
              </a:rPr>
              <a:t>does not vary more than 0.02% at base conditions.</a:t>
            </a:r>
          </a:p>
        </p:txBody>
      </p:sp>
      <p:sp>
        <p:nvSpPr>
          <p:cNvPr id="1029" name="AutoShape 22"/>
          <p:cNvSpPr>
            <a:spLocks noChangeArrowheads="1"/>
          </p:cNvSpPr>
          <p:nvPr/>
        </p:nvSpPr>
        <p:spPr bwMode="auto">
          <a:xfrm rot="5400000" flipH="1">
            <a:off x="4346962" y="3802288"/>
            <a:ext cx="2430073" cy="125909"/>
          </a:xfrm>
          <a:prstGeom prst="can">
            <a:avLst>
              <a:gd name="adj" fmla="val 1213"/>
            </a:avLst>
          </a:prstGeom>
          <a:gradFill rotWithShape="1">
            <a:gsLst>
              <a:gs pos="0">
                <a:srgbClr val="454545"/>
              </a:gs>
              <a:gs pos="50000">
                <a:srgbClr val="969696"/>
              </a:gs>
              <a:gs pos="100000">
                <a:srgbClr val="454545"/>
              </a:gs>
            </a:gsLst>
            <a:lin ang="5400000" scaled="1"/>
          </a:gradFill>
          <a:ln w="9525">
            <a:solidFill>
              <a:schemeClr val="tx1"/>
            </a:solidFill>
            <a:round/>
            <a:headEnd/>
            <a:tailEnd/>
          </a:ln>
        </p:spPr>
        <p:txBody>
          <a:bodyPr wrap="none" anchor="ctr"/>
          <a:lstStyle/>
          <a:p>
            <a:pPr defTabSz="514350">
              <a:defRPr/>
            </a:pPr>
            <a:endParaRPr lang="en-US" sz="1013" kern="0" dirty="0">
              <a:solidFill>
                <a:sysClr val="windowText" lastClr="000000"/>
              </a:solidFill>
              <a:latin typeface="Arial"/>
            </a:endParaRPr>
          </a:p>
        </p:txBody>
      </p:sp>
      <p:pic>
        <p:nvPicPr>
          <p:cNvPr id="1030" name="Picture 43"/>
          <p:cNvPicPr>
            <a:picLocks noChangeAspect="1" noChangeArrowheads="1"/>
          </p:cNvPicPr>
          <p:nvPr/>
        </p:nvPicPr>
        <p:blipFill>
          <a:blip r:embed="rId3" cstate="print"/>
          <a:srcRect/>
          <a:stretch>
            <a:fillRect/>
          </a:stretch>
        </p:blipFill>
        <p:spPr bwMode="auto">
          <a:xfrm>
            <a:off x="5319557" y="2849338"/>
            <a:ext cx="594717" cy="782241"/>
          </a:xfrm>
          <a:prstGeom prst="rect">
            <a:avLst/>
          </a:prstGeom>
          <a:noFill/>
          <a:ln w="9525">
            <a:noFill/>
            <a:miter lim="800000"/>
            <a:headEnd/>
            <a:tailEnd/>
          </a:ln>
        </p:spPr>
      </p:pic>
      <p:graphicFrame>
        <p:nvGraphicFramePr>
          <p:cNvPr id="1027" name="Object 41"/>
          <p:cNvGraphicFramePr>
            <a:graphicFrameLocks noChangeAspect="1"/>
          </p:cNvGraphicFramePr>
          <p:nvPr>
            <p:extLst>
              <p:ext uri="{D42A27DB-BD31-4B8C-83A1-F6EECF244321}">
                <p14:modId xmlns:p14="http://schemas.microsoft.com/office/powerpoint/2010/main" val="1232574637"/>
              </p:ext>
            </p:extLst>
          </p:nvPr>
        </p:nvGraphicFramePr>
        <p:xfrm>
          <a:off x="95250" y="2845594"/>
          <a:ext cx="3350618" cy="659805"/>
        </p:xfrm>
        <a:graphic>
          <a:graphicData uri="http://schemas.openxmlformats.org/presentationml/2006/ole">
            <mc:AlternateContent xmlns:mc="http://schemas.openxmlformats.org/markup-compatibility/2006">
              <mc:Choice xmlns:v="urn:schemas-microsoft-com:vml" Requires="v">
                <p:oleObj name="Document" r:id="rId4" imgW="5956042" imgH="1173671" progId="Word.Document.12">
                  <p:embed/>
                </p:oleObj>
              </mc:Choice>
              <mc:Fallback>
                <p:oleObj name="Document" r:id="rId4" imgW="5956042" imgH="1173671" progId="Word.Document.12">
                  <p:embed/>
                  <p:pic>
                    <p:nvPicPr>
                      <p:cNvPr id="1027"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 y="2845594"/>
                        <a:ext cx="3350618" cy="659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1" name="Picture 3" descr="I:\Share\Photos\Product Shots (older)\sensors\ELITE\Older Photos\CMF200\CMF200M.jpg"/>
          <p:cNvPicPr>
            <a:picLocks noChangeAspect="1" noChangeArrowheads="1"/>
          </p:cNvPicPr>
          <p:nvPr/>
        </p:nvPicPr>
        <p:blipFill>
          <a:blip r:embed="rId6" cstate="print"/>
          <a:srcRect/>
          <a:stretch>
            <a:fillRect/>
          </a:stretch>
        </p:blipFill>
        <p:spPr bwMode="auto">
          <a:xfrm>
            <a:off x="4539997" y="3912863"/>
            <a:ext cx="712589" cy="918866"/>
          </a:xfrm>
          <a:prstGeom prst="rect">
            <a:avLst/>
          </a:prstGeom>
          <a:noFill/>
          <a:ln w="9525">
            <a:noFill/>
            <a:miter lim="800000"/>
            <a:headEnd/>
            <a:tailEnd/>
          </a:ln>
        </p:spPr>
      </p:pic>
      <p:sp>
        <p:nvSpPr>
          <p:cNvPr id="222213" name="Rectangle 5"/>
          <p:cNvSpPr>
            <a:spLocks noGrp="1" noChangeArrowheads="1"/>
          </p:cNvSpPr>
          <p:nvPr>
            <p:ph type="title"/>
          </p:nvPr>
        </p:nvSpPr>
        <p:spPr>
          <a:xfrm>
            <a:off x="393700" y="26616"/>
            <a:ext cx="8356600" cy="951665"/>
          </a:xfrm>
        </p:spPr>
        <p:txBody>
          <a:bodyPr/>
          <a:lstStyle/>
          <a:p>
            <a:pPr eaLnBrk="1" hangingPunct="1">
              <a:defRPr/>
            </a:pPr>
            <a:r>
              <a:rPr lang="en-US" sz="2400" dirty="0"/>
              <a:t>Conversion of Mass to Volume at Standard Conditions</a:t>
            </a:r>
          </a:p>
        </p:txBody>
      </p:sp>
      <p:sp>
        <p:nvSpPr>
          <p:cNvPr id="1033" name="AutoShape 7"/>
          <p:cNvSpPr>
            <a:spLocks noChangeArrowheads="1"/>
          </p:cNvSpPr>
          <p:nvPr/>
        </p:nvSpPr>
        <p:spPr bwMode="auto">
          <a:xfrm>
            <a:off x="2677018" y="2921568"/>
            <a:ext cx="214313" cy="128588"/>
          </a:xfrm>
          <a:prstGeom prst="leftRightArrow">
            <a:avLst>
              <a:gd name="adj1" fmla="val 50000"/>
              <a:gd name="adj2" fmla="val 33333"/>
            </a:avLst>
          </a:prstGeom>
          <a:solidFill>
            <a:schemeClr val="accent1"/>
          </a:solidFill>
          <a:ln w="9525">
            <a:solidFill>
              <a:schemeClr val="tx1"/>
            </a:solidFill>
            <a:miter lim="800000"/>
            <a:headEnd/>
            <a:tailEnd/>
          </a:ln>
        </p:spPr>
        <p:txBody>
          <a:bodyPr wrap="none" anchor="ctr"/>
          <a:lstStyle/>
          <a:p>
            <a:pPr defTabSz="514350">
              <a:defRPr/>
            </a:pPr>
            <a:endParaRPr lang="en-US" sz="1013" kern="0" dirty="0">
              <a:solidFill>
                <a:sysClr val="windowText" lastClr="000000"/>
              </a:solidFill>
              <a:latin typeface="Arial"/>
            </a:endParaRPr>
          </a:p>
        </p:txBody>
      </p:sp>
      <p:sp>
        <p:nvSpPr>
          <p:cNvPr id="1034" name="AutoShape 8"/>
          <p:cNvSpPr>
            <a:spLocks noChangeArrowheads="1"/>
          </p:cNvSpPr>
          <p:nvPr/>
        </p:nvSpPr>
        <p:spPr bwMode="auto">
          <a:xfrm>
            <a:off x="2897452" y="4189841"/>
            <a:ext cx="214313" cy="128588"/>
          </a:xfrm>
          <a:prstGeom prst="leftRightArrow">
            <a:avLst>
              <a:gd name="adj1" fmla="val 50000"/>
              <a:gd name="adj2" fmla="val 33333"/>
            </a:avLst>
          </a:prstGeom>
          <a:solidFill>
            <a:schemeClr val="accent1"/>
          </a:solidFill>
          <a:ln w="9525">
            <a:solidFill>
              <a:schemeClr val="tx1"/>
            </a:solidFill>
            <a:miter lim="800000"/>
            <a:headEnd/>
            <a:tailEnd/>
          </a:ln>
        </p:spPr>
        <p:txBody>
          <a:bodyPr wrap="none" anchor="ctr"/>
          <a:lstStyle/>
          <a:p>
            <a:pPr defTabSz="514350">
              <a:defRPr/>
            </a:pPr>
            <a:endParaRPr lang="en-US" sz="1013" kern="0" dirty="0">
              <a:solidFill>
                <a:sysClr val="windowText" lastClr="000000"/>
              </a:solidFill>
              <a:latin typeface="Arial"/>
            </a:endParaRPr>
          </a:p>
        </p:txBody>
      </p:sp>
      <p:sp>
        <p:nvSpPr>
          <p:cNvPr id="222217" name="Oval 9"/>
          <p:cNvSpPr>
            <a:spLocks noChangeArrowheads="1"/>
          </p:cNvSpPr>
          <p:nvPr/>
        </p:nvSpPr>
        <p:spPr bwMode="auto">
          <a:xfrm>
            <a:off x="1852808" y="2995684"/>
            <a:ext cx="685800" cy="257175"/>
          </a:xfrm>
          <a:prstGeom prst="ellipse">
            <a:avLst/>
          </a:prstGeom>
          <a:noFill/>
          <a:ln w="25400">
            <a:solidFill>
              <a:srgbClr val="00C800"/>
            </a:solidFill>
            <a:round/>
            <a:headEnd/>
            <a:tailEnd/>
          </a:ln>
        </p:spPr>
        <p:txBody>
          <a:bodyPr wrap="none" anchor="ctr"/>
          <a:lstStyle/>
          <a:p>
            <a:pPr defTabSz="514350">
              <a:defRPr/>
            </a:pPr>
            <a:endParaRPr lang="en-US" b="1" kern="0" dirty="0">
              <a:solidFill>
                <a:sysClr val="windowText" lastClr="000000"/>
              </a:solidFill>
              <a:latin typeface="Arial"/>
            </a:endParaRPr>
          </a:p>
        </p:txBody>
      </p:sp>
      <p:sp>
        <p:nvSpPr>
          <p:cNvPr id="222218" name="Oval 10"/>
          <p:cNvSpPr>
            <a:spLocks noChangeArrowheads="1"/>
          </p:cNvSpPr>
          <p:nvPr/>
        </p:nvSpPr>
        <p:spPr bwMode="auto">
          <a:xfrm>
            <a:off x="1552771" y="3202853"/>
            <a:ext cx="257175" cy="257175"/>
          </a:xfrm>
          <a:prstGeom prst="ellipse">
            <a:avLst/>
          </a:prstGeom>
          <a:noFill/>
          <a:ln w="25400">
            <a:solidFill>
              <a:srgbClr val="00C800"/>
            </a:solidFill>
            <a:round/>
            <a:headEnd/>
            <a:tailEnd/>
          </a:ln>
        </p:spPr>
        <p:txBody>
          <a:bodyPr wrap="none" anchor="ctr"/>
          <a:lstStyle/>
          <a:p>
            <a:pPr defTabSz="514350">
              <a:defRPr/>
            </a:pPr>
            <a:endParaRPr lang="en-US" b="1" kern="0" dirty="0">
              <a:solidFill>
                <a:sysClr val="windowText" lastClr="000000"/>
              </a:solidFill>
              <a:latin typeface="Arial"/>
            </a:endParaRPr>
          </a:p>
        </p:txBody>
      </p:sp>
      <p:sp>
        <p:nvSpPr>
          <p:cNvPr id="222219" name="Oval 11"/>
          <p:cNvSpPr>
            <a:spLocks noChangeArrowheads="1"/>
          </p:cNvSpPr>
          <p:nvPr/>
        </p:nvSpPr>
        <p:spPr bwMode="auto">
          <a:xfrm>
            <a:off x="1399050" y="4084471"/>
            <a:ext cx="642938" cy="342900"/>
          </a:xfrm>
          <a:prstGeom prst="ellipse">
            <a:avLst/>
          </a:prstGeom>
          <a:noFill/>
          <a:ln w="25400">
            <a:solidFill>
              <a:srgbClr val="00C800"/>
            </a:solidFill>
            <a:round/>
            <a:headEnd/>
            <a:tailEnd/>
          </a:ln>
        </p:spPr>
        <p:txBody>
          <a:bodyPr wrap="none" anchor="ctr"/>
          <a:lstStyle/>
          <a:p>
            <a:pPr defTabSz="514350">
              <a:defRPr/>
            </a:pPr>
            <a:endParaRPr lang="en-US" b="1" kern="0" dirty="0">
              <a:solidFill>
                <a:sysClr val="windowText" lastClr="000000"/>
              </a:solidFill>
              <a:latin typeface="Arial"/>
            </a:endParaRPr>
          </a:p>
        </p:txBody>
      </p:sp>
      <p:sp>
        <p:nvSpPr>
          <p:cNvPr id="1038" name="Text Box 12"/>
          <p:cNvSpPr txBox="1">
            <a:spLocks noChangeArrowheads="1"/>
          </p:cNvSpPr>
          <p:nvPr/>
        </p:nvSpPr>
        <p:spPr bwMode="auto">
          <a:xfrm>
            <a:off x="2964554" y="2894780"/>
            <a:ext cx="939404" cy="213585"/>
          </a:xfrm>
          <a:prstGeom prst="rect">
            <a:avLst/>
          </a:prstGeom>
          <a:noFill/>
          <a:ln w="9525">
            <a:noFill/>
            <a:miter lim="800000"/>
            <a:headEnd/>
            <a:tailEnd/>
          </a:ln>
        </p:spPr>
        <p:txBody>
          <a:bodyPr>
            <a:spAutoFit/>
          </a:bodyPr>
          <a:lstStyle/>
          <a:p>
            <a:pPr defTabSz="514350">
              <a:spcBef>
                <a:spcPct val="50000"/>
              </a:spcBef>
              <a:defRPr/>
            </a:pPr>
            <a:r>
              <a:rPr lang="en-US" sz="788" b="1" i="1" kern="0" dirty="0">
                <a:solidFill>
                  <a:sysClr val="windowText" lastClr="000000"/>
                </a:solidFill>
                <a:latin typeface="Arial"/>
              </a:rPr>
              <a:t>AGA8 Detail</a:t>
            </a:r>
          </a:p>
        </p:txBody>
      </p:sp>
      <p:sp>
        <p:nvSpPr>
          <p:cNvPr id="1039" name="Text Box 13"/>
          <p:cNvSpPr txBox="1">
            <a:spLocks noChangeArrowheads="1"/>
          </p:cNvSpPr>
          <p:nvPr/>
        </p:nvSpPr>
        <p:spPr bwMode="auto">
          <a:xfrm>
            <a:off x="3171595" y="4168410"/>
            <a:ext cx="1019771" cy="334835"/>
          </a:xfrm>
          <a:prstGeom prst="rect">
            <a:avLst/>
          </a:prstGeom>
          <a:noFill/>
          <a:ln w="9525">
            <a:noFill/>
            <a:miter lim="800000"/>
            <a:headEnd/>
            <a:tailEnd/>
          </a:ln>
        </p:spPr>
        <p:txBody>
          <a:bodyPr>
            <a:spAutoFit/>
          </a:bodyPr>
          <a:lstStyle/>
          <a:p>
            <a:pPr defTabSz="514350">
              <a:spcBef>
                <a:spcPct val="50000"/>
              </a:spcBef>
              <a:defRPr/>
            </a:pPr>
            <a:r>
              <a:rPr lang="en-US" sz="788" b="1" i="1" kern="0" dirty="0">
                <a:solidFill>
                  <a:sysClr val="windowText" lastClr="000000"/>
                </a:solidFill>
                <a:latin typeface="Arial"/>
              </a:rPr>
              <a:t>AGA8 Gross 1 or 2</a:t>
            </a:r>
          </a:p>
        </p:txBody>
      </p:sp>
      <p:sp>
        <p:nvSpPr>
          <p:cNvPr id="1040" name="AutoShape 14"/>
          <p:cNvSpPr>
            <a:spLocks noChangeArrowheads="1"/>
          </p:cNvSpPr>
          <p:nvPr/>
        </p:nvSpPr>
        <p:spPr bwMode="auto">
          <a:xfrm>
            <a:off x="5878553" y="4575449"/>
            <a:ext cx="65187" cy="58936"/>
          </a:xfrm>
          <a:prstGeom prst="can">
            <a:avLst>
              <a:gd name="adj" fmla="val 23958"/>
            </a:avLst>
          </a:prstGeom>
          <a:gradFill rotWithShape="1">
            <a:gsLst>
              <a:gs pos="0">
                <a:srgbClr val="3B3B3B"/>
              </a:gs>
              <a:gs pos="50000">
                <a:srgbClr val="808080"/>
              </a:gs>
              <a:gs pos="100000">
                <a:srgbClr val="3B3B3B"/>
              </a:gs>
            </a:gsLst>
            <a:lin ang="0" scaled="1"/>
          </a:gradFill>
          <a:ln w="0">
            <a:solidFill>
              <a:schemeClr val="tx1"/>
            </a:solidFill>
            <a:round/>
            <a:headEnd/>
            <a:tailEnd/>
          </a:ln>
        </p:spPr>
        <p:txBody>
          <a:bodyPr wrap="none" anchor="ctr"/>
          <a:lstStyle/>
          <a:p>
            <a:pPr defTabSz="514350">
              <a:defRPr/>
            </a:pPr>
            <a:endParaRPr lang="en-US" sz="1013" kern="0" dirty="0">
              <a:solidFill>
                <a:sysClr val="windowText" lastClr="000000"/>
              </a:solidFill>
              <a:latin typeface="Arial"/>
            </a:endParaRPr>
          </a:p>
        </p:txBody>
      </p:sp>
      <p:grpSp>
        <p:nvGrpSpPr>
          <p:cNvPr id="2" name="Group 26"/>
          <p:cNvGrpSpPr>
            <a:grpSpLocks/>
          </p:cNvGrpSpPr>
          <p:nvPr/>
        </p:nvGrpSpPr>
        <p:grpSpPr bwMode="auto">
          <a:xfrm>
            <a:off x="1009197" y="3470844"/>
            <a:ext cx="5030093" cy="1377851"/>
            <a:chOff x="200025" y="2875544"/>
            <a:chExt cx="8942388" cy="2448931"/>
          </a:xfrm>
        </p:grpSpPr>
        <p:pic>
          <p:nvPicPr>
            <p:cNvPr id="1052" name="Picture 19"/>
            <p:cNvPicPr>
              <a:picLocks noChangeAspect="1" noChangeArrowheads="1"/>
            </p:cNvPicPr>
            <p:nvPr/>
          </p:nvPicPr>
          <p:blipFill>
            <a:blip r:embed="rId7" cstate="print"/>
            <a:srcRect/>
            <a:stretch>
              <a:fillRect/>
            </a:stretch>
          </p:blipFill>
          <p:spPr bwMode="auto">
            <a:xfrm>
              <a:off x="7653338" y="4824413"/>
              <a:ext cx="295275" cy="484187"/>
            </a:xfrm>
            <a:prstGeom prst="rect">
              <a:avLst/>
            </a:prstGeom>
            <a:noFill/>
            <a:ln w="9525">
              <a:noFill/>
              <a:miter lim="800000"/>
              <a:headEnd/>
              <a:tailEnd/>
            </a:ln>
          </p:spPr>
        </p:pic>
        <p:sp>
          <p:nvSpPr>
            <p:cNvPr id="222228" name="AutoShape 20"/>
            <p:cNvSpPr>
              <a:spLocks noChangeArrowheads="1"/>
            </p:cNvSpPr>
            <p:nvPr/>
          </p:nvSpPr>
          <p:spPr bwMode="auto">
            <a:xfrm rot="5396959">
              <a:off x="8327259" y="4363306"/>
              <a:ext cx="228546" cy="1401762"/>
            </a:xfrm>
            <a:prstGeom prst="can">
              <a:avLst>
                <a:gd name="adj" fmla="val 2072"/>
              </a:avLst>
            </a:prstGeom>
            <a:gradFill rotWithShape="0">
              <a:gsLst>
                <a:gs pos="0">
                  <a:schemeClr val="bg2">
                    <a:gamma/>
                    <a:shade val="46275"/>
                    <a:invGamma/>
                  </a:schemeClr>
                </a:gs>
                <a:gs pos="50000">
                  <a:schemeClr val="bg2"/>
                </a:gs>
                <a:gs pos="100000">
                  <a:schemeClr val="bg2">
                    <a:gamma/>
                    <a:shade val="46275"/>
                    <a:invGamma/>
                  </a:schemeClr>
                </a:gs>
              </a:gsLst>
              <a:lin ang="5400000" scaled="1"/>
            </a:gradFill>
            <a:ln w="9525">
              <a:solidFill>
                <a:schemeClr val="tx1"/>
              </a:solidFill>
              <a:round/>
              <a:headEnd/>
              <a:tailEnd/>
            </a:ln>
            <a:effectLst/>
          </p:spPr>
          <p:txBody>
            <a:bodyPr wrap="none" anchor="ctr"/>
            <a:lstStyle/>
            <a:p>
              <a:pPr defTabSz="514350">
                <a:defRPr/>
              </a:pPr>
              <a:endParaRPr lang="en-US" sz="1013" kern="0" dirty="0">
                <a:solidFill>
                  <a:sysClr val="windowText" lastClr="000000"/>
                </a:solidFill>
                <a:latin typeface="Arial"/>
              </a:endParaRPr>
            </a:p>
          </p:txBody>
        </p:sp>
        <p:pic>
          <p:nvPicPr>
            <p:cNvPr id="1054" name="Picture 21"/>
            <p:cNvPicPr>
              <a:picLocks noChangeAspect="1" noChangeArrowheads="1"/>
            </p:cNvPicPr>
            <p:nvPr/>
          </p:nvPicPr>
          <p:blipFill>
            <a:blip r:embed="rId8" cstate="print"/>
            <a:srcRect/>
            <a:stretch>
              <a:fillRect/>
            </a:stretch>
          </p:blipFill>
          <p:spPr bwMode="auto">
            <a:xfrm>
              <a:off x="6326188" y="4840288"/>
              <a:ext cx="295275" cy="484187"/>
            </a:xfrm>
            <a:prstGeom prst="rect">
              <a:avLst/>
            </a:prstGeom>
            <a:noFill/>
            <a:ln w="9525">
              <a:noFill/>
              <a:miter lim="800000"/>
              <a:headEnd/>
              <a:tailEnd/>
            </a:ln>
          </p:spPr>
        </p:pic>
        <p:sp>
          <p:nvSpPr>
            <p:cNvPr id="1055" name="AutoShape 22"/>
            <p:cNvSpPr>
              <a:spLocks noChangeArrowheads="1"/>
            </p:cNvSpPr>
            <p:nvPr/>
          </p:nvSpPr>
          <p:spPr bwMode="auto">
            <a:xfrm rot="5396959">
              <a:off x="3261519" y="1910556"/>
              <a:ext cx="217488" cy="6340475"/>
            </a:xfrm>
            <a:prstGeom prst="can">
              <a:avLst>
                <a:gd name="adj" fmla="val 1215"/>
              </a:avLst>
            </a:prstGeom>
            <a:gradFill rotWithShape="1">
              <a:gsLst>
                <a:gs pos="0">
                  <a:srgbClr val="454545"/>
                </a:gs>
                <a:gs pos="50000">
                  <a:srgbClr val="969696"/>
                </a:gs>
                <a:gs pos="100000">
                  <a:srgbClr val="454545"/>
                </a:gs>
              </a:gsLst>
              <a:lin ang="0" scaled="1"/>
            </a:gradFill>
            <a:ln w="9525">
              <a:solidFill>
                <a:schemeClr val="tx1"/>
              </a:solidFill>
              <a:round/>
              <a:headEnd/>
              <a:tailEnd/>
            </a:ln>
          </p:spPr>
          <p:txBody>
            <a:bodyPr wrap="none" anchor="ctr"/>
            <a:lstStyle/>
            <a:p>
              <a:pPr defTabSz="514350">
                <a:defRPr/>
              </a:pPr>
              <a:endParaRPr lang="en-US" sz="1013" kern="0" dirty="0">
                <a:solidFill>
                  <a:sysClr val="windowText" lastClr="000000"/>
                </a:solidFill>
                <a:latin typeface="Arial"/>
              </a:endParaRPr>
            </a:p>
          </p:txBody>
        </p:sp>
        <p:sp>
          <p:nvSpPr>
            <p:cNvPr id="1056" name="Freeform 24"/>
            <p:cNvSpPr>
              <a:spLocks/>
            </p:cNvSpPr>
            <p:nvPr/>
          </p:nvSpPr>
          <p:spPr bwMode="auto">
            <a:xfrm rot="-250110">
              <a:off x="7394063" y="2913527"/>
              <a:ext cx="724623" cy="1732584"/>
            </a:xfrm>
            <a:custGeom>
              <a:avLst/>
              <a:gdLst>
                <a:gd name="T0" fmla="*/ 2147483647 w 437"/>
                <a:gd name="T1" fmla="*/ 2147483647 h 651"/>
                <a:gd name="T2" fmla="*/ 2147483647 w 437"/>
                <a:gd name="T3" fmla="*/ 2147483647 h 651"/>
                <a:gd name="T4" fmla="*/ 2147483647 w 437"/>
                <a:gd name="T5" fmla="*/ 2147483647 h 651"/>
                <a:gd name="T6" fmla="*/ 2147483647 w 437"/>
                <a:gd name="T7" fmla="*/ 2147483647 h 651"/>
                <a:gd name="T8" fmla="*/ 0 60000 65536"/>
                <a:gd name="T9" fmla="*/ 0 60000 65536"/>
                <a:gd name="T10" fmla="*/ 0 60000 65536"/>
                <a:gd name="T11" fmla="*/ 0 60000 65536"/>
                <a:gd name="T12" fmla="*/ 0 w 437"/>
                <a:gd name="T13" fmla="*/ 0 h 651"/>
                <a:gd name="T14" fmla="*/ 437 w 437"/>
                <a:gd name="T15" fmla="*/ 651 h 651"/>
              </a:gdLst>
              <a:ahLst/>
              <a:cxnLst>
                <a:cxn ang="T8">
                  <a:pos x="T0" y="T1"/>
                </a:cxn>
                <a:cxn ang="T9">
                  <a:pos x="T2" y="T3"/>
                </a:cxn>
                <a:cxn ang="T10">
                  <a:pos x="T4" y="T5"/>
                </a:cxn>
                <a:cxn ang="T11">
                  <a:pos x="T6" y="T7"/>
                </a:cxn>
              </a:cxnLst>
              <a:rect l="T12" t="T13" r="T14" b="T15"/>
              <a:pathLst>
                <a:path w="437" h="651">
                  <a:moveTo>
                    <a:pt x="437" y="14"/>
                  </a:moveTo>
                  <a:cubicBezTo>
                    <a:pt x="376" y="17"/>
                    <a:pt x="140" y="0"/>
                    <a:pt x="70" y="32"/>
                  </a:cubicBezTo>
                  <a:cubicBezTo>
                    <a:pt x="0" y="64"/>
                    <a:pt x="24" y="101"/>
                    <a:pt x="15" y="204"/>
                  </a:cubicBezTo>
                  <a:cubicBezTo>
                    <a:pt x="6" y="307"/>
                    <a:pt x="15" y="558"/>
                    <a:pt x="15" y="651"/>
                  </a:cubicBezTo>
                </a:path>
              </a:pathLst>
            </a:custGeom>
            <a:noFill/>
            <a:ln w="50800">
              <a:solidFill>
                <a:srgbClr val="000080"/>
              </a:solidFill>
              <a:round/>
              <a:headEnd/>
              <a:tailEnd/>
            </a:ln>
          </p:spPr>
          <p:txBody>
            <a:bodyPr/>
            <a:lstStyle/>
            <a:p>
              <a:pPr defTabSz="514350">
                <a:defRPr/>
              </a:pPr>
              <a:endParaRPr lang="en-US" sz="1013" kern="0" dirty="0">
                <a:solidFill>
                  <a:sysClr val="windowText" lastClr="000000"/>
                </a:solidFill>
                <a:latin typeface="Arial"/>
              </a:endParaRPr>
            </a:p>
          </p:txBody>
        </p:sp>
        <p:sp>
          <p:nvSpPr>
            <p:cNvPr id="1057" name="Freeform 16"/>
            <p:cNvSpPr>
              <a:spLocks/>
            </p:cNvSpPr>
            <p:nvPr/>
          </p:nvSpPr>
          <p:spPr bwMode="auto">
            <a:xfrm rot="-254598">
              <a:off x="8570831" y="2875544"/>
              <a:ext cx="302914" cy="1992821"/>
            </a:xfrm>
            <a:custGeom>
              <a:avLst/>
              <a:gdLst>
                <a:gd name="T0" fmla="*/ 0 w 160"/>
                <a:gd name="T1" fmla="*/ 2147483647 h 1242"/>
                <a:gd name="T2" fmla="*/ 2147483647 w 160"/>
                <a:gd name="T3" fmla="*/ 2147483647 h 1242"/>
                <a:gd name="T4" fmla="*/ 2147483647 w 160"/>
                <a:gd name="T5" fmla="*/ 2147483647 h 1242"/>
                <a:gd name="T6" fmla="*/ 2147483647 w 160"/>
                <a:gd name="T7" fmla="*/ 2147483647 h 1242"/>
                <a:gd name="T8" fmla="*/ 0 60000 65536"/>
                <a:gd name="T9" fmla="*/ 0 60000 65536"/>
                <a:gd name="T10" fmla="*/ 0 60000 65536"/>
                <a:gd name="T11" fmla="*/ 0 60000 65536"/>
                <a:gd name="T12" fmla="*/ 0 w 160"/>
                <a:gd name="T13" fmla="*/ 0 h 1242"/>
                <a:gd name="T14" fmla="*/ 160 w 160"/>
                <a:gd name="T15" fmla="*/ 1242 h 1242"/>
              </a:gdLst>
              <a:ahLst/>
              <a:cxnLst>
                <a:cxn ang="T8">
                  <a:pos x="T0" y="T1"/>
                </a:cxn>
                <a:cxn ang="T9">
                  <a:pos x="T2" y="T3"/>
                </a:cxn>
                <a:cxn ang="T10">
                  <a:pos x="T4" y="T5"/>
                </a:cxn>
                <a:cxn ang="T11">
                  <a:pos x="T6" y="T7"/>
                </a:cxn>
              </a:cxnLst>
              <a:rect l="T12" t="T13" r="T14" b="T15"/>
              <a:pathLst>
                <a:path w="160" h="1242">
                  <a:moveTo>
                    <a:pt x="0" y="21"/>
                  </a:moveTo>
                  <a:cubicBezTo>
                    <a:pt x="22" y="26"/>
                    <a:pt x="110" y="0"/>
                    <a:pt x="135" y="52"/>
                  </a:cubicBezTo>
                  <a:cubicBezTo>
                    <a:pt x="160" y="104"/>
                    <a:pt x="153" y="136"/>
                    <a:pt x="153" y="334"/>
                  </a:cubicBezTo>
                  <a:cubicBezTo>
                    <a:pt x="153" y="532"/>
                    <a:pt x="140" y="1053"/>
                    <a:pt x="136" y="1242"/>
                  </a:cubicBezTo>
                </a:path>
              </a:pathLst>
            </a:custGeom>
            <a:noFill/>
            <a:ln w="50800" cap="flat" cmpd="sng">
              <a:solidFill>
                <a:srgbClr val="545454"/>
              </a:solidFill>
              <a:prstDash val="solid"/>
              <a:round/>
              <a:headEnd/>
              <a:tailEnd/>
            </a:ln>
          </p:spPr>
          <p:txBody>
            <a:bodyPr wrap="none" anchor="ctr"/>
            <a:lstStyle/>
            <a:p>
              <a:pPr defTabSz="514350">
                <a:defRPr/>
              </a:pPr>
              <a:endParaRPr lang="en-US" sz="1013" kern="0" dirty="0">
                <a:solidFill>
                  <a:sysClr val="windowText" lastClr="000000"/>
                </a:solidFill>
                <a:latin typeface="Arial"/>
              </a:endParaRPr>
            </a:p>
          </p:txBody>
        </p:sp>
      </p:grpSp>
      <p:sp>
        <p:nvSpPr>
          <p:cNvPr id="27" name="Left Arrow 26"/>
          <p:cNvSpPr>
            <a:spLocks noChangeArrowheads="1"/>
          </p:cNvSpPr>
          <p:nvPr/>
        </p:nvSpPr>
        <p:spPr bwMode="auto">
          <a:xfrm>
            <a:off x="2581471" y="3176065"/>
            <a:ext cx="407194" cy="107156"/>
          </a:xfrm>
          <a:prstGeom prst="leftArrow">
            <a:avLst>
              <a:gd name="adj1" fmla="val 50000"/>
              <a:gd name="adj2" fmla="val 49840"/>
            </a:avLst>
          </a:prstGeom>
          <a:solidFill>
            <a:schemeClr val="accent2"/>
          </a:solidFill>
          <a:ln w="9525" algn="ctr">
            <a:solidFill>
              <a:schemeClr val="tx1"/>
            </a:solidFill>
            <a:round/>
            <a:headEnd/>
            <a:tailEnd/>
          </a:ln>
        </p:spPr>
        <p:txBody>
          <a:bodyPr/>
          <a:lstStyle/>
          <a:p>
            <a:pPr defTabSz="514350" eaLnBrk="0" hangingPunct="0">
              <a:defRPr/>
            </a:pPr>
            <a:endParaRPr lang="en-US" sz="2175" kern="0" dirty="0">
              <a:solidFill>
                <a:sysClr val="windowText" lastClr="000000"/>
              </a:solidFill>
              <a:latin typeface="Times" pitchFamily="15" charset="0"/>
            </a:endParaRPr>
          </a:p>
        </p:txBody>
      </p:sp>
      <p:sp>
        <p:nvSpPr>
          <p:cNvPr id="28" name="TextBox 27"/>
          <p:cNvSpPr txBox="1"/>
          <p:nvPr/>
        </p:nvSpPr>
        <p:spPr>
          <a:xfrm>
            <a:off x="2994919" y="3076053"/>
            <a:ext cx="1276311" cy="334835"/>
          </a:xfrm>
          <a:prstGeom prst="rect">
            <a:avLst/>
          </a:prstGeom>
          <a:noFill/>
        </p:spPr>
        <p:txBody>
          <a:bodyPr wrap="none">
            <a:spAutoFit/>
          </a:bodyPr>
          <a:lstStyle/>
          <a:p>
            <a:pPr defTabSz="514350">
              <a:defRPr/>
            </a:pPr>
            <a:r>
              <a:rPr lang="en-US" sz="788" b="1" i="1" kern="0" dirty="0">
                <a:solidFill>
                  <a:sysClr val="windowText" lastClr="000000"/>
                </a:solidFill>
                <a:latin typeface="Arial"/>
              </a:rPr>
              <a:t>Non-ideal gas law:</a:t>
            </a:r>
          </a:p>
          <a:p>
            <a:pPr defTabSz="514350">
              <a:defRPr/>
            </a:pPr>
            <a:r>
              <a:rPr lang="en-US" sz="788" b="1" i="1" kern="0" dirty="0">
                <a:solidFill>
                  <a:sysClr val="windowText" lastClr="000000"/>
                </a:solidFill>
                <a:latin typeface="Arial"/>
              </a:rPr>
              <a:t>P</a:t>
            </a:r>
            <a:r>
              <a:rPr lang="en-US" sz="788" b="1" i="1" kern="0" baseline="-25000" dirty="0">
                <a:solidFill>
                  <a:sysClr val="windowText" lastClr="000000"/>
                </a:solidFill>
                <a:latin typeface="Arial"/>
              </a:rPr>
              <a:t>b</a:t>
            </a:r>
            <a:r>
              <a:rPr lang="en-US" sz="788" b="1" i="1" kern="0" dirty="0">
                <a:solidFill>
                  <a:sysClr val="windowText" lastClr="000000"/>
                </a:solidFill>
                <a:latin typeface="Arial"/>
              </a:rPr>
              <a:t>, T</a:t>
            </a:r>
            <a:r>
              <a:rPr lang="en-US" sz="788" b="1" i="1" kern="0" baseline="-25000" dirty="0">
                <a:solidFill>
                  <a:sysClr val="windowText" lastClr="000000"/>
                </a:solidFill>
                <a:latin typeface="Arial"/>
              </a:rPr>
              <a:t>b</a:t>
            </a:r>
            <a:r>
              <a:rPr lang="en-US" sz="788" b="1" i="1" kern="0" dirty="0">
                <a:solidFill>
                  <a:sysClr val="windowText" lastClr="000000"/>
                </a:solidFill>
                <a:latin typeface="Arial"/>
              </a:rPr>
              <a:t>, R are constants</a:t>
            </a:r>
          </a:p>
        </p:txBody>
      </p:sp>
      <p:sp>
        <p:nvSpPr>
          <p:cNvPr id="29" name="TextBox 28"/>
          <p:cNvSpPr txBox="1">
            <a:spLocks noChangeArrowheads="1"/>
          </p:cNvSpPr>
          <p:nvPr/>
        </p:nvSpPr>
        <p:spPr bwMode="auto">
          <a:xfrm>
            <a:off x="3587057" y="1760068"/>
            <a:ext cx="1895071" cy="265457"/>
          </a:xfrm>
          <a:prstGeom prst="rect">
            <a:avLst/>
          </a:prstGeom>
          <a:noFill/>
          <a:ln w="9525">
            <a:noFill/>
            <a:miter lim="800000"/>
            <a:headEnd/>
            <a:tailEnd/>
          </a:ln>
        </p:spPr>
        <p:txBody>
          <a:bodyPr wrap="none">
            <a:spAutoFit/>
          </a:bodyPr>
          <a:lstStyle/>
          <a:p>
            <a:pPr defTabSz="514350">
              <a:defRPr/>
            </a:pPr>
            <a:r>
              <a:rPr lang="en-US" sz="1125" b="1" kern="0" dirty="0">
                <a:solidFill>
                  <a:srgbClr val="0000FF"/>
                </a:solidFill>
                <a:latin typeface="Arial"/>
              </a:rPr>
              <a:t>lbs/day ÷ lbs/ft3 = ft3/day</a:t>
            </a:r>
          </a:p>
        </p:txBody>
      </p:sp>
      <p:sp>
        <p:nvSpPr>
          <p:cNvPr id="30" name="Rectangle 29"/>
          <p:cNvSpPr>
            <a:spLocks noChangeArrowheads="1"/>
          </p:cNvSpPr>
          <p:nvPr/>
        </p:nvSpPr>
        <p:spPr bwMode="auto">
          <a:xfrm>
            <a:off x="1009144" y="5432506"/>
            <a:ext cx="6313141" cy="553998"/>
          </a:xfrm>
          <a:prstGeom prst="rect">
            <a:avLst/>
          </a:prstGeom>
          <a:noFill/>
          <a:ln w="9525">
            <a:noFill/>
            <a:miter lim="800000"/>
            <a:headEnd/>
            <a:tailEnd/>
          </a:ln>
        </p:spPr>
        <p:txBody>
          <a:bodyPr wrap="square">
            <a:spAutoFit/>
          </a:bodyPr>
          <a:lstStyle/>
          <a:p>
            <a:pPr defTabSz="514350">
              <a:defRPr/>
            </a:pPr>
            <a:r>
              <a:rPr lang="en-US" sz="1500" b="1" kern="0" dirty="0">
                <a:solidFill>
                  <a:srgbClr val="008000"/>
                </a:solidFill>
                <a:latin typeface="Arial"/>
              </a:rPr>
              <a:t>Base Density, Molar Weight, Base Compressibility, and Specific Gravity Are All Determined by Gas Composition</a:t>
            </a:r>
          </a:p>
        </p:txBody>
      </p:sp>
      <p:sp>
        <p:nvSpPr>
          <p:cNvPr id="1047" name="AutoShape 7"/>
          <p:cNvSpPr>
            <a:spLocks noChangeArrowheads="1"/>
          </p:cNvSpPr>
          <p:nvPr/>
        </p:nvSpPr>
        <p:spPr bwMode="auto">
          <a:xfrm>
            <a:off x="2365474" y="1833291"/>
            <a:ext cx="214313" cy="128588"/>
          </a:xfrm>
          <a:prstGeom prst="leftRightArrow">
            <a:avLst>
              <a:gd name="adj1" fmla="val 50000"/>
              <a:gd name="adj2" fmla="val 33333"/>
            </a:avLst>
          </a:prstGeom>
          <a:solidFill>
            <a:schemeClr val="accent1"/>
          </a:solidFill>
          <a:ln w="9525">
            <a:solidFill>
              <a:schemeClr val="tx1"/>
            </a:solidFill>
            <a:miter lim="800000"/>
            <a:headEnd/>
            <a:tailEnd/>
          </a:ln>
        </p:spPr>
        <p:txBody>
          <a:bodyPr wrap="none" anchor="ctr"/>
          <a:lstStyle/>
          <a:p>
            <a:pPr defTabSz="514350">
              <a:defRPr/>
            </a:pPr>
            <a:endParaRPr lang="en-US" sz="1013" kern="0" dirty="0">
              <a:solidFill>
                <a:sysClr val="windowText" lastClr="000000"/>
              </a:solidFill>
              <a:latin typeface="Arial"/>
            </a:endParaRPr>
          </a:p>
        </p:txBody>
      </p:sp>
      <p:sp>
        <p:nvSpPr>
          <p:cNvPr id="1048" name="Text Box 12"/>
          <p:cNvSpPr txBox="1">
            <a:spLocks noChangeArrowheads="1"/>
          </p:cNvSpPr>
          <p:nvPr/>
        </p:nvSpPr>
        <p:spPr bwMode="auto">
          <a:xfrm>
            <a:off x="2653010" y="1806504"/>
            <a:ext cx="939404" cy="334835"/>
          </a:xfrm>
          <a:prstGeom prst="rect">
            <a:avLst/>
          </a:prstGeom>
          <a:noFill/>
          <a:ln w="9525">
            <a:noFill/>
            <a:miter lim="800000"/>
            <a:headEnd/>
            <a:tailEnd/>
          </a:ln>
        </p:spPr>
        <p:txBody>
          <a:bodyPr>
            <a:spAutoFit/>
          </a:bodyPr>
          <a:lstStyle/>
          <a:p>
            <a:pPr defTabSz="514350">
              <a:spcBef>
                <a:spcPct val="50000"/>
              </a:spcBef>
              <a:defRPr/>
            </a:pPr>
            <a:r>
              <a:rPr lang="en-US" sz="788" b="1" i="1" kern="0" dirty="0">
                <a:solidFill>
                  <a:sysClr val="windowText" lastClr="000000"/>
                </a:solidFill>
                <a:latin typeface="Arial"/>
              </a:rPr>
              <a:t>AGA11 Eqn. D.2</a:t>
            </a:r>
          </a:p>
        </p:txBody>
      </p:sp>
      <p:sp>
        <p:nvSpPr>
          <p:cNvPr id="38" name="Rectangle 37"/>
          <p:cNvSpPr>
            <a:spLocks noChangeArrowheads="1"/>
          </p:cNvSpPr>
          <p:nvPr/>
        </p:nvSpPr>
        <p:spPr bwMode="auto">
          <a:xfrm>
            <a:off x="6130376" y="3141061"/>
            <a:ext cx="2773769" cy="1015663"/>
          </a:xfrm>
          <a:prstGeom prst="rect">
            <a:avLst/>
          </a:prstGeom>
          <a:solidFill>
            <a:srgbClr val="FFFF00"/>
          </a:solidFill>
          <a:ln w="9525">
            <a:solidFill>
              <a:schemeClr val="tx1"/>
            </a:solidFill>
            <a:miter lim="800000"/>
            <a:headEnd/>
            <a:tailEnd/>
          </a:ln>
        </p:spPr>
        <p:txBody>
          <a:bodyPr wrap="square">
            <a:spAutoFit/>
          </a:bodyPr>
          <a:lstStyle/>
          <a:p>
            <a:pPr defTabSz="514350">
              <a:defRPr/>
            </a:pPr>
            <a:r>
              <a:rPr lang="en-US" sz="1500" b="1" kern="0" dirty="0">
                <a:solidFill>
                  <a:srgbClr val="008000"/>
                </a:solidFill>
                <a:latin typeface="Arial"/>
              </a:rPr>
              <a:t>No Pressure or Temperature Measurement Required </a:t>
            </a:r>
          </a:p>
          <a:p>
            <a:pPr defTabSz="514350">
              <a:defRPr/>
            </a:pPr>
            <a:r>
              <a:rPr lang="en-US" sz="1500" b="1" kern="0" dirty="0">
                <a:solidFill>
                  <a:srgbClr val="008000"/>
                </a:solidFill>
                <a:latin typeface="Arial"/>
              </a:rPr>
              <a:t>to Convert from </a:t>
            </a:r>
          </a:p>
          <a:p>
            <a:pPr defTabSz="514350">
              <a:defRPr/>
            </a:pPr>
            <a:r>
              <a:rPr lang="en-US" sz="1500" b="1" kern="0" dirty="0">
                <a:solidFill>
                  <a:srgbClr val="008000"/>
                </a:solidFill>
                <a:latin typeface="Arial"/>
              </a:rPr>
              <a:t>Mass to Standard Volume</a:t>
            </a:r>
          </a:p>
        </p:txBody>
      </p:sp>
      <p:sp>
        <p:nvSpPr>
          <p:cNvPr id="1050" name="Rectangle 37"/>
          <p:cNvSpPr>
            <a:spLocks noChangeArrowheads="1"/>
          </p:cNvSpPr>
          <p:nvPr/>
        </p:nvSpPr>
        <p:spPr bwMode="auto">
          <a:xfrm>
            <a:off x="1022652" y="1235898"/>
            <a:ext cx="184731" cy="248209"/>
          </a:xfrm>
          <a:prstGeom prst="rect">
            <a:avLst/>
          </a:prstGeom>
          <a:noFill/>
          <a:ln w="9525">
            <a:noFill/>
            <a:miter lim="800000"/>
            <a:headEnd/>
            <a:tailEnd/>
          </a:ln>
        </p:spPr>
        <p:txBody>
          <a:bodyPr wrap="none" anchor="ctr">
            <a:spAutoFit/>
          </a:bodyPr>
          <a:lstStyle/>
          <a:p>
            <a:pPr defTabSz="514350">
              <a:defRPr/>
            </a:pPr>
            <a:endParaRPr lang="en-US" sz="1013" kern="0" dirty="0">
              <a:solidFill>
                <a:sysClr val="windowText" lastClr="000000"/>
              </a:solidFill>
              <a:latin typeface="Arial"/>
            </a:endParaRPr>
          </a:p>
        </p:txBody>
      </p:sp>
      <p:sp>
        <p:nvSpPr>
          <p:cNvPr id="1051" name="Rectangle 39"/>
          <p:cNvSpPr>
            <a:spLocks noChangeArrowheads="1"/>
          </p:cNvSpPr>
          <p:nvPr/>
        </p:nvSpPr>
        <p:spPr bwMode="auto">
          <a:xfrm>
            <a:off x="2000252" y="1376083"/>
            <a:ext cx="184731" cy="248209"/>
          </a:xfrm>
          <a:prstGeom prst="rect">
            <a:avLst/>
          </a:prstGeom>
          <a:noFill/>
          <a:ln w="9525">
            <a:noFill/>
            <a:miter lim="800000"/>
            <a:headEnd/>
            <a:tailEnd/>
          </a:ln>
        </p:spPr>
        <p:txBody>
          <a:bodyPr wrap="none" anchor="ctr">
            <a:spAutoFit/>
          </a:bodyPr>
          <a:lstStyle/>
          <a:p>
            <a:pPr defTabSz="514350">
              <a:defRPr/>
            </a:pPr>
            <a:endParaRPr lang="en-US" sz="1013" kern="0" dirty="0">
              <a:solidFill>
                <a:sysClr val="windowText" lastClr="000000"/>
              </a:solidFill>
              <a:latin typeface="Arial"/>
            </a:endParaRPr>
          </a:p>
        </p:txBody>
      </p:sp>
      <p:graphicFrame>
        <p:nvGraphicFramePr>
          <p:cNvPr id="1026" name="Object 40"/>
          <p:cNvGraphicFramePr>
            <a:graphicFrameLocks noChangeAspect="1"/>
          </p:cNvGraphicFramePr>
          <p:nvPr/>
        </p:nvGraphicFramePr>
        <p:xfrm>
          <a:off x="156039" y="3903201"/>
          <a:ext cx="3350419" cy="523279"/>
        </p:xfrm>
        <a:graphic>
          <a:graphicData uri="http://schemas.openxmlformats.org/presentationml/2006/ole">
            <mc:AlternateContent xmlns:mc="http://schemas.openxmlformats.org/markup-compatibility/2006">
              <mc:Choice xmlns:v="urn:schemas-microsoft-com:vml" Requires="v">
                <p:oleObj name="Document" r:id="rId9" imgW="5956042" imgH="929651" progId="Word.Document.12">
                  <p:embed/>
                </p:oleObj>
              </mc:Choice>
              <mc:Fallback>
                <p:oleObj name="Document" r:id="rId9" imgW="5956042" imgH="929651" progId="Word.Document.12">
                  <p:embed/>
                  <p:pic>
                    <p:nvPicPr>
                      <p:cNvPr id="1026" name="Object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6039" y="3903201"/>
                        <a:ext cx="3350419" cy="523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42"/>
          <p:cNvGraphicFramePr>
            <a:graphicFrameLocks noChangeAspect="1"/>
          </p:cNvGraphicFramePr>
          <p:nvPr>
            <p:extLst>
              <p:ext uri="{D42A27DB-BD31-4B8C-83A1-F6EECF244321}">
                <p14:modId xmlns:p14="http://schemas.microsoft.com/office/powerpoint/2010/main" val="432962672"/>
              </p:ext>
            </p:extLst>
          </p:nvPr>
        </p:nvGraphicFramePr>
        <p:xfrm>
          <a:off x="0" y="1694884"/>
          <a:ext cx="3350419" cy="483989"/>
        </p:xfrm>
        <a:graphic>
          <a:graphicData uri="http://schemas.openxmlformats.org/presentationml/2006/ole">
            <mc:AlternateContent xmlns:mc="http://schemas.openxmlformats.org/markup-compatibility/2006">
              <mc:Choice xmlns:v="urn:schemas-microsoft-com:vml" Requires="v">
                <p:oleObj name="Document" r:id="rId11" imgW="5956042" imgH="860548" progId="Word.Document.12">
                  <p:embed/>
                </p:oleObj>
              </mc:Choice>
              <mc:Fallback>
                <p:oleObj name="Document" r:id="rId11" imgW="5956042" imgH="860548" progId="Word.Document.12">
                  <p:embed/>
                  <p:pic>
                    <p:nvPicPr>
                      <p:cNvPr id="1028" name="Object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1694884"/>
                        <a:ext cx="3350419" cy="48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 name="Oval 10"/>
          <p:cNvSpPr>
            <a:spLocks noChangeArrowheads="1"/>
          </p:cNvSpPr>
          <p:nvPr/>
        </p:nvSpPr>
        <p:spPr bwMode="auto">
          <a:xfrm>
            <a:off x="1797992" y="1903540"/>
            <a:ext cx="257175" cy="257175"/>
          </a:xfrm>
          <a:prstGeom prst="ellipse">
            <a:avLst/>
          </a:prstGeom>
          <a:noFill/>
          <a:ln w="25400">
            <a:solidFill>
              <a:srgbClr val="00C800"/>
            </a:solidFill>
            <a:round/>
            <a:headEnd/>
            <a:tailEnd/>
          </a:ln>
        </p:spPr>
        <p:txBody>
          <a:bodyPr wrap="none" anchor="ctr"/>
          <a:lstStyle/>
          <a:p>
            <a:pPr defTabSz="514350">
              <a:defRPr/>
            </a:pPr>
            <a:endParaRPr lang="en-US" b="1" kern="0" dirty="0">
              <a:solidFill>
                <a:sysClr val="windowText" lastClr="000000"/>
              </a:solidFill>
              <a:latin typeface="Arial"/>
            </a:endParaRPr>
          </a:p>
        </p:txBody>
      </p:sp>
    </p:spTree>
    <p:extLst>
      <p:ext uri="{BB962C8B-B14F-4D97-AF65-F5344CB8AC3E}">
        <p14:creationId xmlns:p14="http://schemas.microsoft.com/office/powerpoint/2010/main" val="3516661852"/>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ppt_x"/>
                                          </p:val>
                                        </p:tav>
                                        <p:tav tm="100000">
                                          <p:val>
                                            <p:strVal val="#ppt_x"/>
                                          </p:val>
                                        </p:tav>
                                      </p:tavLst>
                                    </p:anim>
                                    <p:anim calcmode="lin" valueType="num">
                                      <p:cBhvr additive="base">
                                        <p:cTn id="24" dur="500" fill="hold"/>
                                        <p:tgtEl>
                                          <p:spTgt spid="3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2219"/>
                                        </p:tgtEl>
                                        <p:attrNameLst>
                                          <p:attrName>style.visibility</p:attrName>
                                        </p:attrNameLst>
                                      </p:cBhvr>
                                      <p:to>
                                        <p:strVal val="visible"/>
                                      </p:to>
                                    </p:set>
                                    <p:anim calcmode="lin" valueType="num">
                                      <p:cBhvr additive="base">
                                        <p:cTn id="27" dur="500" fill="hold"/>
                                        <p:tgtEl>
                                          <p:spTgt spid="222219"/>
                                        </p:tgtEl>
                                        <p:attrNameLst>
                                          <p:attrName>ppt_x</p:attrName>
                                        </p:attrNameLst>
                                      </p:cBhvr>
                                      <p:tavLst>
                                        <p:tav tm="0">
                                          <p:val>
                                            <p:strVal val="#ppt_x"/>
                                          </p:val>
                                        </p:tav>
                                        <p:tav tm="100000">
                                          <p:val>
                                            <p:strVal val="#ppt_x"/>
                                          </p:val>
                                        </p:tav>
                                      </p:tavLst>
                                    </p:anim>
                                    <p:anim calcmode="lin" valueType="num">
                                      <p:cBhvr additive="base">
                                        <p:cTn id="28" dur="500" fill="hold"/>
                                        <p:tgtEl>
                                          <p:spTgt spid="22221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22218"/>
                                        </p:tgtEl>
                                        <p:attrNameLst>
                                          <p:attrName>style.visibility</p:attrName>
                                        </p:attrNameLst>
                                      </p:cBhvr>
                                      <p:to>
                                        <p:strVal val="visible"/>
                                      </p:to>
                                    </p:set>
                                    <p:anim calcmode="lin" valueType="num">
                                      <p:cBhvr additive="base">
                                        <p:cTn id="31" dur="500" fill="hold"/>
                                        <p:tgtEl>
                                          <p:spTgt spid="222218"/>
                                        </p:tgtEl>
                                        <p:attrNameLst>
                                          <p:attrName>ppt_x</p:attrName>
                                        </p:attrNameLst>
                                      </p:cBhvr>
                                      <p:tavLst>
                                        <p:tav tm="0">
                                          <p:val>
                                            <p:strVal val="#ppt_x"/>
                                          </p:val>
                                        </p:tav>
                                        <p:tav tm="100000">
                                          <p:val>
                                            <p:strVal val="#ppt_x"/>
                                          </p:val>
                                        </p:tav>
                                      </p:tavLst>
                                    </p:anim>
                                    <p:anim calcmode="lin" valueType="num">
                                      <p:cBhvr additive="base">
                                        <p:cTn id="32" dur="500" fill="hold"/>
                                        <p:tgtEl>
                                          <p:spTgt spid="22221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22217"/>
                                        </p:tgtEl>
                                        <p:attrNameLst>
                                          <p:attrName>style.visibility</p:attrName>
                                        </p:attrNameLst>
                                      </p:cBhvr>
                                      <p:to>
                                        <p:strVal val="visible"/>
                                      </p:to>
                                    </p:set>
                                    <p:anim calcmode="lin" valueType="num">
                                      <p:cBhvr additive="base">
                                        <p:cTn id="35" dur="500" fill="hold"/>
                                        <p:tgtEl>
                                          <p:spTgt spid="222217"/>
                                        </p:tgtEl>
                                        <p:attrNameLst>
                                          <p:attrName>ppt_x</p:attrName>
                                        </p:attrNameLst>
                                      </p:cBhvr>
                                      <p:tavLst>
                                        <p:tav tm="0">
                                          <p:val>
                                            <p:strVal val="#ppt_x"/>
                                          </p:val>
                                        </p:tav>
                                        <p:tav tm="100000">
                                          <p:val>
                                            <p:strVal val="#ppt_x"/>
                                          </p:val>
                                        </p:tav>
                                      </p:tavLst>
                                    </p:anim>
                                    <p:anim calcmode="lin" valueType="num">
                                      <p:cBhvr additive="base">
                                        <p:cTn id="36" dur="500" fill="hold"/>
                                        <p:tgtEl>
                                          <p:spTgt spid="2222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 presetClass="entr" presetSubtype="4" fill="hold" grpId="0" nodeType="after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ppt_x"/>
                                          </p:val>
                                        </p:tav>
                                        <p:tav tm="100000">
                                          <p:val>
                                            <p:strVal val="#ppt_x"/>
                                          </p:val>
                                        </p:tav>
                                      </p:tavLst>
                                    </p:anim>
                                    <p:anim calcmode="lin" valueType="num">
                                      <p:cBhvr additive="base">
                                        <p:cTn id="45"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additive="base">
                                        <p:cTn id="50" dur="500" fill="hold"/>
                                        <p:tgtEl>
                                          <p:spTgt spid="38"/>
                                        </p:tgtEl>
                                        <p:attrNameLst>
                                          <p:attrName>ppt_x</p:attrName>
                                        </p:attrNameLst>
                                      </p:cBhvr>
                                      <p:tavLst>
                                        <p:tav tm="0">
                                          <p:val>
                                            <p:strVal val="#ppt_x"/>
                                          </p:val>
                                        </p:tav>
                                        <p:tav tm="100000">
                                          <p:val>
                                            <p:strVal val="#ppt_x"/>
                                          </p:val>
                                        </p:tav>
                                      </p:tavLst>
                                    </p:anim>
                                    <p:anim calcmode="lin" valueType="num">
                                      <p:cBhvr additive="base">
                                        <p:cTn id="51"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22217" grpId="0" animBg="1"/>
      <p:bldP spid="222218" grpId="0" animBg="1"/>
      <p:bldP spid="222219" grpId="0" animBg="1"/>
      <p:bldP spid="27" grpId="0" animBg="1"/>
      <p:bldP spid="28" grpId="0"/>
      <p:bldP spid="29" grpId="0"/>
      <p:bldP spid="30" grpId="0"/>
      <p:bldP spid="38" grpId="0" animBg="1"/>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custDataLst>
              <p:tags r:id="rId2"/>
            </p:custDataLst>
          </p:nvPr>
        </p:nvSpPr>
        <p:spPr/>
        <p:txBody>
          <a:bodyPr/>
          <a:lstStyle/>
          <a:p>
            <a:pPr>
              <a:defRPr/>
            </a:pPr>
            <a:r>
              <a:rPr lang="en-US" sz="2800" dirty="0"/>
              <a:t>AGA 11 Sensor  Mass Flow Calibration</a:t>
            </a:r>
            <a:br>
              <a:rPr lang="en-US" sz="2800" dirty="0"/>
            </a:br>
            <a:r>
              <a:rPr lang="en-US" sz="2800" dirty="0"/>
              <a:t>Established on Water</a:t>
            </a:r>
          </a:p>
        </p:txBody>
      </p:sp>
      <p:sp>
        <p:nvSpPr>
          <p:cNvPr id="38915" name="Rectangle 3"/>
          <p:cNvSpPr>
            <a:spLocks noGrp="1" noChangeArrowheads="1"/>
          </p:cNvSpPr>
          <p:nvPr>
            <p:ph type="body" idx="1"/>
          </p:nvPr>
        </p:nvSpPr>
        <p:spPr>
          <a:xfrm>
            <a:off x="368135" y="1295400"/>
            <a:ext cx="8217725" cy="4629150"/>
          </a:xfrm>
        </p:spPr>
        <p:txBody>
          <a:bodyPr/>
          <a:lstStyle/>
          <a:p>
            <a:pPr>
              <a:buClr>
                <a:schemeClr val="tx1"/>
              </a:buClr>
              <a:buSzPct val="85000"/>
              <a:buNone/>
            </a:pPr>
            <a:r>
              <a:rPr lang="en-US" altLang="zh-CN" sz="2400" b="1" i="1" dirty="0">
                <a:ea typeface="宋体" pitchFamily="2" charset="-122"/>
              </a:rPr>
              <a:t>Section 7 – Gas Flow Calibration Requirements</a:t>
            </a:r>
          </a:p>
          <a:p>
            <a:pPr marL="0" indent="0">
              <a:lnSpc>
                <a:spcPct val="150000"/>
              </a:lnSpc>
              <a:spcBef>
                <a:spcPts val="1200"/>
              </a:spcBef>
              <a:spcAft>
                <a:spcPts val="1200"/>
              </a:spcAft>
              <a:buClr>
                <a:schemeClr val="tx1"/>
              </a:buClr>
              <a:buSzPct val="85000"/>
              <a:buNone/>
            </a:pPr>
            <a:r>
              <a:rPr lang="en-US" altLang="zh-CN" sz="1800" b="1" i="1" dirty="0">
                <a:ea typeface="宋体" pitchFamily="2" charset="-122"/>
              </a:rPr>
              <a:t>Manufacturers are responsible for initial flow calibration of Coriolis meters prior to</a:t>
            </a:r>
            <a:r>
              <a:rPr lang="en-US" altLang="zh-CN" sz="2400" b="1" i="1" dirty="0">
                <a:ea typeface="宋体" pitchFamily="2" charset="-122"/>
              </a:rPr>
              <a:t> </a:t>
            </a:r>
            <a:r>
              <a:rPr lang="en-US" altLang="zh-CN" sz="1800" b="1" i="1" dirty="0">
                <a:ea typeface="宋体" pitchFamily="2" charset="-122"/>
              </a:rPr>
              <a:t>delivery. </a:t>
            </a:r>
            <a:r>
              <a:rPr lang="en-US" altLang="zh-CN" sz="1800" b="1" i="1" u="sng" dirty="0">
                <a:ea typeface="宋体" pitchFamily="2" charset="-122"/>
              </a:rPr>
              <a:t>Calibration with an alternative calibration fluid (e.g.. water) is valid </a:t>
            </a:r>
            <a:r>
              <a:rPr lang="en-US" altLang="zh-CN" sz="1800" b="1" i="1" dirty="0">
                <a:ea typeface="宋体" pitchFamily="2" charset="-122"/>
              </a:rPr>
              <a:t>with Coriolis sensor designs </a:t>
            </a:r>
            <a:r>
              <a:rPr lang="en-US" altLang="zh-CN" sz="1800" b="1" i="1" u="sng" dirty="0">
                <a:ea typeface="宋体" pitchFamily="2" charset="-122"/>
              </a:rPr>
              <a:t>where the transferability </a:t>
            </a:r>
            <a:r>
              <a:rPr lang="en-US" altLang="zh-CN" sz="1800" b="1" i="1" dirty="0">
                <a:ea typeface="宋体" pitchFamily="2" charset="-122"/>
              </a:rPr>
              <a:t>of the alternative calibration fluid, with an added uncertainty relative to gas measurement, </a:t>
            </a:r>
            <a:r>
              <a:rPr lang="en-US" altLang="zh-CN" sz="1800" b="1" i="1" u="sng" dirty="0">
                <a:ea typeface="宋体" pitchFamily="2" charset="-122"/>
              </a:rPr>
              <a:t>has been demonstrated </a:t>
            </a:r>
            <a:r>
              <a:rPr lang="en-US" altLang="zh-CN" sz="1800" b="1" i="1" dirty="0">
                <a:ea typeface="宋体" pitchFamily="2" charset="-122"/>
              </a:rPr>
              <a:t>by the manufacturer </a:t>
            </a:r>
            <a:r>
              <a:rPr lang="en-US" altLang="zh-CN" sz="1800" b="1" i="1" u="sng" dirty="0">
                <a:ea typeface="宋体" pitchFamily="2" charset="-122"/>
              </a:rPr>
              <a:t>through tests conducted by an independent flow calibration laboratory</a:t>
            </a:r>
            <a:r>
              <a:rPr lang="en-US" altLang="zh-CN" sz="1800" b="1" i="1" dirty="0">
                <a:ea typeface="宋体" pitchFamily="2" charset="-122"/>
              </a:rPr>
              <a:t>. When the transferability of the manufacturer’s calibration fluid to gas cannot be verified, the meter shall be flow calibrated on gas as per the requirements in Section 7.1</a:t>
            </a:r>
          </a:p>
        </p:txBody>
      </p:sp>
    </p:spTree>
    <p:custDataLst>
      <p:tags r:id="rId1"/>
    </p:custDataLst>
    <p:extLst>
      <p:ext uri="{BB962C8B-B14F-4D97-AF65-F5344CB8AC3E}">
        <p14:creationId xmlns:p14="http://schemas.microsoft.com/office/powerpoint/2010/main" val="28526023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xfrm>
            <a:off x="526362" y="-77889"/>
            <a:ext cx="8356600" cy="951665"/>
          </a:xfrm>
          <a:ln>
            <a:miter lim="800000"/>
            <a:headEnd/>
            <a:tailEnd/>
          </a:ln>
        </p:spPr>
        <p:txBody>
          <a:bodyPr wrap="square" numCol="1" compatLnSpc="1">
            <a:prstTxWarp prst="textNoShape">
              <a:avLst/>
            </a:prstTxWarp>
          </a:bodyPr>
          <a:lstStyle/>
          <a:p>
            <a:pPr eaLnBrk="1" hangingPunct="1">
              <a:defRPr/>
            </a:pPr>
            <a:r>
              <a:rPr lang="en-US" dirty="0">
                <a:ea typeface="ＭＳ Ｐゴシック" pitchFamily="34" charset="-128"/>
              </a:rPr>
              <a:t>Calibration Fluid Flexibility</a:t>
            </a:r>
          </a:p>
        </p:txBody>
      </p:sp>
      <p:sp>
        <p:nvSpPr>
          <p:cNvPr id="3" name="Content Placeholder 2"/>
          <p:cNvSpPr>
            <a:spLocks noGrp="1"/>
          </p:cNvSpPr>
          <p:nvPr>
            <p:ph idx="1"/>
          </p:nvPr>
        </p:nvSpPr>
        <p:spPr bwMode="auto">
          <a:xfrm>
            <a:off x="275209" y="1286582"/>
            <a:ext cx="8540318" cy="5087938"/>
          </a:xfrm>
          <a:ln>
            <a:miter lim="800000"/>
            <a:headEnd/>
            <a:tailEnd/>
          </a:ln>
        </p:spPr>
        <p:txBody>
          <a:bodyPr wrap="square" numCol="1" anchor="t" anchorCtr="0" compatLnSpc="1">
            <a:prstTxWarp prst="textNoShape">
              <a:avLst/>
            </a:prstTxWarp>
            <a:normAutofit lnSpcReduction="10000"/>
          </a:bodyPr>
          <a:lstStyle/>
          <a:p>
            <a:pPr algn="ctr" eaLnBrk="1" hangingPunct="1">
              <a:buFont typeface="Wingdings" pitchFamily="2" charset="2"/>
              <a:buNone/>
              <a:defRPr/>
            </a:pPr>
            <a:r>
              <a:rPr lang="en-US" b="1" dirty="0">
                <a:solidFill>
                  <a:srgbClr val="3333FF"/>
                </a:solidFill>
                <a:ea typeface="ＭＳ Ｐゴシック" pitchFamily="34" charset="-128"/>
              </a:rPr>
              <a:t>“Calibration fluid flexibility” is a capability that allows a traceable liquid calibration to be used for traceable gas measurements</a:t>
            </a:r>
          </a:p>
          <a:p>
            <a:pPr algn="ctr" eaLnBrk="1" hangingPunct="1">
              <a:buFont typeface="Wingdings" pitchFamily="2" charset="2"/>
              <a:buNone/>
              <a:defRPr/>
            </a:pPr>
            <a:endParaRPr lang="en-US" sz="1200" dirty="0">
              <a:ea typeface="ＭＳ Ｐゴシック" pitchFamily="34" charset="-128"/>
            </a:endParaRPr>
          </a:p>
          <a:p>
            <a:pPr eaLnBrk="1" hangingPunct="1">
              <a:defRPr/>
            </a:pPr>
            <a:r>
              <a:rPr lang="en-US" sz="2000" dirty="0">
                <a:ea typeface="ＭＳ Ｐゴシック" pitchFamily="34" charset="-128"/>
              </a:rPr>
              <a:t>Meters may be calibrated for natural gas in liquid laboratories</a:t>
            </a:r>
          </a:p>
          <a:p>
            <a:pPr lvl="1" eaLnBrk="1" hangingPunct="1">
              <a:defRPr/>
            </a:pPr>
            <a:r>
              <a:rPr lang="en-US" sz="1600" dirty="0">
                <a:ea typeface="ＭＳ Ｐゴシック" pitchFamily="34" charset="-128"/>
              </a:rPr>
              <a:t>Liquid calibration recognized in AGA Report No. 11 (aka.: API MPMS Ch. 14.9)</a:t>
            </a:r>
          </a:p>
          <a:p>
            <a:pPr lvl="1" eaLnBrk="1" hangingPunct="1">
              <a:defRPr/>
            </a:pPr>
            <a:r>
              <a:rPr lang="en-US" sz="1600" dirty="0">
                <a:ea typeface="ＭＳ Ｐゴシック" pitchFamily="34" charset="-128"/>
              </a:rPr>
              <a:t>Must demonstrate acceptable provenance for each Coriolis meter design</a:t>
            </a:r>
          </a:p>
          <a:p>
            <a:pPr lvl="1">
              <a:defRPr/>
            </a:pPr>
            <a:r>
              <a:rPr lang="en-US" sz="1600" dirty="0">
                <a:ea typeface="ＭＳ Ｐゴシック" pitchFamily="34" charset="-128"/>
              </a:rPr>
              <a:t>Advantages of liquid calibration:</a:t>
            </a:r>
          </a:p>
          <a:p>
            <a:pPr lvl="2">
              <a:defRPr/>
            </a:pPr>
            <a:r>
              <a:rPr lang="en-US" sz="1400" dirty="0">
                <a:ea typeface="ＭＳ Ｐゴシック" pitchFamily="34" charset="-128"/>
              </a:rPr>
              <a:t>Meets manufacturers accuracy spec and AGA 11 direct from the meter factory</a:t>
            </a:r>
          </a:p>
          <a:p>
            <a:pPr lvl="2">
              <a:defRPr/>
            </a:pPr>
            <a:r>
              <a:rPr lang="en-US" sz="1400" dirty="0">
                <a:ea typeface="ＭＳ Ｐゴシック" pitchFamily="34" charset="-128"/>
              </a:rPr>
              <a:t>Factory calibration (e.g., water) = Low cost</a:t>
            </a:r>
          </a:p>
          <a:p>
            <a:pPr lvl="2">
              <a:defRPr/>
            </a:pPr>
            <a:r>
              <a:rPr lang="en-US" sz="1400" dirty="0">
                <a:ea typeface="ＭＳ Ｐゴシック" pitchFamily="34" charset="-128"/>
              </a:rPr>
              <a:t>Direct Shipment from meter factory to installation site = Fast project execution</a:t>
            </a:r>
          </a:p>
          <a:p>
            <a:pPr lvl="2">
              <a:defRPr/>
            </a:pPr>
            <a:r>
              <a:rPr lang="en-US" sz="1400" dirty="0">
                <a:ea typeface="ＭＳ Ｐゴシック" pitchFamily="34" charset="-128"/>
              </a:rPr>
              <a:t>Better reference standard uncertainty possible with liquid labs</a:t>
            </a:r>
          </a:p>
          <a:p>
            <a:pPr lvl="2">
              <a:defRPr/>
            </a:pPr>
            <a:r>
              <a:rPr lang="en-US" sz="1400" dirty="0">
                <a:ea typeface="ＭＳ Ｐゴシック" pitchFamily="34" charset="-128"/>
              </a:rPr>
              <a:t>Portable liquid flow calibration rig can be used for traceable onsite calibration at field locations</a:t>
            </a:r>
          </a:p>
          <a:p>
            <a:pPr lvl="2">
              <a:defRPr/>
            </a:pPr>
            <a:endParaRPr lang="en-US" sz="1050" dirty="0">
              <a:ea typeface="ＭＳ Ｐゴシック" pitchFamily="34" charset="-128"/>
            </a:endParaRPr>
          </a:p>
          <a:p>
            <a:pPr eaLnBrk="1" hangingPunct="1">
              <a:defRPr/>
            </a:pPr>
            <a:r>
              <a:rPr lang="en-US" sz="2000" dirty="0">
                <a:ea typeface="ＭＳ Ｐゴシック" pitchFamily="34" charset="-128"/>
              </a:rPr>
              <a:t>Meters may also be calibrated in gas laboratories</a:t>
            </a:r>
          </a:p>
          <a:p>
            <a:pPr lvl="1">
              <a:defRPr/>
            </a:pPr>
            <a:r>
              <a:rPr lang="en-US" sz="1600" dirty="0">
                <a:ea typeface="ＭＳ Ｐゴシック" pitchFamily="34" charset="-128"/>
              </a:rPr>
              <a:t>Piece-Wise Linearization (PWL) Option is available for fine tuning by 3</a:t>
            </a:r>
            <a:r>
              <a:rPr lang="en-US" sz="1600" baseline="30000" dirty="0">
                <a:ea typeface="ＭＳ Ｐゴシック" pitchFamily="34" charset="-128"/>
              </a:rPr>
              <a:t>rd </a:t>
            </a:r>
            <a:r>
              <a:rPr lang="en-US" sz="1600" dirty="0">
                <a:ea typeface="ＭＳ Ｐゴシック" pitchFamily="34" charset="-128"/>
              </a:rPr>
              <a:t>- party gas labs</a:t>
            </a:r>
          </a:p>
          <a:p>
            <a:pPr lvl="2">
              <a:defRPr/>
            </a:pPr>
            <a:r>
              <a:rPr lang="en-US" sz="1400" dirty="0">
                <a:ea typeface="ＭＳ Ｐゴシック" pitchFamily="34" charset="-128"/>
              </a:rPr>
              <a:t>Potential to reduce Lost and Unaccounted For (LAUF) gas with improved measurement</a:t>
            </a:r>
          </a:p>
          <a:p>
            <a:pPr lvl="2">
              <a:defRPr/>
            </a:pPr>
            <a:r>
              <a:rPr lang="en-US" sz="1400" dirty="0">
                <a:ea typeface="ＭＳ Ｐゴシック" pitchFamily="34" charset="-128"/>
              </a:rPr>
              <a:t>Similar to practice used by gas ultrasonic flow meters </a:t>
            </a:r>
            <a:endParaRPr lang="en-US" sz="1400" dirty="0"/>
          </a:p>
          <a:p>
            <a:pPr lvl="1">
              <a:defRPr/>
            </a:pPr>
            <a:r>
              <a:rPr lang="en-US" sz="1600" dirty="0"/>
              <a:t>Meter calibration traceability chain tied directly through gas calibration standards</a:t>
            </a:r>
          </a:p>
        </p:txBody>
      </p:sp>
    </p:spTree>
    <p:extLst>
      <p:ext uri="{BB962C8B-B14F-4D97-AF65-F5344CB8AC3E}">
        <p14:creationId xmlns:p14="http://schemas.microsoft.com/office/powerpoint/2010/main" val="782844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 calcmode="lin" valueType="num">
                                      <p:cBhvr additive="base">
                                        <p:cTn id="59"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14" end="14"/>
                                            </p:txEl>
                                          </p:spTgt>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anim calcmode="lin" valueType="num">
                                      <p:cBhvr additive="base">
                                        <p:cTn id="63" dur="5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3">
                                            <p:txEl>
                                              <p:pRg st="15" end="15"/>
                                            </p:txEl>
                                          </p:spTgt>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anim calcmode="lin" valueType="num">
                                      <p:cBhvr additive="base">
                                        <p:cTn id="67" dur="500" fill="hold"/>
                                        <p:tgtEl>
                                          <p:spTgt spid="3">
                                            <p:txEl>
                                              <p:pRg st="16" end="16"/>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
                                            <p:txEl>
                                              <p:pRg st="16" end="1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406400"/>
            <a:ext cx="8971364" cy="723900"/>
          </a:xfrm>
        </p:spPr>
        <p:txBody>
          <a:bodyPr/>
          <a:lstStyle/>
          <a:p>
            <a:r>
              <a:rPr lang="en-US" dirty="0"/>
              <a:t>NMi Euroloop Testing of Meters to Prove Liquid Cal is Suitable for Gas Measurement</a:t>
            </a:r>
          </a:p>
        </p:txBody>
      </p:sp>
      <p:pic>
        <p:nvPicPr>
          <p:cNvPr id="4" name="Picture 3"/>
          <p:cNvPicPr/>
          <p:nvPr/>
        </p:nvPicPr>
        <p:blipFill>
          <a:blip r:embed="rId2" cstate="print"/>
          <a:srcRect b="24660"/>
          <a:stretch>
            <a:fillRect/>
          </a:stretch>
        </p:blipFill>
        <p:spPr bwMode="auto">
          <a:xfrm>
            <a:off x="1230086" y="1571945"/>
            <a:ext cx="6825343" cy="4273683"/>
          </a:xfrm>
          <a:prstGeom prst="rect">
            <a:avLst/>
          </a:prstGeom>
          <a:noFill/>
          <a:ln w="9525">
            <a:noFill/>
            <a:miter lim="800000"/>
            <a:headEnd/>
            <a:tailEnd/>
          </a:ln>
        </p:spPr>
      </p:pic>
      <p:sp>
        <p:nvSpPr>
          <p:cNvPr id="5" name="TextBox 4"/>
          <p:cNvSpPr txBox="1"/>
          <p:nvPr/>
        </p:nvSpPr>
        <p:spPr>
          <a:xfrm>
            <a:off x="2176375" y="5948624"/>
            <a:ext cx="5406014" cy="338554"/>
          </a:xfrm>
          <a:prstGeom prst="rect">
            <a:avLst/>
          </a:prstGeom>
          <a:noFill/>
        </p:spPr>
        <p:txBody>
          <a:bodyPr wrap="square" rtlCol="0">
            <a:spAutoFit/>
          </a:bodyPr>
          <a:lstStyle/>
          <a:p>
            <a:r>
              <a:rPr lang="en-US" sz="1600" dirty="0"/>
              <a:t>*Manufacturer Dependent (meter shown as example)</a:t>
            </a:r>
          </a:p>
        </p:txBody>
      </p:sp>
    </p:spTree>
    <p:extLst>
      <p:ext uri="{BB962C8B-B14F-4D97-AF65-F5344CB8AC3E}">
        <p14:creationId xmlns:p14="http://schemas.microsoft.com/office/powerpoint/2010/main" val="24018822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custDataLst>
              <p:tags r:id="rId2"/>
            </p:custDataLst>
          </p:nvPr>
        </p:nvSpPr>
        <p:spPr/>
        <p:txBody>
          <a:bodyPr/>
          <a:lstStyle/>
          <a:p>
            <a:pPr>
              <a:defRPr/>
            </a:pPr>
            <a:r>
              <a:rPr lang="en-US" sz="2800" dirty="0"/>
              <a:t>Sensor Calibration Established on Water</a:t>
            </a:r>
            <a:br>
              <a:rPr lang="en-US" sz="2800" dirty="0"/>
            </a:br>
            <a:r>
              <a:rPr lang="en-US" sz="2800" dirty="0"/>
              <a:t>3</a:t>
            </a:r>
            <a:r>
              <a:rPr lang="en-US" sz="2800" baseline="30000" dirty="0"/>
              <a:t>rd</a:t>
            </a:r>
            <a:r>
              <a:rPr lang="en-US" sz="2800" dirty="0"/>
              <a:t> Party Testing and Certification</a:t>
            </a:r>
          </a:p>
        </p:txBody>
      </p:sp>
      <p:pic>
        <p:nvPicPr>
          <p:cNvPr id="297986" name="Picture 2"/>
          <p:cNvPicPr>
            <a:picLocks noChangeAspect="1" noChangeArrowheads="1"/>
          </p:cNvPicPr>
          <p:nvPr/>
        </p:nvPicPr>
        <p:blipFill>
          <a:blip r:embed="rId5" cstate="print"/>
          <a:srcRect/>
          <a:stretch>
            <a:fillRect/>
          </a:stretch>
        </p:blipFill>
        <p:spPr bwMode="auto">
          <a:xfrm>
            <a:off x="1281113" y="1257300"/>
            <a:ext cx="3353193" cy="4738688"/>
          </a:xfrm>
          <a:prstGeom prst="rect">
            <a:avLst/>
          </a:prstGeom>
          <a:noFill/>
          <a:ln w="9525">
            <a:noFill/>
            <a:miter lim="800000"/>
            <a:headEnd/>
            <a:tailEnd/>
          </a:ln>
        </p:spPr>
      </p:pic>
      <p:pic>
        <p:nvPicPr>
          <p:cNvPr id="429058" name="Picture 2"/>
          <p:cNvPicPr>
            <a:picLocks noChangeAspect="1" noChangeArrowheads="1"/>
          </p:cNvPicPr>
          <p:nvPr/>
        </p:nvPicPr>
        <p:blipFill>
          <a:blip r:embed="rId6" cstate="print"/>
          <a:srcRect/>
          <a:stretch>
            <a:fillRect/>
          </a:stretch>
        </p:blipFill>
        <p:spPr bwMode="auto">
          <a:xfrm>
            <a:off x="4673955" y="1228124"/>
            <a:ext cx="3400425" cy="481012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79149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354" y="187552"/>
            <a:ext cx="6180324" cy="723900"/>
          </a:xfrm>
        </p:spPr>
        <p:txBody>
          <a:bodyPr/>
          <a:lstStyle/>
          <a:p>
            <a:r>
              <a:rPr lang="en-US" sz="2800" dirty="0"/>
              <a:t>Calibration Adjustment Methods</a:t>
            </a:r>
            <a:br>
              <a:rPr lang="en-US" sz="2800" dirty="0"/>
            </a:br>
            <a:r>
              <a:rPr lang="en-US" sz="2800" dirty="0"/>
              <a:t>Described in AGA 11</a:t>
            </a:r>
          </a:p>
        </p:txBody>
      </p:sp>
      <p:sp>
        <p:nvSpPr>
          <p:cNvPr id="3" name="Content Placeholder 2"/>
          <p:cNvSpPr>
            <a:spLocks noGrp="1"/>
          </p:cNvSpPr>
          <p:nvPr>
            <p:ph idx="1"/>
          </p:nvPr>
        </p:nvSpPr>
        <p:spPr>
          <a:xfrm>
            <a:off x="271463" y="1339670"/>
            <a:ext cx="8453437" cy="5236503"/>
          </a:xfrm>
        </p:spPr>
        <p:txBody>
          <a:bodyPr/>
          <a:lstStyle/>
          <a:p>
            <a:r>
              <a:rPr lang="en-US" sz="1800" dirty="0"/>
              <a:t>Flow Weighted Mean Error (FWME)</a:t>
            </a:r>
          </a:p>
          <a:p>
            <a:endParaRPr lang="en-US" sz="1800" dirty="0"/>
          </a:p>
          <a:p>
            <a:endParaRPr lang="en-US" sz="1800" dirty="0"/>
          </a:p>
          <a:p>
            <a:r>
              <a:rPr lang="en-US" sz="1800" dirty="0"/>
              <a:t>Polynomial Algorithm</a:t>
            </a:r>
          </a:p>
          <a:p>
            <a:endParaRPr lang="en-US" sz="1800" dirty="0"/>
          </a:p>
          <a:p>
            <a:endParaRPr lang="en-US" sz="1800" dirty="0"/>
          </a:p>
          <a:p>
            <a:endParaRPr lang="en-US" sz="1800" dirty="0"/>
          </a:p>
          <a:p>
            <a:r>
              <a:rPr lang="en-US" sz="1800" dirty="0"/>
              <a:t>Multi-Point Piecewise Linear </a:t>
            </a:r>
            <a:br>
              <a:rPr lang="en-US" sz="1800" dirty="0"/>
            </a:br>
            <a:r>
              <a:rPr lang="en-US" sz="1800" dirty="0"/>
              <a:t>Interpolation (PWL)</a:t>
            </a:r>
          </a:p>
          <a:p>
            <a:endParaRPr lang="en-US" sz="1800" dirty="0"/>
          </a:p>
          <a:p>
            <a:endParaRPr lang="en-US" sz="1800" dirty="0"/>
          </a:p>
          <a:p>
            <a:r>
              <a:rPr lang="en-US" sz="1800" dirty="0"/>
              <a:t>Piecewise Linearization </a:t>
            </a:r>
            <a:br>
              <a:rPr lang="en-US" sz="1800" dirty="0"/>
            </a:br>
            <a:r>
              <a:rPr lang="en-US" sz="1800" dirty="0"/>
              <a:t>(Step-wise)</a:t>
            </a:r>
            <a:endParaRPr lang="en-US" sz="1600" dirty="0"/>
          </a:p>
        </p:txBody>
      </p:sp>
      <p:pic>
        <p:nvPicPr>
          <p:cNvPr id="6" name="Picture 5"/>
          <p:cNvPicPr/>
          <p:nvPr/>
        </p:nvPicPr>
        <p:blipFill>
          <a:blip r:embed="rId3" cstate="print"/>
          <a:srcRect/>
          <a:stretch>
            <a:fillRect/>
          </a:stretch>
        </p:blipFill>
        <p:spPr bwMode="auto">
          <a:xfrm>
            <a:off x="3638057" y="5149516"/>
            <a:ext cx="3850397" cy="1708484"/>
          </a:xfrm>
          <a:prstGeom prst="rect">
            <a:avLst/>
          </a:prstGeom>
          <a:noFill/>
          <a:ln w="9525">
            <a:noFill/>
            <a:miter lim="800000"/>
            <a:headEnd/>
            <a:tailEnd/>
          </a:ln>
        </p:spPr>
      </p:pic>
      <p:pic>
        <p:nvPicPr>
          <p:cNvPr id="13" name="Picture 12"/>
          <p:cNvPicPr/>
          <p:nvPr/>
        </p:nvPicPr>
        <p:blipFill>
          <a:blip r:embed="rId4" cstate="print"/>
          <a:srcRect/>
          <a:stretch>
            <a:fillRect/>
          </a:stretch>
        </p:blipFill>
        <p:spPr bwMode="auto">
          <a:xfrm>
            <a:off x="4641029" y="522231"/>
            <a:ext cx="4127585" cy="1527209"/>
          </a:xfrm>
          <a:prstGeom prst="rect">
            <a:avLst/>
          </a:prstGeom>
          <a:noFill/>
          <a:ln w="9525">
            <a:noFill/>
            <a:miter lim="800000"/>
            <a:headEnd/>
            <a:tailEnd/>
          </a:ln>
        </p:spPr>
      </p:pic>
      <p:pic>
        <p:nvPicPr>
          <p:cNvPr id="23" name="Picture 22"/>
          <p:cNvPicPr/>
          <p:nvPr/>
        </p:nvPicPr>
        <p:blipFill>
          <a:blip r:embed="rId5" cstate="print"/>
          <a:srcRect/>
          <a:stretch>
            <a:fillRect/>
          </a:stretch>
        </p:blipFill>
        <p:spPr bwMode="auto">
          <a:xfrm>
            <a:off x="3031958" y="1934680"/>
            <a:ext cx="3801979" cy="1694047"/>
          </a:xfrm>
          <a:prstGeom prst="rect">
            <a:avLst/>
          </a:prstGeom>
          <a:noFill/>
          <a:ln w="9525">
            <a:noFill/>
            <a:miter lim="800000"/>
            <a:headEnd/>
            <a:tailEnd/>
          </a:ln>
        </p:spPr>
      </p:pic>
      <p:pic>
        <p:nvPicPr>
          <p:cNvPr id="22" name="Picture 21"/>
          <p:cNvPicPr/>
          <p:nvPr/>
        </p:nvPicPr>
        <p:blipFill>
          <a:blip r:embed="rId6" cstate="print"/>
          <a:srcRect/>
          <a:stretch>
            <a:fillRect/>
          </a:stretch>
        </p:blipFill>
        <p:spPr bwMode="auto">
          <a:xfrm>
            <a:off x="4591250" y="3532722"/>
            <a:ext cx="4127321" cy="1674544"/>
          </a:xfrm>
          <a:prstGeom prst="rect">
            <a:avLst/>
          </a:prstGeom>
          <a:noFill/>
          <a:ln w="9525">
            <a:noFill/>
            <a:miter lim="800000"/>
            <a:headEnd/>
            <a:tailEnd/>
          </a:ln>
        </p:spPr>
      </p:pic>
    </p:spTree>
    <p:extLst>
      <p:ext uri="{BB962C8B-B14F-4D97-AF65-F5344CB8AC3E}">
        <p14:creationId xmlns:p14="http://schemas.microsoft.com/office/powerpoint/2010/main" val="3242653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20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wipe(down)">
                                      <p:cBhvr>
                                        <p:cTn id="23" dur="500"/>
                                        <p:tgtEl>
                                          <p:spTgt spid="3">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20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wipe(down)">
                                      <p:cBhvr>
                                        <p:cTn id="31" dur="500"/>
                                        <p:tgtEl>
                                          <p:spTgt spid="3">
                                            <p:txEl>
                                              <p:pRg st="10" end="10"/>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2" cstate="print"/>
          <a:srcRect/>
          <a:stretch>
            <a:fillRect/>
          </a:stretch>
        </p:blipFill>
        <p:spPr bwMode="auto">
          <a:xfrm>
            <a:off x="827773" y="1263699"/>
            <a:ext cx="7440328" cy="3183173"/>
          </a:xfrm>
          <a:prstGeom prst="rect">
            <a:avLst/>
          </a:prstGeom>
          <a:noFill/>
          <a:ln w="9525">
            <a:noFill/>
            <a:miter lim="800000"/>
            <a:headEnd/>
            <a:tailEnd/>
          </a:ln>
        </p:spPr>
      </p:pic>
      <p:sp>
        <p:nvSpPr>
          <p:cNvPr id="2" name="Title 1"/>
          <p:cNvSpPr>
            <a:spLocks noGrp="1"/>
          </p:cNvSpPr>
          <p:nvPr>
            <p:ph type="title"/>
          </p:nvPr>
        </p:nvSpPr>
        <p:spPr>
          <a:xfrm>
            <a:off x="685800" y="0"/>
            <a:ext cx="7959436" cy="1143000"/>
          </a:xfrm>
        </p:spPr>
        <p:txBody>
          <a:bodyPr/>
          <a:lstStyle/>
          <a:p>
            <a:r>
              <a:rPr lang="en-US" dirty="0"/>
              <a:t>Multi-Point Piecewise Linear Interpolation (PWL)</a:t>
            </a:r>
          </a:p>
        </p:txBody>
      </p:sp>
      <p:sp>
        <p:nvSpPr>
          <p:cNvPr id="3" name="Content Placeholder 2"/>
          <p:cNvSpPr>
            <a:spLocks noGrp="1"/>
          </p:cNvSpPr>
          <p:nvPr>
            <p:ph idx="1"/>
          </p:nvPr>
        </p:nvSpPr>
        <p:spPr/>
        <p:txBody>
          <a:bodyPr/>
          <a:lstStyle/>
          <a:p>
            <a:endParaRPr lang="en-US" sz="1800" dirty="0"/>
          </a:p>
          <a:p>
            <a:endParaRPr lang="en-US" sz="1800" dirty="0"/>
          </a:p>
        </p:txBody>
      </p:sp>
      <p:sp>
        <p:nvSpPr>
          <p:cNvPr id="8" name="Content Placeholder 7"/>
          <p:cNvSpPr>
            <a:spLocks noGrp="1"/>
          </p:cNvSpPr>
          <p:nvPr>
            <p:ph sz="half" idx="4294967295"/>
          </p:nvPr>
        </p:nvSpPr>
        <p:spPr>
          <a:xfrm>
            <a:off x="1131375" y="4496930"/>
            <a:ext cx="7594169" cy="2098675"/>
          </a:xfrm>
        </p:spPr>
        <p:txBody>
          <a:bodyPr/>
          <a:lstStyle/>
          <a:p>
            <a:r>
              <a:rPr lang="en-US" sz="1400" dirty="0"/>
              <a:t>Correction applied at selected linearization points is equal and opposite to the average of the as-found values at the same flow rate</a:t>
            </a:r>
          </a:p>
          <a:p>
            <a:r>
              <a:rPr lang="en-US" sz="1400" dirty="0"/>
              <a:t>Correction values applied between neighboring points are determined by linear interpolation between the two points</a:t>
            </a:r>
          </a:p>
          <a:p>
            <a:r>
              <a:rPr lang="en-US" sz="1400" dirty="0"/>
              <a:t>Correction above the highest flow rate point are held constant</a:t>
            </a:r>
          </a:p>
          <a:p>
            <a:r>
              <a:rPr lang="en-US" sz="1400" dirty="0"/>
              <a:t>Correction below the lowest point is based on linear interpolation to zero error at zero flow to allow meter zero adjustment to control accuracy below Q</a:t>
            </a:r>
            <a:r>
              <a:rPr lang="en-US" sz="1400" baseline="-25000" dirty="0"/>
              <a:t>t</a:t>
            </a:r>
          </a:p>
        </p:txBody>
      </p:sp>
    </p:spTree>
    <p:extLst>
      <p:ext uri="{BB962C8B-B14F-4D97-AF65-F5344CB8AC3E}">
        <p14:creationId xmlns:p14="http://schemas.microsoft.com/office/powerpoint/2010/main" val="2796298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117650"/>
            <a:ext cx="8750300" cy="723900"/>
          </a:xfrm>
        </p:spPr>
        <p:txBody>
          <a:bodyPr/>
          <a:lstStyle/>
          <a:p>
            <a:r>
              <a:rPr lang="en-US" dirty="0"/>
              <a:t>Results with PWL – 1-inch Meter CMF100</a:t>
            </a:r>
          </a:p>
        </p:txBody>
      </p:sp>
      <p:pic>
        <p:nvPicPr>
          <p:cNvPr id="4" name="Content Placeholder 3"/>
          <p:cNvPicPr>
            <a:picLocks noGrp="1"/>
          </p:cNvPicPr>
          <p:nvPr>
            <p:ph sz="half" idx="1"/>
          </p:nvPr>
        </p:nvPicPr>
        <p:blipFill>
          <a:blip r:embed="rId3" cstate="print"/>
          <a:stretch>
            <a:fillRect/>
          </a:stretch>
        </p:blipFill>
        <p:spPr bwMode="auto">
          <a:xfrm>
            <a:off x="5621154" y="4668253"/>
            <a:ext cx="3397717" cy="2060162"/>
          </a:xfrm>
          <a:prstGeom prst="rect">
            <a:avLst/>
          </a:prstGeom>
          <a:noFill/>
          <a:ln w="9525">
            <a:noFill/>
            <a:miter lim="800000"/>
            <a:headEnd/>
            <a:tailEnd/>
          </a:ln>
        </p:spPr>
      </p:pic>
      <p:sp>
        <p:nvSpPr>
          <p:cNvPr id="6" name="Content Placeholder 5"/>
          <p:cNvSpPr>
            <a:spLocks noGrp="1"/>
          </p:cNvSpPr>
          <p:nvPr>
            <p:ph sz="half" idx="2"/>
          </p:nvPr>
        </p:nvSpPr>
        <p:spPr>
          <a:xfrm>
            <a:off x="5823751" y="1049153"/>
            <a:ext cx="3320248" cy="1270769"/>
          </a:xfrm>
        </p:spPr>
        <p:txBody>
          <a:bodyPr/>
          <a:lstStyle/>
          <a:p>
            <a:pPr algn="ctr">
              <a:buNone/>
            </a:pPr>
            <a:r>
              <a:rPr lang="en-US" dirty="0"/>
              <a:t>Observations</a:t>
            </a:r>
          </a:p>
          <a:p>
            <a:pPr marL="0">
              <a:spcBef>
                <a:spcPts val="600"/>
              </a:spcBef>
              <a:buNone/>
            </a:pPr>
            <a:r>
              <a:rPr lang="en-US" sz="1800" dirty="0"/>
              <a:t>Test turndown ≈ 58 : 1</a:t>
            </a:r>
            <a:endParaRPr lang="en-US" sz="900" dirty="0"/>
          </a:p>
          <a:p>
            <a:pPr marL="0">
              <a:spcBef>
                <a:spcPts val="600"/>
              </a:spcBef>
              <a:buNone/>
            </a:pPr>
            <a:r>
              <a:rPr lang="en-US" sz="1800" dirty="0"/>
              <a:t>All verification averages </a:t>
            </a:r>
            <a:br>
              <a:rPr lang="en-US" sz="1800" dirty="0"/>
            </a:br>
            <a:r>
              <a:rPr lang="en-US" sz="1800" dirty="0"/>
              <a:t>better than ± 0.08%</a:t>
            </a:r>
            <a:endParaRPr lang="en-US" sz="900" dirty="0"/>
          </a:p>
          <a:p>
            <a:pPr marL="0">
              <a:spcBef>
                <a:spcPts val="600"/>
              </a:spcBef>
              <a:buNone/>
            </a:pPr>
            <a:r>
              <a:rPr lang="en-US" sz="1800" dirty="0"/>
              <a:t>Verification averages above </a:t>
            </a:r>
            <a:br>
              <a:rPr lang="en-US" sz="1800" dirty="0"/>
            </a:br>
            <a:r>
              <a:rPr lang="en-US" sz="1800" dirty="0"/>
              <a:t>0.13 lbm/sec </a:t>
            </a:r>
            <a:br>
              <a:rPr lang="en-US" sz="1800" dirty="0"/>
            </a:br>
            <a:r>
              <a:rPr lang="en-US" sz="1800" dirty="0"/>
              <a:t>better than ± 0.027%</a:t>
            </a:r>
            <a:endParaRPr lang="en-US" sz="900" dirty="0"/>
          </a:p>
          <a:p>
            <a:pPr marL="0">
              <a:spcBef>
                <a:spcPts val="600"/>
              </a:spcBef>
              <a:buNone/>
            </a:pPr>
            <a:r>
              <a:rPr lang="en-US" sz="1800" dirty="0"/>
              <a:t>All verification data </a:t>
            </a:r>
            <a:br>
              <a:rPr lang="en-US" sz="1800" dirty="0"/>
            </a:br>
            <a:r>
              <a:rPr lang="en-US" sz="1800" dirty="0"/>
              <a:t>better than ± 0.11%</a:t>
            </a:r>
          </a:p>
        </p:txBody>
      </p:sp>
      <p:pic>
        <p:nvPicPr>
          <p:cNvPr id="5" name="Picture 4"/>
          <p:cNvPicPr/>
          <p:nvPr/>
        </p:nvPicPr>
        <p:blipFill>
          <a:blip r:embed="rId4" cstate="print"/>
          <a:srcRect/>
          <a:stretch>
            <a:fillRect/>
          </a:stretch>
        </p:blipFill>
        <p:spPr bwMode="auto">
          <a:xfrm>
            <a:off x="234241" y="1124952"/>
            <a:ext cx="5386916" cy="3860933"/>
          </a:xfrm>
          <a:prstGeom prst="rect">
            <a:avLst/>
          </a:prstGeom>
          <a:noFill/>
          <a:ln w="9525">
            <a:noFill/>
            <a:miter lim="800000"/>
            <a:headEnd/>
            <a:tailEnd/>
          </a:ln>
        </p:spPr>
      </p:pic>
      <p:sp>
        <p:nvSpPr>
          <p:cNvPr id="8" name="Content Placeholder 5"/>
          <p:cNvSpPr txBox="1">
            <a:spLocks/>
          </p:cNvSpPr>
          <p:nvPr/>
        </p:nvSpPr>
        <p:spPr bwMode="auto">
          <a:xfrm>
            <a:off x="625642" y="5001929"/>
            <a:ext cx="4860757" cy="542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ctr" defTabSz="914400" rtl="0" eaLnBrk="1" fontAlgn="base" latinLnBrk="0" hangingPunct="1">
              <a:lnSpc>
                <a:spcPct val="90000"/>
              </a:lnSpc>
              <a:spcBef>
                <a:spcPct val="30000"/>
              </a:spcBef>
              <a:spcAft>
                <a:spcPct val="30000"/>
              </a:spcAft>
              <a:buClr>
                <a:schemeClr val="bg2"/>
              </a:buClr>
              <a:buSzPct val="80000"/>
              <a:buFont typeface="Wingdings" pitchFamily="-64" charset="2"/>
              <a:buNone/>
              <a:tabLst/>
              <a:defRPr/>
            </a:pPr>
            <a:r>
              <a:rPr kumimoji="0" lang="en-US" sz="2800" b="0" i="0" u="none" strike="noStrike" kern="0" cap="none" spc="0" normalizeH="0" baseline="0" noProof="0" dirty="0">
                <a:ln>
                  <a:noFill/>
                </a:ln>
                <a:solidFill>
                  <a:srgbClr val="000000"/>
                </a:solidFill>
                <a:effectLst/>
                <a:uLnTx/>
                <a:uFillTx/>
                <a:latin typeface="+mn-lt"/>
                <a:ea typeface="+mn-ea"/>
                <a:cs typeface="+mn-cs"/>
              </a:rPr>
              <a:t>Averages at Each Flow Rate</a:t>
            </a:r>
          </a:p>
        </p:txBody>
      </p:sp>
      <p:sp>
        <p:nvSpPr>
          <p:cNvPr id="9" name="Content Placeholder 5"/>
          <p:cNvSpPr txBox="1">
            <a:spLocks/>
          </p:cNvSpPr>
          <p:nvPr/>
        </p:nvSpPr>
        <p:spPr bwMode="auto">
          <a:xfrm>
            <a:off x="5967663" y="4223888"/>
            <a:ext cx="2935705" cy="542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ctr" defTabSz="914400" rtl="0" eaLnBrk="1" fontAlgn="base" latinLnBrk="0" hangingPunct="1">
              <a:lnSpc>
                <a:spcPct val="90000"/>
              </a:lnSpc>
              <a:spcBef>
                <a:spcPct val="30000"/>
              </a:spcBef>
              <a:spcAft>
                <a:spcPct val="30000"/>
              </a:spcAft>
              <a:buClr>
                <a:schemeClr val="bg2"/>
              </a:buClr>
              <a:buSzPct val="80000"/>
              <a:buFont typeface="Wingdings" pitchFamily="-64" charset="2"/>
              <a:buNone/>
              <a:tabLst/>
              <a:defRPr/>
            </a:pPr>
            <a:r>
              <a:rPr kumimoji="0" lang="en-US" sz="2800" b="0" i="0" u="none" strike="noStrike" kern="0" cap="none" spc="0" normalizeH="0" baseline="0" noProof="0" dirty="0">
                <a:ln>
                  <a:noFill/>
                </a:ln>
                <a:solidFill>
                  <a:srgbClr val="000000"/>
                </a:solidFill>
                <a:effectLst/>
                <a:uLnTx/>
                <a:uFillTx/>
                <a:latin typeface="+mn-lt"/>
                <a:ea typeface="+mn-ea"/>
                <a:cs typeface="+mn-cs"/>
              </a:rPr>
              <a:t>All Data</a:t>
            </a:r>
          </a:p>
        </p:txBody>
      </p:sp>
    </p:spTree>
    <p:extLst>
      <p:ext uri="{BB962C8B-B14F-4D97-AF65-F5344CB8AC3E}">
        <p14:creationId xmlns:p14="http://schemas.microsoft.com/office/powerpoint/2010/main" val="3306699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856851815"/>
              </p:ext>
            </p:extLst>
          </p:nvPr>
        </p:nvGraphicFramePr>
        <p:xfrm>
          <a:off x="191328" y="1357267"/>
          <a:ext cx="8473701" cy="4327337"/>
        </p:xfrm>
        <a:graphic>
          <a:graphicData uri="http://schemas.openxmlformats.org/drawingml/2006/table">
            <a:tbl>
              <a:tblPr firstRow="1" bandRow="1">
                <a:tableStyleId>{5C22544A-7EE6-4342-B048-85BDC9FD1C3A}</a:tableStyleId>
              </a:tblPr>
              <a:tblGrid>
                <a:gridCol w="1165570">
                  <a:extLst>
                    <a:ext uri="{9D8B030D-6E8A-4147-A177-3AD203B41FA5}">
                      <a16:colId xmlns:a16="http://schemas.microsoft.com/office/drawing/2014/main" val="20000"/>
                    </a:ext>
                  </a:extLst>
                </a:gridCol>
                <a:gridCol w="7308131">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55730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9 – Meter Verification / Flow Performance Testing</a:t>
            </a:r>
          </a:p>
        </p:txBody>
      </p:sp>
      <p:sp>
        <p:nvSpPr>
          <p:cNvPr id="3" name="Content Placeholder 2"/>
          <p:cNvSpPr>
            <a:spLocks noGrp="1"/>
          </p:cNvSpPr>
          <p:nvPr>
            <p:ph idx="1"/>
          </p:nvPr>
        </p:nvSpPr>
        <p:spPr>
          <a:xfrm>
            <a:off x="271463" y="1206500"/>
            <a:ext cx="8567737" cy="4984750"/>
          </a:xfrm>
        </p:spPr>
        <p:txBody>
          <a:bodyPr/>
          <a:lstStyle/>
          <a:p>
            <a:pPr>
              <a:buFont typeface="Wingdings" pitchFamily="2" charset="2"/>
              <a:buChar char="§"/>
            </a:pPr>
            <a:r>
              <a:rPr lang="en-US" sz="2400" dirty="0">
                <a:solidFill>
                  <a:srgbClr val="002060"/>
                </a:solidFill>
              </a:rPr>
              <a:t>The meter </a:t>
            </a:r>
            <a:r>
              <a:rPr lang="en-US" sz="2400" u="sng" dirty="0">
                <a:solidFill>
                  <a:srgbClr val="002060"/>
                </a:solidFill>
              </a:rPr>
              <a:t>manufacturer should provide</a:t>
            </a:r>
            <a:r>
              <a:rPr lang="en-US" sz="2400" dirty="0">
                <a:solidFill>
                  <a:srgbClr val="002060"/>
                </a:solidFill>
              </a:rPr>
              <a:t> the meter operator with </a:t>
            </a:r>
            <a:r>
              <a:rPr lang="en-US" sz="2400" u="sng" dirty="0">
                <a:solidFill>
                  <a:srgbClr val="002060"/>
                </a:solidFill>
              </a:rPr>
              <a:t>written field meter verification test procedures</a:t>
            </a:r>
            <a:r>
              <a:rPr lang="en-US" sz="2400" dirty="0">
                <a:solidFill>
                  <a:srgbClr val="002060"/>
                </a:solidFill>
              </a:rPr>
              <a:t> that will allow the Coriolis meter, as a component of the measuring system, to be verified as operating properly and performing within the measurement uncertainty limits required by the designer/operator</a:t>
            </a:r>
          </a:p>
          <a:p>
            <a:pPr>
              <a:buFont typeface="Wingdings" pitchFamily="2" charset="2"/>
              <a:buChar char="§"/>
            </a:pPr>
            <a:r>
              <a:rPr lang="en-US" sz="2400" dirty="0">
                <a:solidFill>
                  <a:srgbClr val="002060"/>
                </a:solidFill>
              </a:rPr>
              <a:t>The field verification should identify possible </a:t>
            </a:r>
            <a:r>
              <a:rPr lang="en-US" sz="2400" u="sng" dirty="0">
                <a:solidFill>
                  <a:srgbClr val="002060"/>
                </a:solidFill>
              </a:rPr>
              <a:t>change in</a:t>
            </a:r>
            <a:r>
              <a:rPr lang="en-US" sz="2400" dirty="0">
                <a:solidFill>
                  <a:srgbClr val="002060"/>
                </a:solidFill>
              </a:rPr>
              <a:t> the system’s </a:t>
            </a:r>
            <a:r>
              <a:rPr lang="en-US" sz="2400" u="sng" dirty="0">
                <a:solidFill>
                  <a:srgbClr val="002060"/>
                </a:solidFill>
              </a:rPr>
              <a:t>performance</a:t>
            </a:r>
            <a:r>
              <a:rPr lang="en-US" sz="2400" dirty="0">
                <a:solidFill>
                  <a:srgbClr val="002060"/>
                </a:solidFill>
              </a:rPr>
              <a:t> </a:t>
            </a:r>
            <a:r>
              <a:rPr lang="en-US" sz="2400" u="sng" dirty="0">
                <a:solidFill>
                  <a:srgbClr val="002060"/>
                </a:solidFill>
              </a:rPr>
              <a:t>and the cause</a:t>
            </a:r>
          </a:p>
          <a:p>
            <a:pPr>
              <a:buFont typeface="Wingdings" pitchFamily="2" charset="2"/>
              <a:buChar char="§"/>
            </a:pPr>
            <a:r>
              <a:rPr lang="en-US" sz="2400" dirty="0">
                <a:solidFill>
                  <a:srgbClr val="002060"/>
                </a:solidFill>
              </a:rPr>
              <a:t>The evaluation of these indicators </a:t>
            </a:r>
            <a:r>
              <a:rPr lang="en-US" sz="2400" u="sng" dirty="0">
                <a:solidFill>
                  <a:srgbClr val="002060"/>
                </a:solidFill>
              </a:rPr>
              <a:t>will guide the operator in determining the need to re-zero</a:t>
            </a:r>
            <a:r>
              <a:rPr lang="en-US" sz="2400" dirty="0">
                <a:solidFill>
                  <a:srgbClr val="002060"/>
                </a:solidFill>
              </a:rPr>
              <a:t> the Coriolis meter or </a:t>
            </a:r>
            <a:r>
              <a:rPr lang="en-US" sz="2400" u="sng" dirty="0">
                <a:solidFill>
                  <a:srgbClr val="002060"/>
                </a:solidFill>
              </a:rPr>
              <a:t>execute a flow performance test</a:t>
            </a:r>
            <a:r>
              <a:rPr lang="en-US" sz="2400" dirty="0">
                <a:solidFill>
                  <a:srgbClr val="002060"/>
                </a:solidFill>
              </a:rPr>
              <a:t> (in-situ or laboratory), etc</a:t>
            </a:r>
            <a:r>
              <a:rPr lang="en-US" sz="2400" dirty="0"/>
              <a:t>.</a:t>
            </a:r>
          </a:p>
        </p:txBody>
      </p:sp>
    </p:spTree>
    <p:extLst>
      <p:ext uri="{BB962C8B-B14F-4D97-AF65-F5344CB8AC3E}">
        <p14:creationId xmlns:p14="http://schemas.microsoft.com/office/powerpoint/2010/main" val="2336010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932B6-A809-4EA1-B565-C621BD6BDB69}"/>
              </a:ext>
            </a:extLst>
          </p:cNvPr>
          <p:cNvSpPr>
            <a:spLocks noGrp="1"/>
          </p:cNvSpPr>
          <p:nvPr>
            <p:ph type="title"/>
          </p:nvPr>
        </p:nvSpPr>
        <p:spPr/>
        <p:txBody>
          <a:bodyPr/>
          <a:lstStyle/>
          <a:p>
            <a:r>
              <a:rPr lang="en-US" dirty="0"/>
              <a:t>Overview of Coriolis Meters</a:t>
            </a:r>
          </a:p>
        </p:txBody>
      </p:sp>
      <p:pic>
        <p:nvPicPr>
          <p:cNvPr id="4" name="Picture 5">
            <a:extLst>
              <a:ext uri="{FF2B5EF4-FFF2-40B4-BE49-F238E27FC236}">
                <a16:creationId xmlns:a16="http://schemas.microsoft.com/office/drawing/2014/main" id="{ED17A326-9D77-441F-BEE6-47E13F15963C}"/>
              </a:ext>
            </a:extLst>
          </p:cNvPr>
          <p:cNvPicPr>
            <a:picLocks noChangeAspect="1" noChangeArrowheads="1"/>
          </p:cNvPicPr>
          <p:nvPr/>
        </p:nvPicPr>
        <p:blipFill>
          <a:blip r:embed="rId2" cstate="print"/>
          <a:srcRect/>
          <a:stretch>
            <a:fillRect/>
          </a:stretch>
        </p:blipFill>
        <p:spPr bwMode="auto">
          <a:xfrm>
            <a:off x="1262743" y="1219200"/>
            <a:ext cx="6644577" cy="5230502"/>
          </a:xfrm>
          <a:prstGeom prst="rect">
            <a:avLst/>
          </a:prstGeom>
          <a:noFill/>
          <a:ln w="9525">
            <a:noFill/>
            <a:miter lim="800000"/>
            <a:headEnd/>
            <a:tailEnd/>
          </a:ln>
          <a:effectLst/>
        </p:spPr>
      </p:pic>
    </p:spTree>
    <p:extLst>
      <p:ext uri="{BB962C8B-B14F-4D97-AF65-F5344CB8AC3E}">
        <p14:creationId xmlns:p14="http://schemas.microsoft.com/office/powerpoint/2010/main" val="3321688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55270" y="381000"/>
            <a:ext cx="8361218" cy="723900"/>
          </a:xfrm>
        </p:spPr>
        <p:txBody>
          <a:bodyPr/>
          <a:lstStyle/>
          <a:p>
            <a:r>
              <a:rPr lang="en-US" dirty="0">
                <a:solidFill>
                  <a:srgbClr val="0F245F"/>
                </a:solidFill>
                <a:latin typeface="+mn-lt"/>
              </a:rPr>
              <a:t>Prior AGA 11 Coriolis Verification Practice</a:t>
            </a:r>
          </a:p>
        </p:txBody>
      </p:sp>
      <p:sp>
        <p:nvSpPr>
          <p:cNvPr id="3" name="Content Placeholder 2"/>
          <p:cNvSpPr>
            <a:spLocks noGrp="1"/>
          </p:cNvSpPr>
          <p:nvPr>
            <p:ph idx="1"/>
          </p:nvPr>
        </p:nvSpPr>
        <p:spPr>
          <a:xfrm>
            <a:off x="271463" y="1206500"/>
            <a:ext cx="8585154" cy="5232400"/>
          </a:xfrm>
        </p:spPr>
        <p:txBody>
          <a:bodyPr/>
          <a:lstStyle/>
          <a:p>
            <a:pPr lvl="1"/>
            <a:r>
              <a:rPr lang="en-US" sz="2400" b="1" dirty="0"/>
              <a:t>Meter Zero Verification</a:t>
            </a:r>
          </a:p>
          <a:p>
            <a:pPr lvl="2"/>
            <a:r>
              <a:rPr lang="en-US" sz="2000" dirty="0"/>
              <a:t>Corrosion, erosion, mounting stress, flow tube damage, and coating</a:t>
            </a:r>
          </a:p>
          <a:p>
            <a:pPr lvl="2"/>
            <a:r>
              <a:rPr lang="en-US" sz="2000" dirty="0"/>
              <a:t>Catch-all diagnostic</a:t>
            </a:r>
          </a:p>
          <a:p>
            <a:pPr lvl="2"/>
            <a:r>
              <a:rPr lang="en-US" sz="2000" dirty="0"/>
              <a:t>Works well, but very broad indicator</a:t>
            </a:r>
          </a:p>
          <a:p>
            <a:pPr lvl="2"/>
            <a:endParaRPr lang="en-US" sz="2000" dirty="0"/>
          </a:p>
          <a:p>
            <a:pPr lvl="1"/>
            <a:r>
              <a:rPr lang="en-US" sz="2400" b="1" dirty="0"/>
              <a:t>Meter Diagnostics Check</a:t>
            </a:r>
          </a:p>
          <a:p>
            <a:pPr lvl="2"/>
            <a:r>
              <a:rPr lang="en-US" sz="2000" dirty="0"/>
              <a:t>Diagnostics</a:t>
            </a:r>
          </a:p>
          <a:p>
            <a:pPr lvl="3"/>
            <a:r>
              <a:rPr lang="en-US" sz="2000" dirty="0"/>
              <a:t>Electronics</a:t>
            </a:r>
          </a:p>
          <a:p>
            <a:pPr lvl="3"/>
            <a:r>
              <a:rPr lang="en-US" sz="2000" dirty="0"/>
              <a:t>Processing and memory</a:t>
            </a:r>
          </a:p>
          <a:p>
            <a:pPr lvl="3"/>
            <a:r>
              <a:rPr lang="en-US" sz="2000" dirty="0"/>
              <a:t>Measurement system health</a:t>
            </a:r>
          </a:p>
          <a:p>
            <a:pPr lvl="4"/>
            <a:r>
              <a:rPr lang="en-US" sz="2000" dirty="0"/>
              <a:t>Within normal limits</a:t>
            </a:r>
          </a:p>
          <a:p>
            <a:pPr lvl="4"/>
            <a:r>
              <a:rPr lang="en-US" sz="2000" dirty="0"/>
              <a:t>Catastrophic failure</a:t>
            </a:r>
          </a:p>
        </p:txBody>
      </p:sp>
      <p:sp>
        <p:nvSpPr>
          <p:cNvPr id="4" name="Smiley Face 3"/>
          <p:cNvSpPr/>
          <p:nvPr/>
        </p:nvSpPr>
        <p:spPr bwMode="auto">
          <a:xfrm>
            <a:off x="5695950" y="4305300"/>
            <a:ext cx="914400" cy="914400"/>
          </a:xfrm>
          <a:prstGeom prst="smileyFace">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64" charset="0"/>
            </a:endParaRPr>
          </a:p>
        </p:txBody>
      </p:sp>
      <p:pic>
        <p:nvPicPr>
          <p:cNvPr id="5" name="Picture 4" descr="images.jpg"/>
          <p:cNvPicPr>
            <a:picLocks noChangeAspect="1"/>
          </p:cNvPicPr>
          <p:nvPr/>
        </p:nvPicPr>
        <p:blipFill>
          <a:blip r:embed="rId4" cstate="print"/>
          <a:stretch>
            <a:fillRect/>
          </a:stretch>
        </p:blipFill>
        <p:spPr>
          <a:xfrm>
            <a:off x="6948488" y="4324350"/>
            <a:ext cx="933450" cy="933450"/>
          </a:xfrm>
          <a:prstGeom prst="rect">
            <a:avLst/>
          </a:prstGeom>
        </p:spPr>
      </p:pic>
      <p:sp>
        <p:nvSpPr>
          <p:cNvPr id="6" name="TextBox 5"/>
          <p:cNvSpPr txBox="1"/>
          <p:nvPr/>
        </p:nvSpPr>
        <p:spPr>
          <a:xfrm>
            <a:off x="5893236" y="3420094"/>
            <a:ext cx="1928734" cy="646331"/>
          </a:xfrm>
          <a:prstGeom prst="rect">
            <a:avLst/>
          </a:prstGeom>
          <a:noFill/>
        </p:spPr>
        <p:txBody>
          <a:bodyPr wrap="none" rtlCol="0">
            <a:spAutoFit/>
          </a:bodyPr>
          <a:lstStyle/>
          <a:p>
            <a:pPr algn="ctr"/>
            <a:r>
              <a:rPr lang="en-US" sz="1800" b="1" dirty="0">
                <a:latin typeface="+mn-lt"/>
              </a:rPr>
              <a:t>Pass/Fail</a:t>
            </a:r>
          </a:p>
          <a:p>
            <a:pPr algn="ctr"/>
            <a:r>
              <a:rPr lang="en-US" sz="1800" b="1" dirty="0">
                <a:latin typeface="+mn-lt"/>
              </a:rPr>
              <a:t>Not quantitative</a:t>
            </a:r>
          </a:p>
        </p:txBody>
      </p:sp>
    </p:spTree>
    <p:custDataLst>
      <p:tags r:id="rId1"/>
    </p:custDataLst>
    <p:extLst>
      <p:ext uri="{BB962C8B-B14F-4D97-AF65-F5344CB8AC3E}">
        <p14:creationId xmlns:p14="http://schemas.microsoft.com/office/powerpoint/2010/main" val="2786953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5906" y="1828800"/>
            <a:ext cx="3827721" cy="3827721"/>
          </a:xfrm>
          <a:prstGeom prst="rect">
            <a:avLst/>
          </a:prstGeom>
        </p:spPr>
      </p:pic>
      <p:sp>
        <p:nvSpPr>
          <p:cNvPr id="11" name="Title 10"/>
          <p:cNvSpPr>
            <a:spLocks noGrp="1"/>
          </p:cNvSpPr>
          <p:nvPr>
            <p:ph type="title"/>
          </p:nvPr>
        </p:nvSpPr>
        <p:spPr/>
        <p:txBody>
          <a:bodyPr>
            <a:normAutofit/>
          </a:bodyPr>
          <a:lstStyle/>
          <a:p>
            <a:r>
              <a:rPr lang="en-US" dirty="0"/>
              <a:t>Perform In-Situ Verifications Quickly and Easily</a:t>
            </a:r>
            <a:br>
              <a:rPr lang="en-US" dirty="0"/>
            </a:br>
            <a:r>
              <a:rPr lang="en-US" dirty="0"/>
              <a:t>to Increase Confidence and Reduce Downtime</a:t>
            </a:r>
          </a:p>
        </p:txBody>
      </p:sp>
      <p:graphicFrame>
        <p:nvGraphicFramePr>
          <p:cNvPr id="23" name="Content Placeholder 73"/>
          <p:cNvGraphicFramePr>
            <a:graphicFrameLocks/>
          </p:cNvGraphicFramePr>
          <p:nvPr/>
        </p:nvGraphicFramePr>
        <p:xfrm>
          <a:off x="1075765" y="2053374"/>
          <a:ext cx="2598333" cy="3763594"/>
        </p:xfrm>
        <a:graphic>
          <a:graphicData uri="http://schemas.openxmlformats.org/drawingml/2006/table">
            <a:tbl>
              <a:tblPr firstRow="1" bandRow="1">
                <a:tableStyleId>{5C22544A-7EE6-4342-B048-85BDC9FD1C3A}</a:tableStyleId>
              </a:tblPr>
              <a:tblGrid>
                <a:gridCol w="2598333">
                  <a:extLst>
                    <a:ext uri="{9D8B030D-6E8A-4147-A177-3AD203B41FA5}">
                      <a16:colId xmlns:a16="http://schemas.microsoft.com/office/drawing/2014/main" val="20000"/>
                    </a:ext>
                  </a:extLst>
                </a:gridCol>
              </a:tblGrid>
              <a:tr h="587578">
                <a:tc>
                  <a:txBody>
                    <a:bodyPr/>
                    <a:lstStyle/>
                    <a:p>
                      <a:pPr marL="0" marR="0" lvl="0" indent="0" algn="ctr" defTabSz="914400" rtl="0" eaLnBrk="0" fontAlgn="base" latinLnBrk="0" hangingPunct="0">
                        <a:lnSpc>
                          <a:spcPct val="90000"/>
                        </a:lnSpc>
                        <a:spcBef>
                          <a:spcPts val="300"/>
                        </a:spcBef>
                        <a:spcAft>
                          <a:spcPts val="300"/>
                        </a:spcAft>
                        <a:buClr>
                          <a:srgbClr val="FFFFFF">
                            <a:lumMod val="50000"/>
                          </a:srgbClr>
                        </a:buClr>
                        <a:buSzPct val="85000"/>
                        <a:buFont typeface="Arial" panose="020B0604020202020204" pitchFamily="34" charset="0"/>
                        <a:buNone/>
                        <a:tabLst/>
                        <a:defRPr/>
                      </a:pPr>
                      <a:r>
                        <a:rPr kumimoji="0" lang="en-US" sz="1800" b="1" i="0" u="none" strike="noStrike" kern="0" cap="none" spc="0" normalizeH="0" baseline="0" noProof="0" dirty="0">
                          <a:ln>
                            <a:noFill/>
                          </a:ln>
                          <a:solidFill>
                            <a:srgbClr val="004B8D"/>
                          </a:solidFill>
                          <a:effectLst/>
                          <a:uLnTx/>
                          <a:uFillTx/>
                          <a:latin typeface="+mn-lt"/>
                          <a:ea typeface="+mn-ea"/>
                          <a:cs typeface="+mn-cs"/>
                        </a:rPr>
                        <a:t>SMV is Easy to Use</a:t>
                      </a:r>
                    </a:p>
                  </a:txBody>
                  <a:tcPr marL="137160" marR="137160" marT="137160" marB="137160">
                    <a:lnT w="76200"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2790996">
                <a:tc>
                  <a:txBody>
                    <a:bodyPr/>
                    <a:lstStyle/>
                    <a:p>
                      <a:pPr marL="342900" indent="-342900">
                        <a:lnSpc>
                          <a:spcPct val="90000"/>
                        </a:lnSpc>
                        <a:spcBef>
                          <a:spcPct val="40000"/>
                        </a:spcBef>
                        <a:buClr>
                          <a:schemeClr val="bg2"/>
                        </a:buClr>
                        <a:buSzPct val="60000"/>
                        <a:buFont typeface="Wingdings" pitchFamily="2" charset="2"/>
                        <a:buChar char="l"/>
                      </a:pPr>
                      <a:r>
                        <a:rPr lang="en-US" sz="1400" dirty="0">
                          <a:solidFill>
                            <a:srgbClr val="040A1A"/>
                          </a:solidFill>
                          <a:latin typeface="Arial" pitchFamily="34" charset="0"/>
                          <a:ea typeface="宋体" pitchFamily="2" charset="-122"/>
                        </a:rPr>
                        <a:t>On-demand</a:t>
                      </a:r>
                    </a:p>
                    <a:p>
                      <a:pPr marL="342900" indent="-342900">
                        <a:lnSpc>
                          <a:spcPct val="90000"/>
                        </a:lnSpc>
                        <a:spcBef>
                          <a:spcPct val="40000"/>
                        </a:spcBef>
                        <a:buClr>
                          <a:schemeClr val="bg2"/>
                        </a:buClr>
                        <a:buSzPct val="60000"/>
                        <a:buFont typeface="Wingdings" pitchFamily="2" charset="2"/>
                        <a:buChar char="l"/>
                      </a:pPr>
                      <a:r>
                        <a:rPr lang="en-US" sz="1400" dirty="0">
                          <a:solidFill>
                            <a:srgbClr val="040A1A"/>
                          </a:solidFill>
                          <a:latin typeface="Arial" pitchFamily="34" charset="0"/>
                          <a:ea typeface="宋体" pitchFamily="2" charset="-122"/>
                        </a:rPr>
                        <a:t>One button/command</a:t>
                      </a:r>
                    </a:p>
                    <a:p>
                      <a:pPr marL="342900" indent="-342900">
                        <a:lnSpc>
                          <a:spcPct val="90000"/>
                        </a:lnSpc>
                        <a:spcBef>
                          <a:spcPct val="40000"/>
                        </a:spcBef>
                        <a:buClr>
                          <a:schemeClr val="bg2"/>
                        </a:buClr>
                        <a:buSzPct val="60000"/>
                        <a:buFont typeface="Wingdings" pitchFamily="2" charset="2"/>
                        <a:buChar char="l"/>
                      </a:pPr>
                      <a:r>
                        <a:rPr lang="en-US" sz="1400" dirty="0">
                          <a:solidFill>
                            <a:srgbClr val="040A1A"/>
                          </a:solidFill>
                          <a:latin typeface="Arial" pitchFamily="34" charset="0"/>
                          <a:ea typeface="宋体" pitchFamily="2" charset="-122"/>
                        </a:rPr>
                        <a:t>No extra equipment</a:t>
                      </a:r>
                    </a:p>
                    <a:p>
                      <a:pPr marL="342900" indent="-342900">
                        <a:lnSpc>
                          <a:spcPct val="90000"/>
                        </a:lnSpc>
                        <a:spcBef>
                          <a:spcPct val="40000"/>
                        </a:spcBef>
                        <a:buClr>
                          <a:schemeClr val="bg2"/>
                        </a:buClr>
                        <a:buSzPct val="60000"/>
                        <a:buFont typeface="Wingdings" pitchFamily="2" charset="2"/>
                        <a:buChar char="l"/>
                      </a:pPr>
                      <a:r>
                        <a:rPr lang="en-US" sz="1400" dirty="0">
                          <a:solidFill>
                            <a:srgbClr val="040A1A"/>
                          </a:solidFill>
                          <a:latin typeface="Arial" pitchFamily="34" charset="0"/>
                          <a:ea typeface="宋体" pitchFamily="2" charset="-122"/>
                        </a:rPr>
                        <a:t>Formal report</a:t>
                      </a:r>
                    </a:p>
                    <a:p>
                      <a:pPr marL="342900" indent="-342900">
                        <a:lnSpc>
                          <a:spcPct val="90000"/>
                        </a:lnSpc>
                        <a:spcBef>
                          <a:spcPct val="40000"/>
                        </a:spcBef>
                        <a:buClr>
                          <a:schemeClr val="bg2"/>
                        </a:buClr>
                        <a:buSzPct val="60000"/>
                        <a:buFont typeface="Wingdings" pitchFamily="2" charset="2"/>
                        <a:buChar char="l"/>
                      </a:pPr>
                      <a:r>
                        <a:rPr lang="en-US" sz="1400" dirty="0">
                          <a:solidFill>
                            <a:srgbClr val="040A1A"/>
                          </a:solidFill>
                          <a:latin typeface="Arial" pitchFamily="34" charset="0"/>
                          <a:ea typeface="宋体" pitchFamily="2" charset="-122"/>
                        </a:rPr>
                        <a:t>Less than 2 minutes</a:t>
                      </a:r>
                    </a:p>
                    <a:p>
                      <a:pPr marL="342900" indent="-342900">
                        <a:lnSpc>
                          <a:spcPct val="90000"/>
                        </a:lnSpc>
                        <a:spcBef>
                          <a:spcPct val="40000"/>
                        </a:spcBef>
                        <a:buClr>
                          <a:schemeClr val="bg2"/>
                        </a:buClr>
                        <a:buSzPct val="60000"/>
                        <a:buFont typeface="Wingdings" pitchFamily="2" charset="2"/>
                        <a:buChar char="l"/>
                      </a:pPr>
                      <a:r>
                        <a:rPr lang="en-US" sz="1400" dirty="0">
                          <a:solidFill>
                            <a:srgbClr val="040A1A"/>
                          </a:solidFill>
                          <a:latin typeface="Arial" pitchFamily="34" charset="0"/>
                          <a:ea typeface="宋体" pitchFamily="2" charset="-122"/>
                        </a:rPr>
                        <a:t>No interruption</a:t>
                      </a:r>
                      <a:r>
                        <a:rPr lang="en-US" sz="1400" baseline="0" dirty="0">
                          <a:solidFill>
                            <a:srgbClr val="040A1A"/>
                          </a:solidFill>
                          <a:latin typeface="Arial" pitchFamily="34" charset="0"/>
                          <a:ea typeface="宋体" pitchFamily="2" charset="-122"/>
                        </a:rPr>
                        <a:t> to process or measurement</a:t>
                      </a:r>
                    </a:p>
                    <a:p>
                      <a:pPr marL="342900" indent="-342900">
                        <a:lnSpc>
                          <a:spcPct val="90000"/>
                        </a:lnSpc>
                        <a:spcBef>
                          <a:spcPct val="40000"/>
                        </a:spcBef>
                        <a:buClr>
                          <a:schemeClr val="bg2"/>
                        </a:buClr>
                        <a:buSzPct val="60000"/>
                        <a:buFont typeface="Wingdings" pitchFamily="2" charset="2"/>
                        <a:buChar char="l"/>
                      </a:pPr>
                      <a:r>
                        <a:rPr lang="en-US" sz="1400" baseline="0" dirty="0">
                          <a:solidFill>
                            <a:srgbClr val="040A1A"/>
                          </a:solidFill>
                          <a:latin typeface="Arial" pitchFamily="34" charset="0"/>
                          <a:ea typeface="宋体" pitchFamily="2" charset="-122"/>
                        </a:rPr>
                        <a:t>Scales with host systems</a:t>
                      </a:r>
                    </a:p>
                    <a:p>
                      <a:pPr marL="342900" indent="-342900">
                        <a:lnSpc>
                          <a:spcPct val="90000"/>
                        </a:lnSpc>
                        <a:spcBef>
                          <a:spcPct val="40000"/>
                        </a:spcBef>
                        <a:buClr>
                          <a:schemeClr val="bg2"/>
                        </a:buClr>
                        <a:buSzPct val="60000"/>
                        <a:buFont typeface="Wingdings" pitchFamily="2" charset="2"/>
                        <a:buChar char="l"/>
                      </a:pPr>
                      <a:r>
                        <a:rPr lang="en-US" sz="1400" b="1" baseline="0" dirty="0">
                          <a:solidFill>
                            <a:schemeClr val="accent1">
                              <a:lumMod val="60000"/>
                              <a:lumOff val="40000"/>
                            </a:schemeClr>
                          </a:solidFill>
                          <a:latin typeface="Arial" pitchFamily="34" charset="0"/>
                          <a:ea typeface="宋体" pitchFamily="2" charset="-122"/>
                        </a:rPr>
                        <a:t>Evaluate meter under </a:t>
                      </a:r>
                      <a:br>
                        <a:rPr lang="en-US" sz="1400" b="1" baseline="0" dirty="0">
                          <a:solidFill>
                            <a:schemeClr val="accent1">
                              <a:lumMod val="60000"/>
                              <a:lumOff val="40000"/>
                            </a:schemeClr>
                          </a:solidFill>
                          <a:latin typeface="Arial" pitchFamily="34" charset="0"/>
                          <a:ea typeface="宋体" pitchFamily="2" charset="-122"/>
                        </a:rPr>
                      </a:br>
                      <a:r>
                        <a:rPr lang="en-US" sz="1400" b="1" baseline="0" dirty="0">
                          <a:solidFill>
                            <a:schemeClr val="accent1">
                              <a:lumMod val="60000"/>
                              <a:lumOff val="40000"/>
                            </a:schemeClr>
                          </a:solidFill>
                          <a:latin typeface="Arial" pitchFamily="34" charset="0"/>
                          <a:ea typeface="宋体" pitchFamily="2" charset="-122"/>
                        </a:rPr>
                        <a:t>“as installed” conditions</a:t>
                      </a:r>
                      <a:endParaRPr lang="en-US" sz="1400" b="1" dirty="0">
                        <a:solidFill>
                          <a:schemeClr val="accent1">
                            <a:lumMod val="60000"/>
                            <a:lumOff val="40000"/>
                          </a:schemeClr>
                        </a:solidFill>
                        <a:latin typeface="Arial" pitchFamily="34" charset="0"/>
                        <a:ea typeface="宋体" pitchFamily="2" charset="-122"/>
                      </a:endParaRPr>
                    </a:p>
                  </a:txBody>
                  <a:tcPr marL="137160" marR="137160" marT="137160" marB="137160">
                    <a:lnT w="76200" cap="flat" cmpd="sng" algn="ctr">
                      <a:no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0001"/>
                  </a:ext>
                </a:extLst>
              </a:tr>
            </a:tbl>
          </a:graphicData>
        </a:graphic>
      </p:graphicFrame>
      <p:pic>
        <p:nvPicPr>
          <p:cNvPr id="7" name="Picture 6">
            <a:extLst>
              <a:ext uri="{FF2B5EF4-FFF2-40B4-BE49-F238E27FC236}">
                <a16:creationId xmlns:a16="http://schemas.microsoft.com/office/drawing/2014/main" id="{29243CEA-B791-4FAE-AE6A-59A43AE5EF65}"/>
              </a:ext>
            </a:extLst>
          </p:cNvPr>
          <p:cNvPicPr>
            <a:picLocks noChangeAspect="1"/>
          </p:cNvPicPr>
          <p:nvPr/>
        </p:nvPicPr>
        <p:blipFill>
          <a:blip r:embed="rId4"/>
          <a:stretch>
            <a:fillRect/>
          </a:stretch>
        </p:blipFill>
        <p:spPr>
          <a:xfrm>
            <a:off x="7535228" y="1029335"/>
            <a:ext cx="1608772" cy="659333"/>
          </a:xfrm>
          <a:prstGeom prst="rect">
            <a:avLst/>
          </a:prstGeom>
        </p:spPr>
      </p:pic>
    </p:spTree>
    <p:extLst>
      <p:ext uri="{BB962C8B-B14F-4D97-AF65-F5344CB8AC3E}">
        <p14:creationId xmlns:p14="http://schemas.microsoft.com/office/powerpoint/2010/main" val="217468416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1" descr="image001"/>
          <p:cNvPicPr>
            <a:picLocks noChangeAspect="1" noChangeArrowheads="1"/>
          </p:cNvPicPr>
          <p:nvPr/>
        </p:nvPicPr>
        <p:blipFill>
          <a:blip r:embed="rId2" cstate="print"/>
          <a:srcRect/>
          <a:stretch>
            <a:fillRect/>
          </a:stretch>
        </p:blipFill>
        <p:spPr bwMode="auto">
          <a:xfrm>
            <a:off x="283524" y="1145352"/>
            <a:ext cx="8420100" cy="4994192"/>
          </a:xfrm>
          <a:prstGeom prst="rect">
            <a:avLst/>
          </a:prstGeom>
          <a:noFill/>
          <a:ln w="9525">
            <a:noFill/>
            <a:miter lim="800000"/>
            <a:headEnd/>
            <a:tailEnd/>
          </a:ln>
        </p:spPr>
      </p:pic>
      <p:sp>
        <p:nvSpPr>
          <p:cNvPr id="2" name="Title 1"/>
          <p:cNvSpPr>
            <a:spLocks noGrp="1"/>
          </p:cNvSpPr>
          <p:nvPr>
            <p:ph type="title"/>
          </p:nvPr>
        </p:nvSpPr>
        <p:spPr>
          <a:xfrm>
            <a:off x="320635" y="406400"/>
            <a:ext cx="8633360" cy="723900"/>
          </a:xfrm>
        </p:spPr>
        <p:txBody>
          <a:bodyPr/>
          <a:lstStyle/>
          <a:p>
            <a:r>
              <a:rPr lang="en-US" dirty="0"/>
              <a:t>New AGA 11 Coriolis Verification Practice</a:t>
            </a:r>
          </a:p>
        </p:txBody>
      </p:sp>
      <p:sp>
        <p:nvSpPr>
          <p:cNvPr id="4" name="Right Arrow 3"/>
          <p:cNvSpPr/>
          <p:nvPr/>
        </p:nvSpPr>
        <p:spPr bwMode="auto">
          <a:xfrm>
            <a:off x="178130" y="3028209"/>
            <a:ext cx="800278" cy="178130"/>
          </a:xfrm>
          <a:prstGeom prst="rightArrow">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64" charset="0"/>
            </a:endParaRPr>
          </a:p>
        </p:txBody>
      </p:sp>
    </p:spTree>
    <p:extLst>
      <p:ext uri="{BB962C8B-B14F-4D97-AF65-F5344CB8AC3E}">
        <p14:creationId xmlns:p14="http://schemas.microsoft.com/office/powerpoint/2010/main" val="20729994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AGA11 Section 9</a:t>
            </a:r>
            <a:br>
              <a:rPr lang="en-US" dirty="0"/>
            </a:br>
            <a:r>
              <a:rPr lang="en-US" dirty="0"/>
              <a:t>– Meter Verification Cont.</a:t>
            </a:r>
          </a:p>
        </p:txBody>
      </p:sp>
      <p:sp>
        <p:nvSpPr>
          <p:cNvPr id="3" name="Content Placeholder 2"/>
          <p:cNvSpPr>
            <a:spLocks noGrp="1"/>
          </p:cNvSpPr>
          <p:nvPr>
            <p:ph idx="1"/>
          </p:nvPr>
        </p:nvSpPr>
        <p:spPr/>
        <p:txBody>
          <a:bodyPr/>
          <a:lstStyle/>
          <a:p>
            <a:r>
              <a:rPr lang="en-US" sz="2800" b="1" dirty="0"/>
              <a:t>Meter Verification @ a minimum entails…</a:t>
            </a:r>
          </a:p>
          <a:p>
            <a:pPr lvl="1"/>
            <a:r>
              <a:rPr lang="en-US" sz="2400" b="1" dirty="0"/>
              <a:t>Meter Transmitter Verification</a:t>
            </a:r>
          </a:p>
          <a:p>
            <a:pPr lvl="2"/>
            <a:r>
              <a:rPr lang="en-US" sz="2000" b="1" dirty="0"/>
              <a:t>Diagnostics</a:t>
            </a:r>
          </a:p>
          <a:p>
            <a:pPr lvl="1"/>
            <a:r>
              <a:rPr lang="en-US" sz="2400" b="1" dirty="0"/>
              <a:t>Coriolis Sensor Verification</a:t>
            </a:r>
          </a:p>
          <a:p>
            <a:pPr lvl="2"/>
            <a:r>
              <a:rPr lang="en-US" sz="2000" b="1" dirty="0"/>
              <a:t>Diagnostics</a:t>
            </a:r>
          </a:p>
          <a:p>
            <a:pPr lvl="3"/>
            <a:r>
              <a:rPr lang="en-US" sz="2000" b="1" dirty="0">
                <a:solidFill>
                  <a:srgbClr val="008000"/>
                </a:solidFill>
              </a:rPr>
              <a:t>Flow Tube Structure Diagnostic (FCF)</a:t>
            </a:r>
          </a:p>
          <a:p>
            <a:pPr lvl="1"/>
            <a:r>
              <a:rPr lang="en-US" sz="2400" b="1" dirty="0"/>
              <a:t>Temperature Verification</a:t>
            </a:r>
          </a:p>
          <a:p>
            <a:pPr lvl="2"/>
            <a:r>
              <a:rPr lang="en-US" sz="2000" b="1" dirty="0"/>
              <a:t>Check it…. Don’t calibrate it unless out of tolerance</a:t>
            </a:r>
          </a:p>
          <a:p>
            <a:pPr lvl="1"/>
            <a:r>
              <a:rPr lang="en-US" sz="2400" b="1" dirty="0"/>
              <a:t>Meter Zero Verification</a:t>
            </a:r>
          </a:p>
          <a:p>
            <a:pPr lvl="2"/>
            <a:r>
              <a:rPr lang="en-US" sz="2000" b="1" dirty="0"/>
              <a:t>Check it…. Don’t calibrate it unless out of tolerance</a:t>
            </a:r>
          </a:p>
          <a:p>
            <a:pPr lvl="3"/>
            <a:r>
              <a:rPr lang="en-US" sz="2000" b="1" dirty="0">
                <a:solidFill>
                  <a:srgbClr val="008000"/>
                </a:solidFill>
              </a:rPr>
              <a:t>Zero Verification Tool</a:t>
            </a:r>
          </a:p>
          <a:p>
            <a:pPr lvl="1"/>
            <a:endParaRPr lang="en-US" dirty="0"/>
          </a:p>
        </p:txBody>
      </p:sp>
      <p:sp>
        <p:nvSpPr>
          <p:cNvPr id="4" name="TextBox 3"/>
          <p:cNvSpPr txBox="1"/>
          <p:nvPr/>
        </p:nvSpPr>
        <p:spPr>
          <a:xfrm>
            <a:off x="952070" y="4904904"/>
            <a:ext cx="7887130"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t>Per AGA, check within 4 weeks of installation and quarterly during first year.</a:t>
            </a:r>
          </a:p>
        </p:txBody>
      </p:sp>
      <p:sp>
        <p:nvSpPr>
          <p:cNvPr id="5" name="TextBox 4"/>
          <p:cNvSpPr txBox="1"/>
          <p:nvPr/>
        </p:nvSpPr>
        <p:spPr>
          <a:xfrm>
            <a:off x="952070" y="4064925"/>
            <a:ext cx="7647709"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t>Compare to upstream temperature reference.</a:t>
            </a:r>
          </a:p>
        </p:txBody>
      </p:sp>
    </p:spTree>
    <p:extLst>
      <p:ext uri="{BB962C8B-B14F-4D97-AF65-F5344CB8AC3E}">
        <p14:creationId xmlns:p14="http://schemas.microsoft.com/office/powerpoint/2010/main" val="542387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AGA11 Section 9.2</a:t>
            </a:r>
            <a:br>
              <a:rPr lang="en-US" dirty="0"/>
            </a:br>
            <a:r>
              <a:rPr lang="en-US" dirty="0"/>
              <a:t>– Periodic Flow Performance Testing</a:t>
            </a:r>
          </a:p>
        </p:txBody>
      </p:sp>
      <p:sp>
        <p:nvSpPr>
          <p:cNvPr id="3" name="Content Placeholder 2"/>
          <p:cNvSpPr>
            <a:spLocks noGrp="1"/>
          </p:cNvSpPr>
          <p:nvPr>
            <p:ph idx="1"/>
          </p:nvPr>
        </p:nvSpPr>
        <p:spPr>
          <a:xfrm>
            <a:off x="344384" y="1206500"/>
            <a:ext cx="8380516" cy="4256149"/>
          </a:xfrm>
        </p:spPr>
        <p:txBody>
          <a:bodyPr/>
          <a:lstStyle/>
          <a:p>
            <a:pPr marL="0" indent="0">
              <a:buNone/>
            </a:pPr>
            <a:r>
              <a:rPr lang="en-US" sz="2100" dirty="0">
                <a:solidFill>
                  <a:schemeClr val="tx1"/>
                </a:solidFill>
              </a:rPr>
              <a:t>Should flow performance testing be required several options exist…</a:t>
            </a:r>
          </a:p>
          <a:p>
            <a:pPr marL="514350" indent="-514350">
              <a:buFont typeface="+mj-lt"/>
              <a:buAutoNum type="arabicParenR"/>
            </a:pPr>
            <a:r>
              <a:rPr lang="en-US" sz="2100" dirty="0">
                <a:solidFill>
                  <a:schemeClr val="tx1"/>
                </a:solidFill>
              </a:rPr>
              <a:t>Remove from service and send to the manufacturer or third party lab.</a:t>
            </a:r>
          </a:p>
          <a:p>
            <a:pPr marL="514350" indent="-514350">
              <a:buFont typeface="+mj-lt"/>
              <a:buAutoNum type="arabicParenR"/>
            </a:pPr>
            <a:r>
              <a:rPr lang="en-US" sz="2100" i="1" dirty="0">
                <a:solidFill>
                  <a:schemeClr val="tx1"/>
                </a:solidFill>
              </a:rPr>
              <a:t>In-situ flow test as outlined in this section or in accordance with AGA6, Field Proving of Gas Meters Using Transfer Methods</a:t>
            </a:r>
          </a:p>
          <a:p>
            <a:pPr marL="514350" indent="-514350">
              <a:buFont typeface="+mj-lt"/>
              <a:buAutoNum type="arabicParenR"/>
            </a:pPr>
            <a:r>
              <a:rPr lang="en-US" sz="2100" b="1" u="sng" dirty="0">
                <a:solidFill>
                  <a:schemeClr val="tx1"/>
                </a:solidFill>
              </a:rPr>
              <a:t>New</a:t>
            </a:r>
            <a:r>
              <a:rPr lang="en-US" sz="2100" dirty="0">
                <a:solidFill>
                  <a:schemeClr val="tx1"/>
                </a:solidFill>
              </a:rPr>
              <a:t> - Remove from service for flow test with a portable weigh scale system or certified meter using an alternate fluid. Must have certification of transferability (3</a:t>
            </a:r>
            <a:r>
              <a:rPr lang="en-US" sz="2100" baseline="30000" dirty="0">
                <a:solidFill>
                  <a:schemeClr val="tx1"/>
                </a:solidFill>
              </a:rPr>
              <a:t>rd</a:t>
            </a:r>
            <a:r>
              <a:rPr lang="en-US" sz="2100" dirty="0">
                <a:solidFill>
                  <a:schemeClr val="tx1"/>
                </a:solidFill>
              </a:rPr>
              <a:t> party)</a:t>
            </a:r>
          </a:p>
          <a:p>
            <a:pPr marL="0" indent="0">
              <a:buNone/>
            </a:pPr>
            <a:r>
              <a:rPr lang="en-US" sz="2100" dirty="0">
                <a:solidFill>
                  <a:schemeClr val="tx1"/>
                </a:solidFill>
              </a:rPr>
              <a:t>When a Meter Under Test (MUT) is tested against a field reference, the MUT should not be adjusted if the performance is found to be within the uncertainty of the field reference</a:t>
            </a:r>
          </a:p>
          <a:p>
            <a:pPr marL="514350" indent="-514350">
              <a:buNone/>
            </a:pPr>
            <a:endParaRPr lang="en-US" sz="2400" dirty="0"/>
          </a:p>
        </p:txBody>
      </p:sp>
    </p:spTree>
    <p:extLst>
      <p:ext uri="{BB962C8B-B14F-4D97-AF65-F5344CB8AC3E}">
        <p14:creationId xmlns:p14="http://schemas.microsoft.com/office/powerpoint/2010/main" val="3657737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216096629"/>
              </p:ext>
            </p:extLst>
          </p:nvPr>
        </p:nvGraphicFramePr>
        <p:xfrm>
          <a:off x="191328" y="1357267"/>
          <a:ext cx="8795918" cy="4327337"/>
        </p:xfrm>
        <a:graphic>
          <a:graphicData uri="http://schemas.openxmlformats.org/drawingml/2006/table">
            <a:tbl>
              <a:tblPr firstRow="1" bandRow="1">
                <a:tableStyleId>{5C22544A-7EE6-4342-B048-85BDC9FD1C3A}</a:tableStyleId>
              </a:tblPr>
              <a:tblGrid>
                <a:gridCol w="1209892">
                  <a:extLst>
                    <a:ext uri="{9D8B030D-6E8A-4147-A177-3AD203B41FA5}">
                      <a16:colId xmlns:a16="http://schemas.microsoft.com/office/drawing/2014/main" val="20000"/>
                    </a:ext>
                  </a:extLst>
                </a:gridCol>
                <a:gridCol w="7586026">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573232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pPr>
              <a:defRPr/>
            </a:pPr>
            <a:r>
              <a:rPr lang="en-US" sz="2800" dirty="0"/>
              <a:t>Unique Attributes of Coriolis Technology</a:t>
            </a:r>
            <a:br>
              <a:rPr lang="en-US" sz="2800" dirty="0"/>
            </a:br>
            <a:r>
              <a:rPr lang="en-US" sz="2800" dirty="0"/>
              <a:t>Resolves common measurement problems</a:t>
            </a:r>
          </a:p>
        </p:txBody>
      </p:sp>
      <p:sp>
        <p:nvSpPr>
          <p:cNvPr id="5125" name="Rectangle 3"/>
          <p:cNvSpPr>
            <a:spLocks noGrp="1" noChangeArrowheads="1"/>
          </p:cNvSpPr>
          <p:nvPr>
            <p:ph type="body" idx="1"/>
          </p:nvPr>
        </p:nvSpPr>
        <p:spPr>
          <a:xfrm>
            <a:off x="271463" y="1206500"/>
            <a:ext cx="6356350" cy="5159375"/>
          </a:xfrm>
        </p:spPr>
        <p:txBody>
          <a:bodyPr/>
          <a:lstStyle/>
          <a:p>
            <a:pPr>
              <a:lnSpc>
                <a:spcPct val="70000"/>
              </a:lnSpc>
            </a:pPr>
            <a:r>
              <a:rPr lang="en-US" sz="1800" b="1" dirty="0">
                <a:solidFill>
                  <a:srgbClr val="000066"/>
                </a:solidFill>
              </a:rPr>
              <a:t>Water calibration transfers to gas</a:t>
            </a:r>
          </a:p>
          <a:p>
            <a:pPr lvl="1">
              <a:lnSpc>
                <a:spcPct val="70000"/>
              </a:lnSpc>
            </a:pPr>
            <a:r>
              <a:rPr lang="en-US" sz="1600" dirty="0"/>
              <a:t>Reduced meter flow calibration and verification costs</a:t>
            </a:r>
          </a:p>
          <a:p>
            <a:pPr lvl="1">
              <a:lnSpc>
                <a:spcPct val="70000"/>
              </a:lnSpc>
            </a:pPr>
            <a:r>
              <a:rPr lang="en-US" sz="1600" dirty="0"/>
              <a:t>Out-of-box </a:t>
            </a:r>
            <a:r>
              <a:rPr lang="en-US" sz="1600" u="sng" dirty="0"/>
              <a:t>+</a:t>
            </a:r>
            <a:r>
              <a:rPr lang="en-US" sz="1600" dirty="0"/>
              <a:t> 0.25 - 0.35% accuracy on gas</a:t>
            </a:r>
          </a:p>
          <a:p>
            <a:pPr lvl="1">
              <a:lnSpc>
                <a:spcPct val="70000"/>
              </a:lnSpc>
            </a:pPr>
            <a:r>
              <a:rPr lang="en-US" sz="1600" dirty="0"/>
              <a:t>Turbine, ultrasonic, and rotary require gas calibrations</a:t>
            </a:r>
          </a:p>
          <a:p>
            <a:pPr lvl="1">
              <a:lnSpc>
                <a:spcPct val="70000"/>
              </a:lnSpc>
            </a:pPr>
            <a:endParaRPr lang="en-US" sz="1600" dirty="0"/>
          </a:p>
          <a:p>
            <a:pPr>
              <a:lnSpc>
                <a:spcPct val="70000"/>
              </a:lnSpc>
            </a:pPr>
            <a:r>
              <a:rPr lang="en-US" sz="1800" b="1" dirty="0">
                <a:solidFill>
                  <a:srgbClr val="000066"/>
                </a:solidFill>
              </a:rPr>
              <a:t>No flow conditioning or piping requirements</a:t>
            </a:r>
          </a:p>
          <a:p>
            <a:pPr lvl="1">
              <a:lnSpc>
                <a:spcPct val="70000"/>
              </a:lnSpc>
            </a:pPr>
            <a:r>
              <a:rPr lang="en-US" sz="1600" dirty="0"/>
              <a:t>Elimination of errors due to flow profile disturbances and the cost of monitoring for their occurrence</a:t>
            </a:r>
          </a:p>
          <a:p>
            <a:pPr lvl="1">
              <a:lnSpc>
                <a:spcPct val="70000"/>
              </a:lnSpc>
            </a:pPr>
            <a:r>
              <a:rPr lang="en-US" sz="1600" dirty="0"/>
              <a:t>Major concern in use of Ultrasonic, Turbine, Orifice</a:t>
            </a:r>
          </a:p>
          <a:p>
            <a:pPr lvl="1">
              <a:lnSpc>
                <a:spcPct val="70000"/>
              </a:lnSpc>
            </a:pPr>
            <a:endParaRPr lang="en-US" sz="1600" dirty="0"/>
          </a:p>
          <a:p>
            <a:pPr>
              <a:lnSpc>
                <a:spcPct val="70000"/>
              </a:lnSpc>
            </a:pPr>
            <a:r>
              <a:rPr lang="en-US" sz="1800" b="1" dirty="0">
                <a:solidFill>
                  <a:srgbClr val="000066"/>
                </a:solidFill>
              </a:rPr>
              <a:t>No errors caused by pulsations and noise radiated from flow regulation</a:t>
            </a:r>
          </a:p>
          <a:p>
            <a:pPr lvl="1">
              <a:lnSpc>
                <a:spcPct val="70000"/>
              </a:lnSpc>
            </a:pPr>
            <a:r>
              <a:rPr lang="en-US" sz="1600" dirty="0"/>
              <a:t>Flow pulsations cause error in every flow technology except Coriolis </a:t>
            </a:r>
          </a:p>
          <a:p>
            <a:pPr lvl="1">
              <a:lnSpc>
                <a:spcPct val="70000"/>
              </a:lnSpc>
            </a:pPr>
            <a:r>
              <a:rPr lang="en-US" sz="1600" dirty="0"/>
              <a:t>Turbine and Rotary also incur mechanical damage when subjected to pulsating flows</a:t>
            </a:r>
          </a:p>
          <a:p>
            <a:pPr lvl="1">
              <a:lnSpc>
                <a:spcPct val="70000"/>
              </a:lnSpc>
            </a:pPr>
            <a:endParaRPr lang="en-US" sz="1600" dirty="0"/>
          </a:p>
          <a:p>
            <a:pPr>
              <a:lnSpc>
                <a:spcPct val="70000"/>
              </a:lnSpc>
            </a:pPr>
            <a:r>
              <a:rPr lang="en-US" sz="1800" b="1" dirty="0">
                <a:solidFill>
                  <a:srgbClr val="000066"/>
                </a:solidFill>
              </a:rPr>
              <a:t>No over-registration or damage due to flow surges</a:t>
            </a:r>
          </a:p>
          <a:p>
            <a:pPr lvl="1">
              <a:lnSpc>
                <a:spcPct val="70000"/>
              </a:lnSpc>
            </a:pPr>
            <a:r>
              <a:rPr lang="en-US" sz="1600" dirty="0"/>
              <a:t>High rate-of-change during fuel gas start-up… “flow surge”</a:t>
            </a:r>
          </a:p>
        </p:txBody>
      </p:sp>
      <p:grpSp>
        <p:nvGrpSpPr>
          <p:cNvPr id="2" name="Group 4"/>
          <p:cNvGrpSpPr>
            <a:grpSpLocks/>
          </p:cNvGrpSpPr>
          <p:nvPr/>
        </p:nvGrpSpPr>
        <p:grpSpPr bwMode="auto">
          <a:xfrm>
            <a:off x="6834188" y="2314575"/>
            <a:ext cx="2112962" cy="871538"/>
            <a:chOff x="3819" y="1653"/>
            <a:chExt cx="1229" cy="472"/>
          </a:xfrm>
        </p:grpSpPr>
        <p:graphicFrame>
          <p:nvGraphicFramePr>
            <p:cNvPr id="5123" name="Object 5"/>
            <p:cNvGraphicFramePr>
              <a:graphicFrameLocks/>
            </p:cNvGraphicFramePr>
            <p:nvPr/>
          </p:nvGraphicFramePr>
          <p:xfrm>
            <a:off x="3900" y="1800"/>
            <a:ext cx="989" cy="325"/>
          </p:xfrm>
          <a:graphic>
            <a:graphicData uri="http://schemas.openxmlformats.org/presentationml/2006/ole">
              <mc:AlternateContent xmlns:mc="http://schemas.openxmlformats.org/markup-compatibility/2006">
                <mc:Choice xmlns:v="urn:schemas-microsoft-com:vml" Requires="v">
                  <p:oleObj name="Designer Drawing" r:id="rId2" imgW="2796840" imgH="1492200" progId="">
                    <p:embed/>
                  </p:oleObj>
                </mc:Choice>
                <mc:Fallback>
                  <p:oleObj name="Designer Drawing" r:id="rId2" imgW="2796840" imgH="1492200" progId="">
                    <p:embed/>
                    <p:pic>
                      <p:nvPicPr>
                        <p:cNvPr id="5123" name="Object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0" y="1800"/>
                          <a:ext cx="98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4" name="Rectangle 6"/>
            <p:cNvSpPr>
              <a:spLocks noChangeArrowheads="1"/>
            </p:cNvSpPr>
            <p:nvPr/>
          </p:nvSpPr>
          <p:spPr bwMode="auto">
            <a:xfrm>
              <a:off x="3819" y="1653"/>
              <a:ext cx="1229" cy="192"/>
            </a:xfrm>
            <a:prstGeom prst="rect">
              <a:avLst/>
            </a:prstGeom>
            <a:noFill/>
            <a:ln w="9525">
              <a:noFill/>
              <a:miter lim="800000"/>
              <a:headEnd/>
              <a:tailEnd/>
            </a:ln>
          </p:spPr>
          <p:txBody>
            <a:bodyPr wrap="none" lIns="92075" tIns="46038" rIns="92075" bIns="46038">
              <a:spAutoFit/>
            </a:bodyPr>
            <a:lstStyle/>
            <a:p>
              <a:pPr eaLnBrk="0" hangingPunct="0"/>
              <a:r>
                <a:rPr lang="en-US" sz="1400" b="1" dirty="0">
                  <a:latin typeface="Arial" charset="0"/>
                </a:rPr>
                <a:t>Asymmetrical Profile</a:t>
              </a:r>
            </a:p>
          </p:txBody>
        </p:sp>
      </p:grpSp>
      <p:grpSp>
        <p:nvGrpSpPr>
          <p:cNvPr id="3" name="Group 7"/>
          <p:cNvGrpSpPr>
            <a:grpSpLocks/>
          </p:cNvGrpSpPr>
          <p:nvPr/>
        </p:nvGrpSpPr>
        <p:grpSpPr bwMode="auto">
          <a:xfrm>
            <a:off x="6981825" y="3327400"/>
            <a:ext cx="1616075" cy="858838"/>
            <a:chOff x="4509" y="2051"/>
            <a:chExt cx="1018" cy="541"/>
          </a:xfrm>
        </p:grpSpPr>
        <p:graphicFrame>
          <p:nvGraphicFramePr>
            <p:cNvPr id="5122" name="Object 8"/>
            <p:cNvGraphicFramePr>
              <a:graphicFrameLocks/>
            </p:cNvGraphicFramePr>
            <p:nvPr/>
          </p:nvGraphicFramePr>
          <p:xfrm>
            <a:off x="4509" y="2204"/>
            <a:ext cx="1018" cy="388"/>
          </p:xfrm>
          <a:graphic>
            <a:graphicData uri="http://schemas.openxmlformats.org/presentationml/2006/ole">
              <mc:AlternateContent xmlns:mc="http://schemas.openxmlformats.org/markup-compatibility/2006">
                <mc:Choice xmlns:v="urn:schemas-microsoft-com:vml" Requires="v">
                  <p:oleObj name="Designer Drawing" r:id="rId4" imgW="2820960" imgH="1488960" progId="">
                    <p:embed/>
                  </p:oleObj>
                </mc:Choice>
                <mc:Fallback>
                  <p:oleObj name="Designer Drawing" r:id="rId4" imgW="2820960" imgH="1488960" progId="">
                    <p:embed/>
                    <p:pic>
                      <p:nvPicPr>
                        <p:cNvPr id="5122" name="Object 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9" y="2204"/>
                          <a:ext cx="1018"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3" name="Rectangle 9"/>
            <p:cNvSpPr>
              <a:spLocks noChangeArrowheads="1"/>
            </p:cNvSpPr>
            <p:nvPr/>
          </p:nvSpPr>
          <p:spPr bwMode="auto">
            <a:xfrm>
              <a:off x="4831" y="2051"/>
              <a:ext cx="384" cy="192"/>
            </a:xfrm>
            <a:prstGeom prst="rect">
              <a:avLst/>
            </a:prstGeom>
            <a:noFill/>
            <a:ln w="9525">
              <a:noFill/>
              <a:miter lim="800000"/>
              <a:headEnd/>
              <a:tailEnd/>
            </a:ln>
          </p:spPr>
          <p:txBody>
            <a:bodyPr wrap="none" lIns="92075" tIns="46038" rIns="92075" bIns="46038">
              <a:spAutoFit/>
            </a:bodyPr>
            <a:lstStyle/>
            <a:p>
              <a:pPr eaLnBrk="0" hangingPunct="0"/>
              <a:r>
                <a:rPr lang="en-US" sz="1400" b="1" dirty="0">
                  <a:latin typeface="Arial" charset="0"/>
                </a:rPr>
                <a:t>Swirl</a:t>
              </a:r>
            </a:p>
          </p:txBody>
        </p:sp>
      </p:grpSp>
      <p:pic>
        <p:nvPicPr>
          <p:cNvPr id="5128" name="Picture 12"/>
          <p:cNvPicPr>
            <a:picLocks noChangeArrowheads="1"/>
          </p:cNvPicPr>
          <p:nvPr/>
        </p:nvPicPr>
        <p:blipFill>
          <a:blip r:embed="rId6" cstate="print">
            <a:lum bright="-12000" contrast="-24000"/>
          </a:blip>
          <a:srcRect/>
          <a:stretch>
            <a:fillRect/>
          </a:stretch>
        </p:blipFill>
        <p:spPr bwMode="auto">
          <a:xfrm>
            <a:off x="6969125" y="1539875"/>
            <a:ext cx="1681163" cy="661988"/>
          </a:xfrm>
          <a:prstGeom prst="rect">
            <a:avLst/>
          </a:prstGeom>
          <a:noFill/>
          <a:ln w="9525">
            <a:noFill/>
            <a:miter lim="800000"/>
            <a:headEnd/>
            <a:tailEnd/>
          </a:ln>
        </p:spPr>
      </p:pic>
      <p:grpSp>
        <p:nvGrpSpPr>
          <p:cNvPr id="4" name="Group 14"/>
          <p:cNvGrpSpPr>
            <a:grpSpLocks/>
          </p:cNvGrpSpPr>
          <p:nvPr/>
        </p:nvGrpSpPr>
        <p:grpSpPr bwMode="auto">
          <a:xfrm>
            <a:off x="7018338" y="4427538"/>
            <a:ext cx="1606550" cy="968375"/>
            <a:chOff x="7010400" y="4551409"/>
            <a:chExt cx="1606378" cy="967941"/>
          </a:xfrm>
        </p:grpSpPr>
        <p:pic>
          <p:nvPicPr>
            <p:cNvPr id="5131" name="Picture 7"/>
            <p:cNvPicPr>
              <a:picLocks noChangeArrowheads="1"/>
            </p:cNvPicPr>
            <p:nvPr/>
          </p:nvPicPr>
          <p:blipFill>
            <a:blip r:embed="rId7" cstate="print">
              <a:lum bright="-12000" contrast="-24000"/>
            </a:blip>
            <a:srcRect/>
            <a:stretch>
              <a:fillRect/>
            </a:stretch>
          </p:blipFill>
          <p:spPr bwMode="auto">
            <a:xfrm>
              <a:off x="7010400" y="4827373"/>
              <a:ext cx="1606378" cy="691977"/>
            </a:xfrm>
            <a:prstGeom prst="rect">
              <a:avLst/>
            </a:prstGeom>
            <a:noFill/>
            <a:ln w="9525">
              <a:noFill/>
              <a:miter lim="800000"/>
              <a:headEnd/>
              <a:tailEnd/>
            </a:ln>
          </p:spPr>
        </p:pic>
        <p:sp>
          <p:nvSpPr>
            <p:cNvPr id="5132" name="Rectangle 9"/>
            <p:cNvSpPr>
              <a:spLocks noChangeArrowheads="1"/>
            </p:cNvSpPr>
            <p:nvPr/>
          </p:nvSpPr>
          <p:spPr bwMode="auto">
            <a:xfrm>
              <a:off x="7118258" y="4551409"/>
              <a:ext cx="1497205" cy="308419"/>
            </a:xfrm>
            <a:prstGeom prst="rect">
              <a:avLst/>
            </a:prstGeom>
            <a:noFill/>
            <a:ln w="9525">
              <a:noFill/>
              <a:miter lim="800000"/>
              <a:headEnd/>
              <a:tailEnd/>
            </a:ln>
          </p:spPr>
          <p:txBody>
            <a:bodyPr wrap="none" lIns="92075" tIns="46038" rIns="92075" bIns="46038">
              <a:spAutoFit/>
            </a:bodyPr>
            <a:lstStyle/>
            <a:p>
              <a:pPr eaLnBrk="0" hangingPunct="0"/>
              <a:r>
                <a:rPr lang="en-US" sz="1400" b="1" dirty="0">
                  <a:latin typeface="Arial" charset="0"/>
                </a:rPr>
                <a:t>Pulsating Flow</a:t>
              </a:r>
            </a:p>
          </p:txBody>
        </p:sp>
      </p:grpSp>
      <p:sp>
        <p:nvSpPr>
          <p:cNvPr id="5130" name="Rectangle 6"/>
          <p:cNvSpPr>
            <a:spLocks noChangeArrowheads="1"/>
          </p:cNvSpPr>
          <p:nvPr/>
        </p:nvSpPr>
        <p:spPr bwMode="auto">
          <a:xfrm>
            <a:off x="6953250" y="1273175"/>
            <a:ext cx="1719263" cy="307975"/>
          </a:xfrm>
          <a:prstGeom prst="rect">
            <a:avLst/>
          </a:prstGeom>
          <a:noFill/>
          <a:ln w="9525">
            <a:noFill/>
            <a:miter lim="800000"/>
            <a:headEnd/>
            <a:tailEnd/>
          </a:ln>
        </p:spPr>
        <p:txBody>
          <a:bodyPr wrap="none" lIns="92075" tIns="46038" rIns="92075" bIns="46038">
            <a:spAutoFit/>
          </a:bodyPr>
          <a:lstStyle/>
          <a:p>
            <a:pPr eaLnBrk="0" hangingPunct="0"/>
            <a:r>
              <a:rPr lang="en-US" sz="1400" b="1" dirty="0">
                <a:latin typeface="Arial" charset="0"/>
              </a:rPr>
              <a:t>Reynolds Number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381000" y="304800"/>
            <a:ext cx="7594600" cy="723900"/>
          </a:xfrm>
        </p:spPr>
        <p:txBody>
          <a:bodyPr/>
          <a:lstStyle/>
          <a:p>
            <a:pPr algn="ctr">
              <a:defRPr/>
            </a:pPr>
            <a:r>
              <a:rPr lang="en-US" dirty="0"/>
              <a:t>AGA 11 – Gas Operating Conditions</a:t>
            </a:r>
            <a:br>
              <a:rPr lang="en-US" dirty="0"/>
            </a:br>
            <a:r>
              <a:rPr lang="en-US" dirty="0"/>
              <a:t>“</a:t>
            </a:r>
            <a:r>
              <a:rPr lang="en-US" dirty="0">
                <a:cs typeface="Arial" charset="0"/>
              </a:rPr>
              <a:t>Upstream Piping and Flow Profiles</a:t>
            </a:r>
            <a:r>
              <a:rPr lang="en-US" dirty="0"/>
              <a:t>”</a:t>
            </a:r>
          </a:p>
        </p:txBody>
      </p:sp>
      <p:pic>
        <p:nvPicPr>
          <p:cNvPr id="34819" name="Picture 3"/>
          <p:cNvPicPr>
            <a:picLocks noChangeAspect="1" noChangeArrowheads="1"/>
          </p:cNvPicPr>
          <p:nvPr/>
        </p:nvPicPr>
        <p:blipFill>
          <a:blip r:embed="rId2" cstate="print"/>
          <a:srcRect/>
          <a:stretch>
            <a:fillRect/>
          </a:stretch>
        </p:blipFill>
        <p:spPr bwMode="auto">
          <a:xfrm>
            <a:off x="381000" y="2438400"/>
            <a:ext cx="4267200" cy="3213100"/>
          </a:xfrm>
          <a:prstGeom prst="rect">
            <a:avLst/>
          </a:prstGeom>
          <a:noFill/>
          <a:ln w="9525">
            <a:noFill/>
            <a:miter lim="800000"/>
            <a:headEnd/>
            <a:tailEnd/>
          </a:ln>
        </p:spPr>
      </p:pic>
      <p:pic>
        <p:nvPicPr>
          <p:cNvPr id="34820" name="Picture 4"/>
          <p:cNvPicPr>
            <a:picLocks noChangeAspect="1" noChangeArrowheads="1"/>
          </p:cNvPicPr>
          <p:nvPr/>
        </p:nvPicPr>
        <p:blipFill>
          <a:blip r:embed="rId3" cstate="print"/>
          <a:srcRect/>
          <a:stretch>
            <a:fillRect/>
          </a:stretch>
        </p:blipFill>
        <p:spPr bwMode="auto">
          <a:xfrm>
            <a:off x="4648200" y="2438400"/>
            <a:ext cx="4267200" cy="3203575"/>
          </a:xfrm>
          <a:prstGeom prst="rect">
            <a:avLst/>
          </a:prstGeom>
          <a:noFill/>
          <a:ln w="9525">
            <a:noFill/>
            <a:miter lim="800000"/>
            <a:headEnd/>
            <a:tailEnd/>
          </a:ln>
        </p:spPr>
      </p:pic>
      <p:sp>
        <p:nvSpPr>
          <p:cNvPr id="34821" name="Text Box 5"/>
          <p:cNvSpPr txBox="1">
            <a:spLocks noChangeArrowheads="1"/>
          </p:cNvSpPr>
          <p:nvPr/>
        </p:nvSpPr>
        <p:spPr bwMode="auto">
          <a:xfrm>
            <a:off x="838200" y="1447800"/>
            <a:ext cx="7467600" cy="1015663"/>
          </a:xfrm>
          <a:prstGeom prst="rect">
            <a:avLst/>
          </a:prstGeom>
          <a:noFill/>
          <a:ln w="9525">
            <a:noFill/>
            <a:miter lim="800000"/>
            <a:headEnd/>
            <a:tailEnd/>
          </a:ln>
        </p:spPr>
        <p:txBody>
          <a:bodyPr>
            <a:spAutoFit/>
          </a:bodyPr>
          <a:lstStyle/>
          <a:p>
            <a:pPr algn="ctr" eaLnBrk="1" hangingPunct="1">
              <a:spcBef>
                <a:spcPct val="50000"/>
              </a:spcBef>
            </a:pPr>
            <a:r>
              <a:rPr lang="en-US" b="1" i="1" dirty="0">
                <a:latin typeface="Arial" charset="0"/>
              </a:rPr>
              <a:t>No Flow Conditioning or Special Piping Required</a:t>
            </a:r>
          </a:p>
          <a:p>
            <a:pPr algn="ctr" eaLnBrk="1" hangingPunct="1">
              <a:spcBef>
                <a:spcPct val="50000"/>
              </a:spcBef>
            </a:pPr>
            <a:r>
              <a:rPr lang="en-US" b="1" i="1" dirty="0">
                <a:latin typeface="Arial" charset="0"/>
              </a:rPr>
              <a:t>Performance with Lab Uncertainty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381000" y="304800"/>
            <a:ext cx="8613775" cy="723900"/>
          </a:xfrm>
        </p:spPr>
        <p:txBody>
          <a:bodyPr/>
          <a:lstStyle/>
          <a:p>
            <a:pPr>
              <a:defRPr/>
            </a:pPr>
            <a:r>
              <a:rPr lang="en-US" dirty="0"/>
              <a:t>GERG Installation Requirements</a:t>
            </a:r>
            <a:br>
              <a:rPr lang="en-US" dirty="0"/>
            </a:br>
            <a:r>
              <a:rPr lang="en-US" dirty="0"/>
              <a:t>“No Error Effects from Regulator Location”</a:t>
            </a:r>
          </a:p>
        </p:txBody>
      </p:sp>
      <p:sp>
        <p:nvSpPr>
          <p:cNvPr id="5124" name="Rectangle 3"/>
          <p:cNvSpPr>
            <a:spLocks noChangeArrowheads="1"/>
          </p:cNvSpPr>
          <p:nvPr/>
        </p:nvSpPr>
        <p:spPr bwMode="auto">
          <a:xfrm>
            <a:off x="2228850" y="2266950"/>
            <a:ext cx="9144000" cy="0"/>
          </a:xfrm>
          <a:prstGeom prst="rect">
            <a:avLst/>
          </a:prstGeom>
          <a:noFill/>
          <a:ln w="9525">
            <a:noFill/>
            <a:miter lim="800000"/>
            <a:headEnd/>
            <a:tailEnd/>
          </a:ln>
        </p:spPr>
        <p:txBody>
          <a:bodyPr>
            <a:spAutoFit/>
          </a:bodyPr>
          <a:lstStyle/>
          <a:p>
            <a:endParaRPr lang="en-US" dirty="0"/>
          </a:p>
        </p:txBody>
      </p:sp>
      <p:graphicFrame>
        <p:nvGraphicFramePr>
          <p:cNvPr id="5122" name="Object 4"/>
          <p:cNvGraphicFramePr>
            <a:graphicFrameLocks noChangeAspect="1"/>
          </p:cNvGraphicFramePr>
          <p:nvPr/>
        </p:nvGraphicFramePr>
        <p:xfrm>
          <a:off x="381000" y="1258888"/>
          <a:ext cx="8305800" cy="4302125"/>
        </p:xfrm>
        <a:graphic>
          <a:graphicData uri="http://schemas.openxmlformats.org/presentationml/2006/ole">
            <mc:AlternateContent xmlns:mc="http://schemas.openxmlformats.org/markup-compatibility/2006">
              <mc:Choice xmlns:v="urn:schemas-microsoft-com:vml" Requires="v">
                <p:oleObj name="Chart" r:id="rId3" imgW="9524940" imgH="4933950" progId="Excel.Sheet.8">
                  <p:embed/>
                </p:oleObj>
              </mc:Choice>
              <mc:Fallback>
                <p:oleObj name="Chart" r:id="rId3" imgW="9524940" imgH="4933950" progId="Excel.Sheet.8">
                  <p:embed/>
                  <p:pic>
                    <p:nvPicPr>
                      <p:cNvPr id="512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258888"/>
                        <a:ext cx="8305800" cy="430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5"/>
          <p:cNvSpPr>
            <a:spLocks noChangeShapeType="1"/>
          </p:cNvSpPr>
          <p:nvPr/>
        </p:nvSpPr>
        <p:spPr bwMode="auto">
          <a:xfrm flipH="1">
            <a:off x="2133600" y="3886201"/>
            <a:ext cx="795338" cy="609600"/>
          </a:xfrm>
          <a:prstGeom prst="line">
            <a:avLst/>
          </a:prstGeom>
          <a:noFill/>
          <a:ln w="19050">
            <a:solidFill>
              <a:schemeClr val="tx1"/>
            </a:solidFill>
            <a:round/>
            <a:headEnd/>
            <a:tailEnd type="triangle" w="lg" len="med"/>
          </a:ln>
          <a:effectLst/>
        </p:spPr>
        <p:txBody>
          <a:bodyPr/>
          <a:lstStyle/>
          <a:p>
            <a:endParaRPr lang="en-US" dirty="0"/>
          </a:p>
        </p:txBody>
      </p:sp>
      <p:sp>
        <p:nvSpPr>
          <p:cNvPr id="174082" name="Rectangle 2"/>
          <p:cNvSpPr>
            <a:spLocks noGrp="1" noChangeArrowheads="1"/>
          </p:cNvSpPr>
          <p:nvPr>
            <p:ph type="title"/>
          </p:nvPr>
        </p:nvSpPr>
        <p:spPr>
          <a:xfrm>
            <a:off x="381000" y="304800"/>
            <a:ext cx="8445500" cy="723900"/>
          </a:xfrm>
        </p:spPr>
        <p:txBody>
          <a:bodyPr/>
          <a:lstStyle/>
          <a:p>
            <a:pPr>
              <a:defRPr/>
            </a:pPr>
            <a:r>
              <a:rPr lang="en-US" dirty="0"/>
              <a:t>Micro Motion- </a:t>
            </a:r>
            <a:r>
              <a:rPr lang="en-US" u="sng" dirty="0"/>
              <a:t>Pulsation</a:t>
            </a:r>
            <a:r>
              <a:rPr lang="en-US" dirty="0"/>
              <a:t> Immunity</a:t>
            </a:r>
            <a:br>
              <a:rPr lang="en-US" dirty="0"/>
            </a:br>
            <a:r>
              <a:rPr lang="en-US" dirty="0"/>
              <a:t>GERG - No Gas Pulsation Error Concerns</a:t>
            </a:r>
          </a:p>
        </p:txBody>
      </p:sp>
      <p:sp>
        <p:nvSpPr>
          <p:cNvPr id="4100" name="Rectangle 3"/>
          <p:cNvSpPr>
            <a:spLocks noChangeArrowheads="1"/>
          </p:cNvSpPr>
          <p:nvPr/>
        </p:nvSpPr>
        <p:spPr bwMode="auto">
          <a:xfrm>
            <a:off x="2228850" y="2266950"/>
            <a:ext cx="9144000" cy="0"/>
          </a:xfrm>
          <a:prstGeom prst="rect">
            <a:avLst/>
          </a:prstGeom>
          <a:noFill/>
          <a:ln w="9525">
            <a:noFill/>
            <a:miter lim="800000"/>
            <a:headEnd/>
            <a:tailEnd/>
          </a:ln>
        </p:spPr>
        <p:txBody>
          <a:bodyPr>
            <a:spAutoFit/>
          </a:bodyPr>
          <a:lstStyle/>
          <a:p>
            <a:endParaRPr lang="en-US" dirty="0"/>
          </a:p>
        </p:txBody>
      </p:sp>
      <p:graphicFrame>
        <p:nvGraphicFramePr>
          <p:cNvPr id="4098" name="Object 4"/>
          <p:cNvGraphicFramePr>
            <a:graphicFrameLocks noGrp="1" noChangeAspect="1"/>
          </p:cNvGraphicFramePr>
          <p:nvPr>
            <p:ph idx="1"/>
          </p:nvPr>
        </p:nvGraphicFramePr>
        <p:xfrm>
          <a:off x="476249" y="1257300"/>
          <a:ext cx="5838826" cy="3771899"/>
        </p:xfrm>
        <a:graphic>
          <a:graphicData uri="http://schemas.openxmlformats.org/presentationml/2006/ole">
            <mc:AlternateContent xmlns:mc="http://schemas.openxmlformats.org/markup-compatibility/2006">
              <mc:Choice xmlns:v="urn:schemas-microsoft-com:vml" Requires="v">
                <p:oleObj name="Chart" r:id="rId2" imgW="9524940" imgH="4933950" progId="Excel.Sheet.8">
                  <p:embed/>
                </p:oleObj>
              </mc:Choice>
              <mc:Fallback>
                <p:oleObj name="Chart" r:id="rId2" imgW="9524940" imgH="4933950" progId="Excel.Sheet.8">
                  <p:embed/>
                  <p:pic>
                    <p:nvPicPr>
                      <p:cNvPr id="4098"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49" y="1257300"/>
                        <a:ext cx="5838826" cy="37718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 Box 3"/>
          <p:cNvSpPr txBox="1">
            <a:spLocks noChangeArrowheads="1"/>
          </p:cNvSpPr>
          <p:nvPr/>
        </p:nvSpPr>
        <p:spPr bwMode="auto">
          <a:xfrm>
            <a:off x="6038849" y="1292225"/>
            <a:ext cx="2819401" cy="303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514350" marR="0" lvl="0" indent="-228600" algn="l" defTabSz="914400" rtl="0" eaLnBrk="0" fontAlgn="base" latinLnBrk="0" hangingPunct="0">
              <a:lnSpc>
                <a:spcPct val="90000"/>
              </a:lnSpc>
              <a:spcBef>
                <a:spcPct val="30000"/>
              </a:spcBef>
              <a:spcAft>
                <a:spcPct val="30000"/>
              </a:spcAft>
              <a:buClr>
                <a:srgbClr val="000048"/>
              </a:buClr>
              <a:buSzPct val="80000"/>
              <a:buFont typeface="Arial" pitchFamily="34" charset="0"/>
              <a:buChar char="•"/>
              <a:tabLst/>
              <a:defRPr/>
            </a:pPr>
            <a:r>
              <a:rPr kumimoji="0" lang="en-US" sz="1600" b="1" i="0" u="none" strike="noStrike" kern="0" cap="none" spc="0" normalizeH="0" baseline="0" noProof="0" dirty="0">
                <a:ln>
                  <a:noFill/>
                </a:ln>
                <a:solidFill>
                  <a:srgbClr val="000048"/>
                </a:solidFill>
                <a:effectLst/>
                <a:uLnTx/>
                <a:uFillTx/>
                <a:latin typeface="+mn-lt"/>
                <a:ea typeface="+mn-ea"/>
                <a:cs typeface="+mn-cs"/>
              </a:rPr>
              <a:t>Ideal Meter for…</a:t>
            </a:r>
          </a:p>
          <a:p>
            <a:pPr marL="685800" lvl="1" indent="-171450" algn="l">
              <a:lnSpc>
                <a:spcPct val="90000"/>
              </a:lnSpc>
              <a:spcBef>
                <a:spcPct val="30000"/>
              </a:spcBef>
              <a:spcAft>
                <a:spcPct val="30000"/>
              </a:spcAft>
              <a:buClr>
                <a:srgbClr val="000048"/>
              </a:buClr>
              <a:buSzPct val="80000"/>
              <a:buFont typeface="Arial" pitchFamily="34" charset="0"/>
              <a:buChar char="•"/>
            </a:pPr>
            <a:r>
              <a:rPr lang="en-US" sz="1600" b="1" kern="0" dirty="0">
                <a:solidFill>
                  <a:srgbClr val="000048"/>
                </a:solidFill>
                <a:latin typeface="+mn-lt"/>
              </a:rPr>
              <a:t>Gas leg of separators</a:t>
            </a:r>
          </a:p>
          <a:p>
            <a:pPr marL="685800" lvl="1" indent="-171450" algn="l">
              <a:lnSpc>
                <a:spcPct val="90000"/>
              </a:lnSpc>
              <a:spcBef>
                <a:spcPct val="30000"/>
              </a:spcBef>
              <a:spcAft>
                <a:spcPct val="30000"/>
              </a:spcAft>
              <a:buClr>
                <a:srgbClr val="000048"/>
              </a:buClr>
              <a:buSzPct val="80000"/>
              <a:buFont typeface="Arial" pitchFamily="34" charset="0"/>
              <a:buChar char="•"/>
            </a:pPr>
            <a:r>
              <a:rPr lang="en-US" sz="1600" b="1" kern="0" dirty="0">
                <a:solidFill>
                  <a:srgbClr val="000048"/>
                </a:solidFill>
                <a:latin typeface="+mn-lt"/>
              </a:rPr>
              <a:t>Fuel gas measurement to reciprocating engines</a:t>
            </a:r>
          </a:p>
          <a:p>
            <a:pPr marL="685800" lvl="1" indent="-171450" algn="l">
              <a:lnSpc>
                <a:spcPct val="90000"/>
              </a:lnSpc>
              <a:spcBef>
                <a:spcPct val="30000"/>
              </a:spcBef>
              <a:spcAft>
                <a:spcPct val="30000"/>
              </a:spcAft>
              <a:buClr>
                <a:srgbClr val="000048"/>
              </a:buClr>
              <a:buSzPct val="80000"/>
              <a:buFont typeface="Arial" pitchFamily="34" charset="0"/>
              <a:buChar char="•"/>
            </a:pPr>
            <a:r>
              <a:rPr lang="en-US" sz="1600" b="1" kern="0" dirty="0">
                <a:solidFill>
                  <a:srgbClr val="000048"/>
                </a:solidFill>
                <a:latin typeface="+mn-lt"/>
              </a:rPr>
              <a:t>Measurement at or near inlet and outlet of reciprocating compression</a:t>
            </a:r>
          </a:p>
          <a:p>
            <a:pPr marL="685800" lvl="1" indent="-171450" algn="l">
              <a:lnSpc>
                <a:spcPct val="90000"/>
              </a:lnSpc>
              <a:spcBef>
                <a:spcPct val="30000"/>
              </a:spcBef>
              <a:spcAft>
                <a:spcPct val="30000"/>
              </a:spcAft>
              <a:buClr>
                <a:srgbClr val="000048"/>
              </a:buClr>
              <a:buSzPct val="80000"/>
              <a:buFont typeface="Arial" pitchFamily="34" charset="0"/>
              <a:buChar char="•"/>
            </a:pPr>
            <a:r>
              <a:rPr lang="en-US" sz="1600" b="1" kern="0" dirty="0">
                <a:solidFill>
                  <a:srgbClr val="000048"/>
                </a:solidFill>
                <a:latin typeface="+mn-lt"/>
              </a:rPr>
              <a:t>Measurement near regulation; i.e. flow through regulator pulsates at low flows</a:t>
            </a:r>
            <a:endParaRPr kumimoji="0" lang="en-US" sz="1600" b="1" i="0" u="none" strike="noStrike" kern="0" cap="none" spc="0" normalizeH="0" baseline="0" noProof="0" dirty="0">
              <a:ln>
                <a:noFill/>
              </a:ln>
              <a:solidFill>
                <a:srgbClr val="000048"/>
              </a:solidFill>
              <a:effectLst/>
              <a:uLnTx/>
              <a:uFillTx/>
              <a:latin typeface="+mn-lt"/>
              <a:ea typeface="+mn-ea"/>
              <a:cs typeface="+mn-cs"/>
            </a:endParaRPr>
          </a:p>
        </p:txBody>
      </p:sp>
      <p:pic>
        <p:nvPicPr>
          <p:cNvPr id="7" name="Picture 4" descr="noFlow_curveToob"/>
          <p:cNvPicPr>
            <a:picLocks noChangeAspect="1" noChangeArrowheads="1"/>
          </p:cNvPicPr>
          <p:nvPr/>
        </p:nvPicPr>
        <p:blipFill>
          <a:blip r:embed="rId4" cstate="print">
            <a:lum bright="-8000" contrast="-20000"/>
          </a:blip>
          <a:srcRect/>
          <a:stretch>
            <a:fillRect/>
          </a:stretch>
        </p:blipFill>
        <p:spPr bwMode="auto">
          <a:xfrm>
            <a:off x="3124200" y="2057400"/>
            <a:ext cx="892567" cy="954123"/>
          </a:xfrm>
          <a:prstGeom prst="rect">
            <a:avLst/>
          </a:prstGeom>
          <a:solidFill>
            <a:schemeClr val="bg1"/>
          </a:solidFill>
          <a:ln w="3175">
            <a:solidFill>
              <a:srgbClr val="000000"/>
            </a:solidFill>
          </a:ln>
        </p:spPr>
      </p:pic>
      <p:sp>
        <p:nvSpPr>
          <p:cNvPr id="8" name="Text Box 6"/>
          <p:cNvSpPr txBox="1">
            <a:spLocks noChangeArrowheads="1"/>
          </p:cNvSpPr>
          <p:nvPr/>
        </p:nvSpPr>
        <p:spPr bwMode="auto">
          <a:xfrm>
            <a:off x="2743200" y="3733800"/>
            <a:ext cx="1981200" cy="523220"/>
          </a:xfrm>
          <a:prstGeom prst="rect">
            <a:avLst/>
          </a:prstGeom>
          <a:solidFill>
            <a:schemeClr val="tx1">
              <a:lumMod val="20000"/>
              <a:lumOff val="80000"/>
            </a:schemeClr>
          </a:solidFill>
          <a:ln w="9525">
            <a:noFill/>
            <a:miter lim="800000"/>
            <a:headEnd/>
            <a:tailEnd/>
          </a:ln>
          <a:effectLst/>
          <a:scene3d>
            <a:camera prst="orthographicFront"/>
            <a:lightRig rig="threePt" dir="t"/>
          </a:scene3d>
          <a:sp3d>
            <a:bevelT/>
          </a:sp3d>
        </p:spPr>
        <p:txBody>
          <a:bodyPr wrap="square">
            <a:spAutoFit/>
          </a:bodyPr>
          <a:lstStyle/>
          <a:p>
            <a:pPr algn="ctr">
              <a:spcBef>
                <a:spcPct val="50000"/>
              </a:spcBef>
            </a:pPr>
            <a:r>
              <a:rPr lang="en-US" sz="1400" dirty="0"/>
              <a:t>Flow Tube Resonant Frequency 80 Hz</a:t>
            </a:r>
          </a:p>
        </p:txBody>
      </p:sp>
      <p:sp>
        <p:nvSpPr>
          <p:cNvPr id="10" name="TextBox 9"/>
          <p:cNvSpPr txBox="1"/>
          <p:nvPr/>
        </p:nvSpPr>
        <p:spPr>
          <a:xfrm>
            <a:off x="1900193" y="4410075"/>
            <a:ext cx="300083" cy="215444"/>
          </a:xfrm>
          <a:prstGeom prst="rect">
            <a:avLst/>
          </a:prstGeom>
          <a:noFill/>
        </p:spPr>
        <p:txBody>
          <a:bodyPr wrap="none" rtlCol="0">
            <a:spAutoFit/>
          </a:bodyPr>
          <a:lstStyle/>
          <a:p>
            <a:r>
              <a:rPr lang="en-US" sz="800" dirty="0"/>
              <a:t>80</a:t>
            </a:r>
          </a:p>
        </p:txBody>
      </p:sp>
      <p:sp>
        <p:nvSpPr>
          <p:cNvPr id="11" name="TextBox 10"/>
          <p:cNvSpPr txBox="1"/>
          <p:nvPr/>
        </p:nvSpPr>
        <p:spPr>
          <a:xfrm>
            <a:off x="3338944" y="5638800"/>
            <a:ext cx="2241033" cy="369332"/>
          </a:xfrm>
          <a:prstGeom prst="rect">
            <a:avLst/>
          </a:prstGeom>
          <a:solidFill>
            <a:schemeClr val="tx1">
              <a:lumMod val="20000"/>
              <a:lumOff val="80000"/>
            </a:schemeClr>
          </a:solidFill>
          <a:scene3d>
            <a:camera prst="orthographicFront"/>
            <a:lightRig rig="threePt" dir="t"/>
          </a:scene3d>
          <a:sp3d>
            <a:bevelT/>
          </a:sp3d>
        </p:spPr>
        <p:txBody>
          <a:bodyPr wrap="square" tIns="91440" bIns="91440" rtlCol="0">
            <a:spAutoFit/>
          </a:bodyPr>
          <a:lstStyle/>
          <a:p>
            <a:pPr algn="ctr"/>
            <a:r>
              <a:rPr lang="en-US" sz="1200" dirty="0"/>
              <a:t>Manufacturer dependent</a:t>
            </a:r>
          </a:p>
        </p:txBody>
      </p:sp>
      <p:sp>
        <p:nvSpPr>
          <p:cNvPr id="12" name="Rectangle 11"/>
          <p:cNvSpPr/>
          <p:nvPr/>
        </p:nvSpPr>
        <p:spPr>
          <a:xfrm rot="2238007">
            <a:off x="4341984" y="1884430"/>
            <a:ext cx="2475988" cy="830997"/>
          </a:xfrm>
          <a:prstGeom prst="rect">
            <a:avLst/>
          </a:prstGeom>
          <a:noFill/>
        </p:spPr>
        <p:txBody>
          <a:bodyPr wrap="square" lIns="91440" tIns="45720" rIns="91440" bIns="45720">
            <a:spAutoFit/>
          </a:bodyPr>
          <a:lstStyle/>
          <a:p>
            <a:r>
              <a:rPr lang="en-US" sz="1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Pulsation Frequencies (Regulator, Compressor, etc.) in Gas Applications are less than 20 Hz</a:t>
            </a:r>
          </a:p>
        </p:txBody>
      </p:sp>
      <p:cxnSp>
        <p:nvCxnSpPr>
          <p:cNvPr id="14" name="Straight Connector 13"/>
          <p:cNvCxnSpPr/>
          <p:nvPr/>
        </p:nvCxnSpPr>
        <p:spPr bwMode="auto">
          <a:xfrm>
            <a:off x="1223156" y="1900052"/>
            <a:ext cx="0" cy="2541319"/>
          </a:xfrm>
          <a:prstGeom prst="line">
            <a:avLst/>
          </a:prstGeom>
          <a:solidFill>
            <a:schemeClr val="accent1"/>
          </a:solidFill>
          <a:ln w="28575" cap="flat" cmpd="sng" algn="ctr">
            <a:solidFill>
              <a:schemeClr val="accent2"/>
            </a:solidFill>
            <a:prstDash val="solid"/>
            <a:round/>
            <a:headEnd type="none" w="med" len="med"/>
            <a:tailEnd type="none" w="med" len="med"/>
          </a:ln>
          <a:effectLst/>
        </p:spPr>
      </p:cxnSp>
      <p:sp>
        <p:nvSpPr>
          <p:cNvPr id="18" name="TextBox 17"/>
          <p:cNvSpPr txBox="1"/>
          <p:nvPr/>
        </p:nvSpPr>
        <p:spPr>
          <a:xfrm rot="20354812">
            <a:off x="1128157" y="1579418"/>
            <a:ext cx="851515" cy="261610"/>
          </a:xfrm>
          <a:prstGeom prst="rect">
            <a:avLst/>
          </a:prstGeom>
          <a:noFill/>
        </p:spPr>
        <p:txBody>
          <a:bodyPr wrap="none" rtlCol="0">
            <a:spAutoFit/>
          </a:bodyPr>
          <a:lstStyle/>
          <a:p>
            <a:r>
              <a:rPr lang="en-US" sz="1050" b="1" dirty="0">
                <a:solidFill>
                  <a:srgbClr val="FF0000"/>
                </a:solidFill>
                <a:latin typeface="+mn-lt"/>
              </a:rPr>
              <a:t>1200 RPM</a:t>
            </a:r>
          </a:p>
        </p:txBody>
      </p:sp>
    </p:spTree>
    <p:extLst>
      <p:ext uri="{BB962C8B-B14F-4D97-AF65-F5344CB8AC3E}">
        <p14:creationId xmlns:p14="http://schemas.microsoft.com/office/powerpoint/2010/main" val="15623509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euedocs.emersonprocess.co.uk/groups/public/documents/markcom/ph502514_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967825" y="2296408"/>
            <a:ext cx="2251478" cy="301718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628650" y="314230"/>
            <a:ext cx="7886700" cy="519845"/>
          </a:xfrm>
        </p:spPr>
        <p:txBody>
          <a:bodyPr/>
          <a:lstStyle/>
          <a:p>
            <a:r>
              <a:rPr lang="en-US" dirty="0"/>
              <a:t>Coriolis Flowmeter Pros and Cons</a:t>
            </a:r>
          </a:p>
        </p:txBody>
      </p:sp>
      <p:sp>
        <p:nvSpPr>
          <p:cNvPr id="6" name="Content Placeholder 5"/>
          <p:cNvSpPr>
            <a:spLocks noGrp="1"/>
          </p:cNvSpPr>
          <p:nvPr>
            <p:ph type="body" idx="1"/>
          </p:nvPr>
        </p:nvSpPr>
        <p:spPr>
          <a:xfrm>
            <a:off x="239699" y="1766575"/>
            <a:ext cx="4027502" cy="4512305"/>
          </a:xfrm>
        </p:spPr>
        <p:txBody>
          <a:bodyPr>
            <a:noAutofit/>
          </a:bodyPr>
          <a:lstStyle/>
          <a:p>
            <a:pPr marL="0" indent="0" algn="ctr">
              <a:buNone/>
            </a:pPr>
            <a:r>
              <a:rPr lang="en-US" sz="2400" b="1" dirty="0">
                <a:solidFill>
                  <a:srgbClr val="00B050"/>
                </a:solidFill>
              </a:rPr>
              <a:t>Key Advantages</a:t>
            </a:r>
          </a:p>
          <a:p>
            <a:r>
              <a:rPr lang="en-US" sz="1600" dirty="0"/>
              <a:t>Best-in-class direct mass flow, volume flow, and/or density measurement</a:t>
            </a:r>
          </a:p>
          <a:p>
            <a:r>
              <a:rPr lang="en-US" sz="1600" dirty="0"/>
              <a:t>Non-obstructed flow path</a:t>
            </a:r>
          </a:p>
          <a:p>
            <a:r>
              <a:rPr lang="en-US" sz="1600" dirty="0"/>
              <a:t>No moving parts</a:t>
            </a:r>
          </a:p>
          <a:p>
            <a:r>
              <a:rPr lang="en-US" sz="1600" dirty="0"/>
              <a:t>Low / No maintenance required</a:t>
            </a:r>
          </a:p>
          <a:p>
            <a:r>
              <a:rPr lang="en-US" sz="1600" dirty="0"/>
              <a:t>No flow conditioning or straight runs required</a:t>
            </a:r>
          </a:p>
          <a:p>
            <a:r>
              <a:rPr lang="en-US" sz="1600" dirty="0"/>
              <a:t>Can provide limited multiphase flow measurement</a:t>
            </a:r>
          </a:p>
          <a:p>
            <a:r>
              <a:rPr lang="en-US" sz="1600" dirty="0"/>
              <a:t>Excellent repeatability and turndown</a:t>
            </a:r>
          </a:p>
          <a:p>
            <a:r>
              <a:rPr lang="en-US" sz="1600" dirty="0"/>
              <a:t>Advanced diagnostics to monitor meter AND process health</a:t>
            </a:r>
          </a:p>
        </p:txBody>
      </p:sp>
      <p:sp>
        <p:nvSpPr>
          <p:cNvPr id="2" name="Content Placeholder 5">
            <a:extLst>
              <a:ext uri="{FF2B5EF4-FFF2-40B4-BE49-F238E27FC236}">
                <a16:creationId xmlns:a16="http://schemas.microsoft.com/office/drawing/2014/main" id="{1EE10858-3159-1552-A699-D92C4B1FFD42}"/>
              </a:ext>
            </a:extLst>
          </p:cNvPr>
          <p:cNvSpPr txBox="1">
            <a:spLocks/>
          </p:cNvSpPr>
          <p:nvPr/>
        </p:nvSpPr>
        <p:spPr>
          <a:xfrm>
            <a:off x="5899212" y="2889126"/>
            <a:ext cx="3244788" cy="2611145"/>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buNone/>
            </a:pPr>
            <a:r>
              <a:rPr lang="en-US" sz="1800" b="1" dirty="0">
                <a:solidFill>
                  <a:srgbClr val="C00000"/>
                </a:solidFill>
              </a:rPr>
              <a:t>Some Constraints</a:t>
            </a:r>
          </a:p>
          <a:p>
            <a:r>
              <a:rPr lang="en-US" sz="1600" dirty="0"/>
              <a:t>Not for line sizes over 16 inches in diameter</a:t>
            </a:r>
          </a:p>
          <a:p>
            <a:r>
              <a:rPr lang="en-US" sz="1600" dirty="0"/>
              <a:t>Large external meter envelope</a:t>
            </a:r>
          </a:p>
          <a:p>
            <a:r>
              <a:rPr lang="en-US" sz="1600" dirty="0"/>
              <a:t>Some designs result in high pressure drop at high flowrates</a:t>
            </a:r>
          </a:p>
          <a:p>
            <a:r>
              <a:rPr lang="en-US" sz="1600" dirty="0"/>
              <a:t>Not as suitable as a Multi-Phase Flow Meter </a:t>
            </a:r>
          </a:p>
          <a:p>
            <a:pPr lvl="1"/>
            <a:r>
              <a:rPr lang="en-US" sz="1200" dirty="0"/>
              <a:t>Wet gas above Lockhart-Martinelli Parameter 0.75</a:t>
            </a:r>
          </a:p>
          <a:p>
            <a:pPr lvl="1"/>
            <a:r>
              <a:rPr lang="en-US" sz="1200" dirty="0"/>
              <a:t>Entrained gas in liquid Gas Void Fraction above 15% by volume</a:t>
            </a:r>
          </a:p>
        </p:txBody>
      </p:sp>
    </p:spTree>
    <p:extLst>
      <p:ext uri="{BB962C8B-B14F-4D97-AF65-F5344CB8AC3E}">
        <p14:creationId xmlns:p14="http://schemas.microsoft.com/office/powerpoint/2010/main" val="1373513795"/>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6">
                                            <p:txEl>
                                              <p:pRg st="8" end="8"/>
                                            </p:txEl>
                                          </p:spTgt>
                                        </p:tgtEl>
                                        <p:attrNameLst>
                                          <p:attrName>style.visibility</p:attrName>
                                        </p:attrNameLst>
                                      </p:cBhvr>
                                      <p:to>
                                        <p:strVal val="visible"/>
                                      </p:to>
                                    </p:set>
                                    <p:anim calcmode="lin" valueType="num">
                                      <p:cBhvr additive="base">
                                        <p:cTn id="55" dur="500" fill="hold"/>
                                        <p:tgtEl>
                                          <p:spTgt spid="6">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6">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3"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1+#ppt_w/2"/>
                                          </p:val>
                                        </p:tav>
                                        <p:tav tm="100000">
                                          <p:val>
                                            <p:strVal val="#ppt_x"/>
                                          </p:val>
                                        </p:tav>
                                      </p:tavLst>
                                    </p:anim>
                                    <p:anim calcmode="lin" valueType="num">
                                      <p:cBhvr additive="base">
                                        <p:cTn id="6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603250" y="368300"/>
            <a:ext cx="7772400" cy="525463"/>
          </a:xfrm>
        </p:spPr>
        <p:txBody>
          <a:bodyPr/>
          <a:lstStyle/>
          <a:p>
            <a:r>
              <a:rPr lang="en-US" sz="3600" dirty="0"/>
              <a:t>Micro Motion </a:t>
            </a:r>
            <a:r>
              <a:rPr lang="en-US" sz="3600" u="sng" dirty="0"/>
              <a:t>Vibration</a:t>
            </a:r>
            <a:r>
              <a:rPr lang="en-US" sz="3600" dirty="0"/>
              <a:t> Immunity</a:t>
            </a:r>
          </a:p>
        </p:txBody>
      </p:sp>
      <p:sp>
        <p:nvSpPr>
          <p:cNvPr id="196611" name="Rectangle 3"/>
          <p:cNvSpPr>
            <a:spLocks noChangeArrowheads="1"/>
          </p:cNvSpPr>
          <p:nvPr/>
        </p:nvSpPr>
        <p:spPr bwMode="auto">
          <a:xfrm>
            <a:off x="1828800" y="1552575"/>
            <a:ext cx="9144000" cy="0"/>
          </a:xfrm>
          <a:prstGeom prst="rect">
            <a:avLst/>
          </a:prstGeom>
          <a:noFill/>
          <a:ln w="9525">
            <a:noFill/>
            <a:miter lim="800000"/>
            <a:headEnd/>
            <a:tailEnd/>
          </a:ln>
          <a:effectLst/>
        </p:spPr>
        <p:txBody>
          <a:bodyPr>
            <a:spAutoFit/>
          </a:bodyPr>
          <a:lstStyle/>
          <a:p>
            <a:endParaRPr lang="en-US" dirty="0"/>
          </a:p>
        </p:txBody>
      </p:sp>
      <p:pic>
        <p:nvPicPr>
          <p:cNvPr id="196612" name="Picture 4"/>
          <p:cNvPicPr>
            <a:picLocks noChangeAspect="1" noChangeArrowheads="1"/>
          </p:cNvPicPr>
          <p:nvPr/>
        </p:nvPicPr>
        <p:blipFill>
          <a:blip r:embed="rId2" cstate="print"/>
          <a:srcRect/>
          <a:stretch>
            <a:fillRect/>
          </a:stretch>
        </p:blipFill>
        <p:spPr bwMode="auto">
          <a:xfrm>
            <a:off x="579438" y="1089025"/>
            <a:ext cx="8064500" cy="4930775"/>
          </a:xfrm>
          <a:prstGeom prst="rect">
            <a:avLst/>
          </a:prstGeom>
          <a:noFill/>
        </p:spPr>
      </p:pic>
      <p:sp>
        <p:nvSpPr>
          <p:cNvPr id="196613" name="Line 5"/>
          <p:cNvSpPr>
            <a:spLocks noChangeShapeType="1"/>
          </p:cNvSpPr>
          <p:nvPr/>
        </p:nvSpPr>
        <p:spPr bwMode="auto">
          <a:xfrm flipH="1">
            <a:off x="1905000" y="4343400"/>
            <a:ext cx="1447800" cy="990599"/>
          </a:xfrm>
          <a:prstGeom prst="line">
            <a:avLst/>
          </a:prstGeom>
          <a:noFill/>
          <a:ln w="19050">
            <a:solidFill>
              <a:schemeClr val="tx1"/>
            </a:solidFill>
            <a:round/>
            <a:headEnd/>
            <a:tailEnd type="triangle" w="lg" len="med"/>
          </a:ln>
          <a:effectLst/>
        </p:spPr>
        <p:txBody>
          <a:bodyPr/>
          <a:lstStyle/>
          <a:p>
            <a:endParaRPr lang="en-US" dirty="0"/>
          </a:p>
        </p:txBody>
      </p:sp>
      <p:sp>
        <p:nvSpPr>
          <p:cNvPr id="7" name="TextBox 6"/>
          <p:cNvSpPr txBox="1"/>
          <p:nvPr/>
        </p:nvSpPr>
        <p:spPr>
          <a:xfrm>
            <a:off x="2895600" y="6019800"/>
            <a:ext cx="3598878" cy="553998"/>
          </a:xfrm>
          <a:prstGeom prst="rect">
            <a:avLst/>
          </a:prstGeom>
          <a:solidFill>
            <a:schemeClr val="tx1">
              <a:lumMod val="20000"/>
              <a:lumOff val="80000"/>
            </a:schemeClr>
          </a:solidFill>
          <a:scene3d>
            <a:camera prst="orthographicFront"/>
            <a:lightRig rig="threePt" dir="t"/>
          </a:scene3d>
          <a:sp3d>
            <a:bevelT/>
          </a:sp3d>
        </p:spPr>
        <p:txBody>
          <a:bodyPr wrap="square" lIns="91440" tIns="91440" rIns="91440" bIns="91440" rtlCol="0">
            <a:spAutoFit/>
          </a:bodyPr>
          <a:lstStyle/>
          <a:p>
            <a:pPr algn="ctr"/>
            <a:r>
              <a:rPr lang="en-US" sz="1200" b="1" dirty="0"/>
              <a:t>Vibration Frequency of a Reciprocating Compressor  less than 2400 RPM or 40 Hz</a:t>
            </a:r>
          </a:p>
        </p:txBody>
      </p:sp>
      <p:cxnSp>
        <p:nvCxnSpPr>
          <p:cNvPr id="9" name="Straight Connector 8"/>
          <p:cNvCxnSpPr/>
          <p:nvPr/>
        </p:nvCxnSpPr>
        <p:spPr bwMode="auto">
          <a:xfrm>
            <a:off x="1752600" y="1524000"/>
            <a:ext cx="9525" cy="3810000"/>
          </a:xfrm>
          <a:prstGeom prst="line">
            <a:avLst/>
          </a:prstGeom>
          <a:noFill/>
          <a:ln w="31750" cap="flat" cmpd="sng" algn="ctr">
            <a:solidFill>
              <a:srgbClr val="FF99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6614" name="Text Box 6"/>
          <p:cNvSpPr txBox="1">
            <a:spLocks noChangeArrowheads="1"/>
          </p:cNvSpPr>
          <p:nvPr/>
        </p:nvSpPr>
        <p:spPr bwMode="auto">
          <a:xfrm>
            <a:off x="3143251" y="4114800"/>
            <a:ext cx="3124200" cy="707886"/>
          </a:xfrm>
          <a:prstGeom prst="rect">
            <a:avLst/>
          </a:prstGeom>
          <a:solidFill>
            <a:schemeClr val="tx1">
              <a:lumMod val="20000"/>
              <a:lumOff val="80000"/>
            </a:schemeClr>
          </a:solidFill>
          <a:ln w="9525">
            <a:noFill/>
            <a:miter lim="800000"/>
            <a:headEnd/>
            <a:tailEnd/>
          </a:ln>
          <a:effectLst/>
          <a:scene3d>
            <a:camera prst="orthographicFront"/>
            <a:lightRig rig="threePt" dir="t"/>
          </a:scene3d>
          <a:sp3d>
            <a:bevelT/>
          </a:sp3d>
        </p:spPr>
        <p:txBody>
          <a:bodyPr wrap="square">
            <a:spAutoFit/>
          </a:bodyPr>
          <a:lstStyle/>
          <a:p>
            <a:pPr algn="ctr">
              <a:spcBef>
                <a:spcPct val="50000"/>
              </a:spcBef>
            </a:pPr>
            <a:r>
              <a:rPr lang="en-US" sz="2000" dirty="0"/>
              <a:t>Flow Tube Resonant Frequency 80 Hz</a:t>
            </a:r>
          </a:p>
        </p:txBody>
      </p:sp>
      <p:sp>
        <p:nvSpPr>
          <p:cNvPr id="16" name="TextBox 15"/>
          <p:cNvSpPr txBox="1"/>
          <p:nvPr/>
        </p:nvSpPr>
        <p:spPr>
          <a:xfrm>
            <a:off x="1591474" y="5285601"/>
            <a:ext cx="354584" cy="276999"/>
          </a:xfrm>
          <a:prstGeom prst="rect">
            <a:avLst/>
          </a:prstGeom>
          <a:noFill/>
        </p:spPr>
        <p:txBody>
          <a:bodyPr wrap="none" rtlCol="0">
            <a:spAutoFit/>
          </a:bodyPr>
          <a:lstStyle/>
          <a:p>
            <a:r>
              <a:rPr lang="en-US" sz="1200" b="1" dirty="0"/>
              <a:t>80</a:t>
            </a:r>
          </a:p>
        </p:txBody>
      </p:sp>
      <p:pic>
        <p:nvPicPr>
          <p:cNvPr id="17" name="Picture 4" descr="noFlow_curveToob"/>
          <p:cNvPicPr>
            <a:picLocks noChangeAspect="1" noChangeArrowheads="1"/>
          </p:cNvPicPr>
          <p:nvPr/>
        </p:nvPicPr>
        <p:blipFill>
          <a:blip r:embed="rId3" cstate="print">
            <a:lum bright="-8000" contrast="-20000"/>
          </a:blip>
          <a:srcRect/>
          <a:stretch>
            <a:fillRect/>
          </a:stretch>
        </p:blipFill>
        <p:spPr bwMode="auto">
          <a:xfrm>
            <a:off x="3886200" y="1447800"/>
            <a:ext cx="1473200" cy="1574800"/>
          </a:xfrm>
          <a:prstGeom prst="rect">
            <a:avLst/>
          </a:prstGeom>
          <a:solidFill>
            <a:schemeClr val="bg1"/>
          </a:solidFill>
          <a:ln w="3175">
            <a:solidFill>
              <a:srgbClr val="000000"/>
            </a:solidFill>
          </a:ln>
        </p:spPr>
      </p:pic>
    </p:spTree>
    <p:extLst>
      <p:ext uri="{BB962C8B-B14F-4D97-AF65-F5344CB8AC3E}">
        <p14:creationId xmlns:p14="http://schemas.microsoft.com/office/powerpoint/2010/main" val="3800828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DCF73-4323-47AE-BDB6-3B00A1074D3C}"/>
              </a:ext>
            </a:extLst>
          </p:cNvPr>
          <p:cNvSpPr>
            <a:spLocks noGrp="1"/>
          </p:cNvSpPr>
          <p:nvPr>
            <p:ph type="title"/>
          </p:nvPr>
        </p:nvSpPr>
        <p:spPr/>
        <p:txBody>
          <a:bodyPr/>
          <a:lstStyle/>
          <a:p>
            <a:r>
              <a:rPr lang="en-US" dirty="0"/>
              <a:t>AGA11 – Gas Velocity and Filtration</a:t>
            </a:r>
          </a:p>
        </p:txBody>
      </p:sp>
      <p:sp>
        <p:nvSpPr>
          <p:cNvPr id="3" name="Content Placeholder 2">
            <a:extLst>
              <a:ext uri="{FF2B5EF4-FFF2-40B4-BE49-F238E27FC236}">
                <a16:creationId xmlns:a16="http://schemas.microsoft.com/office/drawing/2014/main" id="{7F52DB6B-3F12-4565-8E68-92B5F492A835}"/>
              </a:ext>
            </a:extLst>
          </p:cNvPr>
          <p:cNvSpPr>
            <a:spLocks noGrp="1"/>
          </p:cNvSpPr>
          <p:nvPr>
            <p:ph sz="quarter" idx="10"/>
          </p:nvPr>
        </p:nvSpPr>
        <p:spPr/>
        <p:txBody>
          <a:bodyPr/>
          <a:lstStyle/>
          <a:p>
            <a:r>
              <a:rPr lang="en-US" dirty="0"/>
              <a:t>Coriolis flow tubes typically do not erode from high gas velocities (example Orifice Plate)</a:t>
            </a:r>
          </a:p>
          <a:p>
            <a:endParaRPr lang="en-US" dirty="0"/>
          </a:p>
          <a:p>
            <a:r>
              <a:rPr lang="en-US" dirty="0"/>
              <a:t>Gas velocities &amp; pressure drop similar to other measurement technologies (Orifice, Turbine)</a:t>
            </a:r>
          </a:p>
          <a:p>
            <a:endParaRPr lang="en-US" dirty="0"/>
          </a:p>
          <a:p>
            <a:r>
              <a:rPr lang="en-US" dirty="0"/>
              <a:t>Meter should be protected from abrasive particles</a:t>
            </a:r>
          </a:p>
          <a:p>
            <a:endParaRPr lang="en-US" dirty="0"/>
          </a:p>
          <a:p>
            <a:r>
              <a:rPr lang="en-US" dirty="0"/>
              <a:t>Flow tube coating/debris build-up appears as zero offset (zero offset affects low-end not high-end performance)</a:t>
            </a:r>
          </a:p>
          <a:p>
            <a:endParaRPr lang="en-US" dirty="0"/>
          </a:p>
        </p:txBody>
      </p:sp>
    </p:spTree>
    <p:extLst>
      <p:ext uri="{BB962C8B-B14F-4D97-AF65-F5344CB8AC3E}">
        <p14:creationId xmlns:p14="http://schemas.microsoft.com/office/powerpoint/2010/main" val="26751366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2186161" y="1324216"/>
            <a:ext cx="6315075" cy="1676400"/>
            <a:chOff x="711200" y="1143000"/>
            <a:chExt cx="7747000" cy="2460625"/>
          </a:xfrm>
        </p:grpSpPr>
        <p:pic>
          <p:nvPicPr>
            <p:cNvPr id="14386" name="Picture 13" descr="Grab25"/>
            <p:cNvPicPr>
              <a:picLocks noChangeAspect="1" noChangeArrowheads="1"/>
            </p:cNvPicPr>
            <p:nvPr/>
          </p:nvPicPr>
          <p:blipFill>
            <a:blip r:embed="rId3" cstate="print"/>
            <a:srcRect l="73773"/>
            <a:stretch>
              <a:fillRect/>
            </a:stretch>
          </p:blipFill>
          <p:spPr bwMode="auto">
            <a:xfrm>
              <a:off x="6831013" y="1143000"/>
              <a:ext cx="1627187" cy="2460625"/>
            </a:xfrm>
            <a:prstGeom prst="rect">
              <a:avLst/>
            </a:prstGeom>
            <a:noFill/>
            <a:ln w="9525">
              <a:noFill/>
              <a:miter lim="800000"/>
              <a:headEnd/>
              <a:tailEnd/>
            </a:ln>
          </p:spPr>
        </p:pic>
        <p:pic>
          <p:nvPicPr>
            <p:cNvPr id="14387" name="Picture 13" descr="Grab25"/>
            <p:cNvPicPr>
              <a:picLocks noChangeAspect="1" noChangeArrowheads="1"/>
            </p:cNvPicPr>
            <p:nvPr/>
          </p:nvPicPr>
          <p:blipFill>
            <a:blip r:embed="rId3" cstate="print"/>
            <a:srcRect l="48236" r="26227"/>
            <a:stretch>
              <a:fillRect/>
            </a:stretch>
          </p:blipFill>
          <p:spPr bwMode="auto">
            <a:xfrm>
              <a:off x="4703763" y="1143000"/>
              <a:ext cx="1582737" cy="2460625"/>
            </a:xfrm>
            <a:prstGeom prst="rect">
              <a:avLst/>
            </a:prstGeom>
            <a:noFill/>
            <a:ln w="9525">
              <a:noFill/>
              <a:miter lim="800000"/>
              <a:headEnd/>
              <a:tailEnd/>
            </a:ln>
          </p:spPr>
        </p:pic>
        <p:pic>
          <p:nvPicPr>
            <p:cNvPr id="14388" name="Picture 37" descr="Grab25"/>
            <p:cNvPicPr>
              <a:picLocks noChangeAspect="1" noChangeArrowheads="1"/>
            </p:cNvPicPr>
            <p:nvPr/>
          </p:nvPicPr>
          <p:blipFill>
            <a:blip r:embed="rId3" cstate="print"/>
            <a:srcRect l="22699" r="51764"/>
            <a:stretch>
              <a:fillRect/>
            </a:stretch>
          </p:blipFill>
          <p:spPr bwMode="auto">
            <a:xfrm>
              <a:off x="2625725" y="1143000"/>
              <a:ext cx="1584325" cy="2460625"/>
            </a:xfrm>
            <a:prstGeom prst="rect">
              <a:avLst/>
            </a:prstGeom>
            <a:noFill/>
            <a:ln w="9525">
              <a:noFill/>
              <a:miter lim="800000"/>
              <a:headEnd/>
              <a:tailEnd/>
            </a:ln>
          </p:spPr>
        </p:pic>
        <p:pic>
          <p:nvPicPr>
            <p:cNvPr id="14389" name="Picture 13" descr="Grab25"/>
            <p:cNvPicPr>
              <a:picLocks noChangeAspect="1" noChangeArrowheads="1"/>
            </p:cNvPicPr>
            <p:nvPr/>
          </p:nvPicPr>
          <p:blipFill>
            <a:blip r:embed="rId3" cstate="print"/>
            <a:srcRect r="77299"/>
            <a:stretch>
              <a:fillRect/>
            </a:stretch>
          </p:blipFill>
          <p:spPr bwMode="auto">
            <a:xfrm>
              <a:off x="711200" y="1143000"/>
              <a:ext cx="1406525" cy="2460625"/>
            </a:xfrm>
            <a:prstGeom prst="rect">
              <a:avLst/>
            </a:prstGeom>
            <a:noFill/>
            <a:ln w="9525">
              <a:noFill/>
              <a:miter lim="800000"/>
              <a:headEnd/>
              <a:tailEnd/>
            </a:ln>
          </p:spPr>
        </p:pic>
      </p:grpSp>
      <p:sp>
        <p:nvSpPr>
          <p:cNvPr id="312322" name="Rectangle 2"/>
          <p:cNvSpPr>
            <a:spLocks noGrp="1" noChangeArrowheads="1"/>
          </p:cNvSpPr>
          <p:nvPr>
            <p:ph type="title"/>
          </p:nvPr>
        </p:nvSpPr>
        <p:spPr>
          <a:xfrm>
            <a:off x="556152" y="424543"/>
            <a:ext cx="8915400" cy="609600"/>
          </a:xfrm>
          <a:ln>
            <a:noFill/>
          </a:ln>
        </p:spPr>
        <p:txBody>
          <a:bodyPr>
            <a:noAutofit/>
          </a:bodyPr>
          <a:lstStyle/>
          <a:p>
            <a:pPr algn="l">
              <a:defRPr/>
            </a:pPr>
            <a:r>
              <a:rPr lang="en-US" sz="2800" dirty="0">
                <a:latin typeface="Arial" pitchFamily="34" charset="0"/>
                <a:cs typeface="Arial" pitchFamily="34" charset="0"/>
              </a:rPr>
              <a:t>Large Diameter Coriolis and Pressure Drop</a:t>
            </a:r>
          </a:p>
        </p:txBody>
      </p:sp>
      <p:graphicFrame>
        <p:nvGraphicFramePr>
          <p:cNvPr id="312383" name="Group 63"/>
          <p:cNvGraphicFramePr>
            <a:graphicFrameLocks noGrp="1"/>
          </p:cNvGraphicFramePr>
          <p:nvPr>
            <p:ph idx="1"/>
          </p:nvPr>
        </p:nvGraphicFramePr>
        <p:xfrm>
          <a:off x="533400" y="3010548"/>
          <a:ext cx="8229601" cy="1733868"/>
        </p:xfrm>
        <a:graphic>
          <a:graphicData uri="http://schemas.openxmlformats.org/drawingml/2006/table">
            <a:tbl>
              <a:tblPr/>
              <a:tblGrid>
                <a:gridCol w="1447800">
                  <a:extLst>
                    <a:ext uri="{9D8B030D-6E8A-4147-A177-3AD203B41FA5}">
                      <a16:colId xmlns:a16="http://schemas.microsoft.com/office/drawing/2014/main" val="20000"/>
                    </a:ext>
                  </a:extLst>
                </a:gridCol>
                <a:gridCol w="1556321">
                  <a:extLst>
                    <a:ext uri="{9D8B030D-6E8A-4147-A177-3AD203B41FA5}">
                      <a16:colId xmlns:a16="http://schemas.microsoft.com/office/drawing/2014/main" val="20001"/>
                    </a:ext>
                  </a:extLst>
                </a:gridCol>
                <a:gridCol w="1728265">
                  <a:extLst>
                    <a:ext uri="{9D8B030D-6E8A-4147-A177-3AD203B41FA5}">
                      <a16:colId xmlns:a16="http://schemas.microsoft.com/office/drawing/2014/main" val="20002"/>
                    </a:ext>
                  </a:extLst>
                </a:gridCol>
                <a:gridCol w="1718501">
                  <a:extLst>
                    <a:ext uri="{9D8B030D-6E8A-4147-A177-3AD203B41FA5}">
                      <a16:colId xmlns:a16="http://schemas.microsoft.com/office/drawing/2014/main" val="20003"/>
                    </a:ext>
                  </a:extLst>
                </a:gridCol>
                <a:gridCol w="1778714">
                  <a:extLst>
                    <a:ext uri="{9D8B030D-6E8A-4147-A177-3AD203B41FA5}">
                      <a16:colId xmlns:a16="http://schemas.microsoft.com/office/drawing/2014/main" val="20004"/>
                    </a:ext>
                  </a:extLst>
                </a:gridCol>
              </a:tblGrid>
              <a:tr h="304800">
                <a:tc>
                  <a:txBody>
                    <a:bodyPr/>
                    <a:lstStyle/>
                    <a:p>
                      <a:pPr marL="0" marR="0" lvl="0" indent="0" algn="l" defTabSz="914400" rtl="0" eaLnBrk="0" fontAlgn="base" latinLnBrk="0" hangingPunct="0">
                        <a:lnSpc>
                          <a:spcPct val="90000"/>
                        </a:lnSpc>
                        <a:spcBef>
                          <a:spcPct val="30000"/>
                        </a:spcBef>
                        <a:spcAft>
                          <a:spcPct val="30000"/>
                        </a:spcAft>
                        <a:buClr>
                          <a:schemeClr val="bg2"/>
                        </a:buClr>
                        <a:buSzPct val="80000"/>
                        <a:buFont typeface="Wingdings" pitchFamily="2" charset="2"/>
                        <a:buNone/>
                        <a:tabLst/>
                      </a:pPr>
                      <a:r>
                        <a:rPr kumimoji="0" lang="en-US" sz="2000" b="0" i="0" u="none" strike="noStrike" cap="none" normalizeH="0" baseline="0" dirty="0">
                          <a:ln>
                            <a:noFill/>
                          </a:ln>
                          <a:solidFill>
                            <a:srgbClr val="000000"/>
                          </a:solidFill>
                          <a:effectLst/>
                          <a:latin typeface="Arial" charset="0"/>
                        </a:rPr>
                        <a:t>Coriolis</a:t>
                      </a:r>
                    </a:p>
                  </a:txBody>
                  <a:tcPr marL="93736" marR="937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30000"/>
                        </a:spcBef>
                        <a:spcAft>
                          <a:spcPct val="30000"/>
                        </a:spcAft>
                        <a:buClr>
                          <a:schemeClr val="bg2"/>
                        </a:buClr>
                        <a:buSzPct val="80000"/>
                        <a:buFont typeface="Wingdings" pitchFamily="2" charset="2"/>
                        <a:buNone/>
                        <a:tabLst/>
                      </a:pPr>
                      <a:r>
                        <a:rPr kumimoji="0" lang="en-US" sz="2000" b="1" i="0" u="none" strike="noStrike" cap="none" normalizeH="0" baseline="0" dirty="0">
                          <a:ln>
                            <a:noFill/>
                          </a:ln>
                          <a:solidFill>
                            <a:schemeClr val="bg1"/>
                          </a:solidFill>
                          <a:effectLst/>
                          <a:latin typeface="Arial" charset="0"/>
                        </a:rPr>
                        <a:t>CMF400</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25000"/>
                      </a:schemeClr>
                    </a:solidFill>
                  </a:tcPr>
                </a:tc>
                <a:tc>
                  <a:txBody>
                    <a:bodyPr/>
                    <a:lstStyle/>
                    <a:p>
                      <a:pPr marL="0" marR="0" lvl="0" indent="0" algn="l" defTabSz="914400" rtl="0" eaLnBrk="0" fontAlgn="base" latinLnBrk="0" hangingPunct="0">
                        <a:lnSpc>
                          <a:spcPct val="90000"/>
                        </a:lnSpc>
                        <a:spcBef>
                          <a:spcPct val="30000"/>
                        </a:spcBef>
                        <a:spcAft>
                          <a:spcPct val="30000"/>
                        </a:spcAft>
                        <a:buClr>
                          <a:schemeClr val="bg2"/>
                        </a:buClr>
                        <a:buSzPct val="80000"/>
                        <a:buFont typeface="Wingdings" pitchFamily="2" charset="2"/>
                        <a:buNone/>
                        <a:tabLst/>
                      </a:pPr>
                      <a:r>
                        <a:rPr kumimoji="0" lang="en-US" sz="2000" b="1" i="0" u="none" strike="noStrike" cap="none" normalizeH="0" baseline="0" dirty="0">
                          <a:ln>
                            <a:noFill/>
                          </a:ln>
                          <a:solidFill>
                            <a:schemeClr val="bg1"/>
                          </a:solidFill>
                          <a:effectLst/>
                          <a:latin typeface="Arial" charset="0"/>
                        </a:rPr>
                        <a:t>CMFHC2</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25000"/>
                      </a:schemeClr>
                    </a:solidFill>
                  </a:tcPr>
                </a:tc>
                <a:tc>
                  <a:txBody>
                    <a:bodyPr/>
                    <a:lstStyle/>
                    <a:p>
                      <a:pPr marL="0" marR="0" lvl="0" indent="0" algn="l" defTabSz="914400" rtl="0" eaLnBrk="0" fontAlgn="base" latinLnBrk="0" hangingPunct="0">
                        <a:lnSpc>
                          <a:spcPct val="90000"/>
                        </a:lnSpc>
                        <a:spcBef>
                          <a:spcPct val="30000"/>
                        </a:spcBef>
                        <a:spcAft>
                          <a:spcPct val="30000"/>
                        </a:spcAft>
                        <a:buClr>
                          <a:schemeClr val="bg2"/>
                        </a:buClr>
                        <a:buSzPct val="80000"/>
                        <a:buFont typeface="Wingdings" pitchFamily="2" charset="2"/>
                        <a:buNone/>
                        <a:tabLst/>
                      </a:pPr>
                      <a:r>
                        <a:rPr kumimoji="0" lang="en-US" sz="2000" b="1" i="0" u="none" strike="noStrike" cap="none" normalizeH="0" baseline="0" dirty="0">
                          <a:ln>
                            <a:noFill/>
                          </a:ln>
                          <a:solidFill>
                            <a:schemeClr val="bg1"/>
                          </a:solidFill>
                          <a:effectLst/>
                          <a:latin typeface="Arial" charset="0"/>
                        </a:rPr>
                        <a:t>CMFHC3</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25000"/>
                      </a:schemeClr>
                    </a:solidFill>
                  </a:tcPr>
                </a:tc>
                <a:tc>
                  <a:txBody>
                    <a:bodyPr/>
                    <a:lstStyle/>
                    <a:p>
                      <a:pPr marL="0" marR="0" lvl="0" indent="0" algn="l" defTabSz="914400" rtl="0" eaLnBrk="0" fontAlgn="base" latinLnBrk="0" hangingPunct="0">
                        <a:lnSpc>
                          <a:spcPct val="90000"/>
                        </a:lnSpc>
                        <a:spcBef>
                          <a:spcPct val="30000"/>
                        </a:spcBef>
                        <a:spcAft>
                          <a:spcPct val="30000"/>
                        </a:spcAft>
                        <a:buClr>
                          <a:schemeClr val="bg2"/>
                        </a:buClr>
                        <a:buSzPct val="80000"/>
                        <a:buFont typeface="Wingdings" pitchFamily="2" charset="2"/>
                        <a:buNone/>
                        <a:tabLst/>
                      </a:pPr>
                      <a:r>
                        <a:rPr kumimoji="0" lang="en-US" sz="2000" b="1" i="0" u="none" strike="noStrike" cap="none" normalizeH="0" baseline="0" dirty="0">
                          <a:ln>
                            <a:noFill/>
                          </a:ln>
                          <a:solidFill>
                            <a:schemeClr val="bg1"/>
                          </a:solidFill>
                          <a:effectLst/>
                          <a:latin typeface="Arial" charset="0"/>
                        </a:rPr>
                        <a:t>CMFHC4</a:t>
                      </a:r>
                    </a:p>
                  </a:txBody>
                  <a:tcPr marL="93736" marR="93736"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25000"/>
                      </a:schemeClr>
                    </a:solidFill>
                  </a:tcPr>
                </a:tc>
                <a:extLst>
                  <a:ext uri="{0D108BD9-81ED-4DB2-BD59-A6C34878D82A}">
                    <a16:rowId xmlns:a16="http://schemas.microsoft.com/office/drawing/2014/main" val="10000"/>
                  </a:ext>
                </a:extLst>
              </a:tr>
              <a:tr h="712788">
                <a:tc>
                  <a:txBody>
                    <a:bodyPr/>
                    <a:lstStyle/>
                    <a:p>
                      <a:pPr marL="0" marR="0" lvl="0" indent="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Typical </a:t>
                      </a:r>
                    </a:p>
                    <a:p>
                      <a:pPr marL="0" marR="0" lvl="0" indent="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Line Size</a:t>
                      </a:r>
                    </a:p>
                  </a:txBody>
                  <a:tcPr marL="93736" marR="937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4 - 8” </a:t>
                      </a:r>
                    </a:p>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(100-150mm)</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6 -10” </a:t>
                      </a:r>
                    </a:p>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(150-200mm)</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8 -12” </a:t>
                      </a:r>
                    </a:p>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(200-250mm)</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10 -16” </a:t>
                      </a:r>
                    </a:p>
                    <a:p>
                      <a:pPr marL="0" marR="0" lvl="0" indent="0" algn="ctr"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(250-300mm)</a:t>
                      </a:r>
                    </a:p>
                  </a:txBody>
                  <a:tcPr marL="93736" marR="93736"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5925">
                <a:tc>
                  <a:txBody>
                    <a:bodyPr/>
                    <a:lstStyle/>
                    <a:p>
                      <a:pPr marL="0" marR="0" lvl="0" indent="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400" b="1" i="0" u="none" strike="noStrike" cap="none" normalizeH="0" baseline="0" dirty="0">
                          <a:ln>
                            <a:noFill/>
                          </a:ln>
                          <a:solidFill>
                            <a:srgbClr val="000000"/>
                          </a:solidFill>
                          <a:effectLst/>
                          <a:latin typeface="Arial" charset="0"/>
                        </a:rPr>
                        <a:t>Flow</a:t>
                      </a:r>
                      <a:r>
                        <a:rPr kumimoji="0" lang="en-US" sz="1400" b="0" i="0" u="none" strike="noStrike" cap="none" normalizeH="0" baseline="0" dirty="0">
                          <a:ln>
                            <a:noFill/>
                          </a:ln>
                          <a:solidFill>
                            <a:srgbClr val="000000"/>
                          </a:solidFill>
                          <a:effectLst/>
                          <a:latin typeface="Arial" charset="0"/>
                        </a:rPr>
                        <a:t> @  6 psid</a:t>
                      </a:r>
                    </a:p>
                    <a:p>
                      <a:pPr marL="0" marR="0" lvl="0" indent="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400" b="1" i="0" u="none" strike="noStrike" cap="none" normalizeH="0" baseline="0" dirty="0">
                          <a:ln>
                            <a:noFill/>
                          </a:ln>
                          <a:solidFill>
                            <a:srgbClr val="000000"/>
                          </a:solidFill>
                          <a:effectLst/>
                          <a:latin typeface="Arial" charset="0"/>
                        </a:rPr>
                        <a:t>Flow</a:t>
                      </a:r>
                      <a:r>
                        <a:rPr kumimoji="0" lang="en-US" sz="1400" b="0" i="0" u="none" strike="noStrike" cap="none" normalizeH="0" baseline="0" dirty="0">
                          <a:ln>
                            <a:noFill/>
                          </a:ln>
                          <a:solidFill>
                            <a:srgbClr val="000000"/>
                          </a:solidFill>
                          <a:effectLst/>
                          <a:latin typeface="Arial" charset="0"/>
                        </a:rPr>
                        <a:t> @ 15 psid </a:t>
                      </a:r>
                    </a:p>
                  </a:txBody>
                  <a:tcPr marL="93736" marR="9373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  69  MMSCFD</a:t>
                      </a:r>
                    </a:p>
                    <a:p>
                      <a:pPr marL="0" marR="0" lvl="0" indent="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187  MMSCFD</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129  MMSCFD</a:t>
                      </a:r>
                    </a:p>
                    <a:p>
                      <a:pPr marL="342900" marR="0" lvl="0" indent="-34290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318  MMSCFD</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223  MMSCFD</a:t>
                      </a:r>
                    </a:p>
                    <a:p>
                      <a:pPr marL="342900" marR="0" lvl="0" indent="-34290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485  MMSCFD</a:t>
                      </a:r>
                    </a:p>
                  </a:txBody>
                  <a:tcPr marL="93736" marR="9373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341  MMSCFD</a:t>
                      </a:r>
                    </a:p>
                    <a:p>
                      <a:pPr marL="342900" marR="0" lvl="0" indent="-342900" algn="l" defTabSz="914400" rtl="0" eaLnBrk="0" fontAlgn="base" latinLnBrk="0" hangingPunct="0">
                        <a:lnSpc>
                          <a:spcPct val="100000"/>
                        </a:lnSpc>
                        <a:spcBef>
                          <a:spcPts val="300"/>
                        </a:spcBef>
                        <a:spcAft>
                          <a:spcPts val="300"/>
                        </a:spcAft>
                        <a:buClr>
                          <a:schemeClr val="bg2"/>
                        </a:buClr>
                        <a:buSzPct val="80000"/>
                        <a:buFont typeface="Wingdings" pitchFamily="2" charset="2"/>
                        <a:buNone/>
                        <a:tabLst/>
                      </a:pPr>
                      <a:r>
                        <a:rPr kumimoji="0" lang="en-US" sz="1600" b="0" i="0" u="none" strike="noStrike" cap="none" normalizeH="0" baseline="0" dirty="0">
                          <a:ln>
                            <a:noFill/>
                          </a:ln>
                          <a:solidFill>
                            <a:srgbClr val="000000"/>
                          </a:solidFill>
                          <a:effectLst/>
                          <a:latin typeface="Arial" charset="0"/>
                        </a:rPr>
                        <a:t>743  MMSCFD</a:t>
                      </a:r>
                    </a:p>
                  </a:txBody>
                  <a:tcPr marL="93736" marR="93736"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4385" name="Date Placeholder 4"/>
          <p:cNvSpPr>
            <a:spLocks noGrp="1"/>
          </p:cNvSpPr>
          <p:nvPr>
            <p:ph type="dt" sz="half" idx="4294967295"/>
          </p:nvPr>
        </p:nvSpPr>
        <p:spPr bwMode="auto">
          <a:xfrm>
            <a:off x="2315840" y="5846926"/>
            <a:ext cx="5105400" cy="730250"/>
          </a:xfrm>
          <a:prstGeom prst="rect">
            <a:avLst/>
          </a:prstGeom>
          <a:solidFill>
            <a:schemeClr val="bg1"/>
          </a:solidFill>
          <a:ln>
            <a:miter lim="800000"/>
            <a:headEnd/>
            <a:tailEnd/>
          </a:ln>
        </p:spPr>
        <p:txBody>
          <a:bodyPr/>
          <a:lstStyle/>
          <a:p>
            <a:pPr eaLnBrk="0" hangingPunct="0"/>
            <a:r>
              <a:rPr lang="en-US" sz="1400" b="1" dirty="0">
                <a:solidFill>
                  <a:srgbClr val="339933"/>
                </a:solidFill>
                <a:latin typeface="Arial" pitchFamily="34" charset="0"/>
                <a:cs typeface="Arial" pitchFamily="34" charset="0"/>
              </a:rPr>
              <a:t>USM vs. Coriolis Maximum Flow Capacity Comparison</a:t>
            </a:r>
          </a:p>
          <a:p>
            <a:pPr eaLnBrk="0" hangingPunct="0"/>
            <a:r>
              <a:rPr lang="en-US" sz="1400" b="1" dirty="0">
                <a:solidFill>
                  <a:srgbClr val="339933"/>
                </a:solidFill>
                <a:latin typeface="Arial" pitchFamily="34" charset="0"/>
                <a:cs typeface="Arial" pitchFamily="34" charset="0"/>
              </a:rPr>
              <a:t>performed w/Gulf Coast @ 800 psi and 60 Deg F</a:t>
            </a:r>
          </a:p>
          <a:p>
            <a:pPr eaLnBrk="0" hangingPunct="0"/>
            <a:r>
              <a:rPr lang="en-US" sz="1400" b="1" dirty="0">
                <a:solidFill>
                  <a:srgbClr val="339933"/>
                </a:solidFill>
                <a:cs typeface="Arial" pitchFamily="34" charset="0"/>
              </a:rPr>
              <a:t>Gas Flowing Density = 2.717 lb/cf</a:t>
            </a:r>
            <a:r>
              <a:rPr lang="en-US" sz="1400" b="1" dirty="0">
                <a:solidFill>
                  <a:srgbClr val="339933"/>
                </a:solidFill>
                <a:latin typeface="Arial" pitchFamily="34" charset="0"/>
                <a:cs typeface="Arial" pitchFamily="34" charset="0"/>
              </a:rPr>
              <a:t> </a:t>
            </a:r>
          </a:p>
        </p:txBody>
      </p:sp>
      <p:sp>
        <p:nvSpPr>
          <p:cNvPr id="14366" name="Text Box 30"/>
          <p:cNvSpPr txBox="1">
            <a:spLocks noChangeArrowheads="1"/>
          </p:cNvSpPr>
          <p:nvPr/>
        </p:nvSpPr>
        <p:spPr bwMode="auto">
          <a:xfrm>
            <a:off x="2574925" y="5754688"/>
            <a:ext cx="184150" cy="457200"/>
          </a:xfrm>
          <a:prstGeom prst="rect">
            <a:avLst/>
          </a:prstGeom>
          <a:noFill/>
          <a:ln w="9525">
            <a:noFill/>
            <a:miter lim="800000"/>
            <a:headEnd/>
            <a:tailEnd/>
          </a:ln>
        </p:spPr>
        <p:txBody>
          <a:bodyPr wrap="none">
            <a:spAutoFit/>
          </a:bodyPr>
          <a:lstStyle/>
          <a:p>
            <a:pPr eaLnBrk="0" hangingPunct="0"/>
            <a:endParaRPr lang="en-US" dirty="0"/>
          </a:p>
        </p:txBody>
      </p:sp>
      <p:graphicFrame>
        <p:nvGraphicFramePr>
          <p:cNvPr id="34" name="Table 33"/>
          <p:cNvGraphicFramePr>
            <a:graphicFrameLocks noGrp="1"/>
          </p:cNvGraphicFramePr>
          <p:nvPr/>
        </p:nvGraphicFramePr>
        <p:xfrm>
          <a:off x="533400" y="4885944"/>
          <a:ext cx="8229599" cy="858520"/>
        </p:xfrm>
        <a:graphic>
          <a:graphicData uri="http://schemas.openxmlformats.org/drawingml/2006/table">
            <a:tbl>
              <a:tblPr firstRow="1" bandRow="1">
                <a:tableStyleId>{5C22544A-7EE6-4342-B048-85BDC9FD1C3A}</a:tableStyleId>
              </a:tblPr>
              <a:tblGrid>
                <a:gridCol w="1389414">
                  <a:extLst>
                    <a:ext uri="{9D8B030D-6E8A-4147-A177-3AD203B41FA5}">
                      <a16:colId xmlns:a16="http://schemas.microsoft.com/office/drawing/2014/main" val="20000"/>
                    </a:ext>
                  </a:extLst>
                </a:gridCol>
                <a:gridCol w="1612885">
                  <a:extLst>
                    <a:ext uri="{9D8B030D-6E8A-4147-A177-3AD203B41FA5}">
                      <a16:colId xmlns:a16="http://schemas.microsoft.com/office/drawing/2014/main" val="20001"/>
                    </a:ext>
                  </a:extLst>
                </a:gridCol>
                <a:gridCol w="1729478">
                  <a:extLst>
                    <a:ext uri="{9D8B030D-6E8A-4147-A177-3AD203B41FA5}">
                      <a16:colId xmlns:a16="http://schemas.microsoft.com/office/drawing/2014/main" val="20002"/>
                    </a:ext>
                  </a:extLst>
                </a:gridCol>
                <a:gridCol w="1719763">
                  <a:extLst>
                    <a:ext uri="{9D8B030D-6E8A-4147-A177-3AD203B41FA5}">
                      <a16:colId xmlns:a16="http://schemas.microsoft.com/office/drawing/2014/main" val="20003"/>
                    </a:ext>
                  </a:extLst>
                </a:gridCol>
                <a:gridCol w="1778059">
                  <a:extLst>
                    <a:ext uri="{9D8B030D-6E8A-4147-A177-3AD203B41FA5}">
                      <a16:colId xmlns:a16="http://schemas.microsoft.com/office/drawing/2014/main" val="20004"/>
                    </a:ext>
                  </a:extLst>
                </a:gridCol>
              </a:tblGrid>
              <a:tr h="370840">
                <a:tc gridSpan="5">
                  <a:txBody>
                    <a:bodyPr/>
                    <a:lstStyle/>
                    <a:p>
                      <a:pPr algn="ctr"/>
                      <a:r>
                        <a:rPr lang="en-US" sz="1300" b="1" dirty="0">
                          <a:solidFill>
                            <a:srgbClr val="FFFF00"/>
                          </a:solidFill>
                          <a:latin typeface="+mj-lt"/>
                        </a:rPr>
                        <a:t>Ultrasonic Meter Comparison  (Max</a:t>
                      </a:r>
                      <a:r>
                        <a:rPr lang="en-US" sz="1300" b="1" baseline="0" dirty="0">
                          <a:solidFill>
                            <a:srgbClr val="FFFF00"/>
                          </a:solidFill>
                          <a:latin typeface="+mj-lt"/>
                        </a:rPr>
                        <a:t> Flow = 100 ft/sec &amp; 6 psi pressure drop, </a:t>
                      </a:r>
                      <a:r>
                        <a:rPr lang="en-US" sz="1400" b="1" u="sng" baseline="0" dirty="0">
                          <a:solidFill>
                            <a:srgbClr val="FFFF00"/>
                          </a:solidFill>
                          <a:latin typeface="+mj-lt"/>
                        </a:rPr>
                        <a:t>CPA50E</a:t>
                      </a:r>
                      <a:r>
                        <a:rPr lang="en-US" sz="1300" b="1" baseline="0" dirty="0">
                          <a:solidFill>
                            <a:srgbClr val="FFFF00"/>
                          </a:solidFill>
                          <a:latin typeface="+mj-lt"/>
                        </a:rPr>
                        <a:t> )</a:t>
                      </a:r>
                      <a:endParaRPr lang="en-US" sz="1300" b="1" dirty="0">
                        <a:solidFill>
                          <a:srgbClr val="FFFF00"/>
                        </a:solidFill>
                        <a:latin typeface="+mj-lt"/>
                      </a:endParaRPr>
                    </a:p>
                  </a:txBody>
                  <a:tcPr anchor="ctr">
                    <a:solidFill>
                      <a:srgbClr val="002060"/>
                    </a:solidFill>
                  </a:tcPr>
                </a:tc>
                <a:tc hMerge="1">
                  <a:txBody>
                    <a:bodyPr/>
                    <a:lstStyle/>
                    <a:p>
                      <a:endParaRPr lang="en-US" sz="1400" b="0" dirty="0">
                        <a:latin typeface="+mj-lt"/>
                      </a:endParaRPr>
                    </a:p>
                  </a:txBody>
                  <a:tcPr>
                    <a:solidFill>
                      <a:schemeClr val="accent6">
                        <a:lumMod val="75000"/>
                      </a:schemeClr>
                    </a:solidFill>
                  </a:tcPr>
                </a:tc>
                <a:tc hMerge="1">
                  <a:txBody>
                    <a:bodyPr/>
                    <a:lstStyle/>
                    <a:p>
                      <a:endParaRPr lang="en-US" sz="1400" b="0" dirty="0">
                        <a:latin typeface="+mj-lt"/>
                      </a:endParaRPr>
                    </a:p>
                  </a:txBody>
                  <a:tcPr>
                    <a:solidFill>
                      <a:schemeClr val="accent6">
                        <a:lumMod val="75000"/>
                      </a:schemeClr>
                    </a:solidFill>
                  </a:tcPr>
                </a:tc>
                <a:tc hMerge="1">
                  <a:txBody>
                    <a:bodyPr/>
                    <a:lstStyle/>
                    <a:p>
                      <a:endParaRPr lang="en-US" sz="1400" b="0" dirty="0">
                        <a:latin typeface="+mj-lt"/>
                      </a:endParaRPr>
                    </a:p>
                  </a:txBody>
                  <a:tcPr>
                    <a:solidFill>
                      <a:schemeClr val="accent6">
                        <a:lumMod val="75000"/>
                      </a:schemeClr>
                    </a:solidFill>
                  </a:tcPr>
                </a:tc>
                <a:tc hMerge="1">
                  <a:txBody>
                    <a:bodyPr/>
                    <a:lstStyle/>
                    <a:p>
                      <a:endParaRPr lang="en-US" sz="1400" b="0" dirty="0">
                        <a:latin typeface="+mj-lt"/>
                      </a:endParaRPr>
                    </a:p>
                  </a:txBody>
                  <a:tcPr>
                    <a:solidFill>
                      <a:schemeClr val="accent6">
                        <a:lumMod val="75000"/>
                      </a:schemeClr>
                    </a:solidFill>
                  </a:tcPr>
                </a:tc>
                <a:extLst>
                  <a:ext uri="{0D108BD9-81ED-4DB2-BD59-A6C34878D82A}">
                    <a16:rowId xmlns:a16="http://schemas.microsoft.com/office/drawing/2014/main" val="10000"/>
                  </a:ext>
                </a:extLst>
              </a:tr>
              <a:tr h="370840">
                <a:tc>
                  <a:txBody>
                    <a:bodyPr/>
                    <a:lstStyle/>
                    <a:p>
                      <a:pPr algn="ctr"/>
                      <a:r>
                        <a:rPr lang="en-US" sz="1300" b="0" baseline="0" dirty="0">
                          <a:solidFill>
                            <a:schemeClr val="bg1"/>
                          </a:solidFill>
                          <a:latin typeface="+mj-lt"/>
                        </a:rPr>
                        <a:t>Max Flow</a:t>
                      </a:r>
                      <a:endParaRPr lang="en-US" sz="1300" b="0" dirty="0">
                        <a:solidFill>
                          <a:schemeClr val="bg1"/>
                        </a:solidFill>
                        <a:latin typeface="+mj-lt"/>
                      </a:endParaRPr>
                    </a:p>
                  </a:txBody>
                  <a:tcPr anchor="ctr">
                    <a:solidFill>
                      <a:srgbClr val="002060"/>
                    </a:solidFill>
                  </a:tcPr>
                </a:tc>
                <a:tc>
                  <a:txBody>
                    <a:bodyPr/>
                    <a:lstStyle/>
                    <a:p>
                      <a:r>
                        <a:rPr lang="en-US" sz="1300" b="0" dirty="0">
                          <a:solidFill>
                            <a:schemeClr val="bg1"/>
                          </a:solidFill>
                          <a:latin typeface="+mj-lt"/>
                        </a:rPr>
                        <a:t>4” =   47 MMSCFD</a:t>
                      </a:r>
                    </a:p>
                    <a:p>
                      <a:r>
                        <a:rPr lang="en-US" sz="1300" b="0" dirty="0">
                          <a:solidFill>
                            <a:schemeClr val="bg1"/>
                          </a:solidFill>
                          <a:latin typeface="+mj-lt"/>
                        </a:rPr>
                        <a:t>8” = 189 MMSCFD</a:t>
                      </a:r>
                    </a:p>
                  </a:txBody>
                  <a:tcPr>
                    <a:solidFill>
                      <a:srgbClr val="002060"/>
                    </a:solidFill>
                  </a:tcPr>
                </a:tc>
                <a:tc>
                  <a:txBody>
                    <a:bodyPr/>
                    <a:lstStyle/>
                    <a:p>
                      <a:r>
                        <a:rPr lang="en-US" sz="1300" b="0" dirty="0">
                          <a:solidFill>
                            <a:schemeClr val="bg1"/>
                          </a:solidFill>
                          <a:latin typeface="+mj-lt"/>
                        </a:rPr>
                        <a:t>  6” = 106 MMSCFD</a:t>
                      </a:r>
                    </a:p>
                    <a:p>
                      <a:r>
                        <a:rPr lang="en-US" sz="1300" b="0" dirty="0">
                          <a:solidFill>
                            <a:schemeClr val="bg1"/>
                          </a:solidFill>
                          <a:latin typeface="+mj-lt"/>
                        </a:rPr>
                        <a:t>10” = 295 MMSCFD</a:t>
                      </a:r>
                    </a:p>
                  </a:txBody>
                  <a:tcPr>
                    <a:solidFill>
                      <a:srgbClr val="002060"/>
                    </a:solidFill>
                  </a:tcPr>
                </a:tc>
                <a:tc>
                  <a:txBody>
                    <a:bodyPr/>
                    <a:lstStyle/>
                    <a:p>
                      <a:r>
                        <a:rPr lang="en-US" sz="1300" b="0" dirty="0">
                          <a:solidFill>
                            <a:schemeClr val="bg1"/>
                          </a:solidFill>
                          <a:latin typeface="+mj-lt"/>
                        </a:rPr>
                        <a:t>  8” = 189 MMSCFD</a:t>
                      </a:r>
                    </a:p>
                    <a:p>
                      <a:r>
                        <a:rPr lang="en-US" sz="1300" b="0" dirty="0">
                          <a:solidFill>
                            <a:schemeClr val="bg1"/>
                          </a:solidFill>
                          <a:latin typeface="+mj-lt"/>
                        </a:rPr>
                        <a:t>12” = 425 MMSCFD</a:t>
                      </a:r>
                    </a:p>
                  </a:txBody>
                  <a:tcPr>
                    <a:solidFill>
                      <a:srgbClr val="002060"/>
                    </a:solidFill>
                  </a:tcPr>
                </a:tc>
                <a:tc>
                  <a:txBody>
                    <a:bodyPr/>
                    <a:lstStyle/>
                    <a:p>
                      <a:r>
                        <a:rPr lang="en-US" sz="1300" b="0" dirty="0">
                          <a:solidFill>
                            <a:schemeClr val="bg1"/>
                          </a:solidFill>
                          <a:latin typeface="+mj-lt"/>
                        </a:rPr>
                        <a:t>10” = 295 MMSCFD</a:t>
                      </a:r>
                    </a:p>
                    <a:p>
                      <a:r>
                        <a:rPr lang="en-US" sz="1300" b="0" dirty="0">
                          <a:solidFill>
                            <a:schemeClr val="bg1"/>
                          </a:solidFill>
                          <a:latin typeface="+mj-lt"/>
                        </a:rPr>
                        <a:t>16” = 756 MMSCFD</a:t>
                      </a:r>
                    </a:p>
                  </a:txBody>
                  <a:tcPr>
                    <a:solidFill>
                      <a:srgbClr val="002060"/>
                    </a:solidFill>
                  </a:tcPr>
                </a:tc>
                <a:extLst>
                  <a:ext uri="{0D108BD9-81ED-4DB2-BD59-A6C34878D82A}">
                    <a16:rowId xmlns:a16="http://schemas.microsoft.com/office/drawing/2014/main" val="10001"/>
                  </a:ext>
                </a:extLst>
              </a:tr>
            </a:tbl>
          </a:graphicData>
        </a:graphic>
      </p:graphicFrame>
      <p:sp>
        <p:nvSpPr>
          <p:cNvPr id="14" name="TextBox 13"/>
          <p:cNvSpPr txBox="1"/>
          <p:nvPr/>
        </p:nvSpPr>
        <p:spPr>
          <a:xfrm>
            <a:off x="2104698" y="4125433"/>
            <a:ext cx="1426994" cy="338554"/>
          </a:xfrm>
          <a:prstGeom prst="rect">
            <a:avLst/>
          </a:prstGeom>
          <a:solidFill>
            <a:schemeClr val="bg1"/>
          </a:solidFill>
        </p:spPr>
        <p:txBody>
          <a:bodyPr wrap="none" rtlCol="0">
            <a:spAutoFit/>
          </a:bodyPr>
          <a:lstStyle/>
          <a:p>
            <a:r>
              <a:rPr lang="en-US" sz="1600" b="1" dirty="0">
                <a:solidFill>
                  <a:srgbClr val="339933"/>
                </a:solidFill>
              </a:rPr>
              <a:t>69  MMSCFD</a:t>
            </a:r>
          </a:p>
        </p:txBody>
      </p:sp>
      <p:sp>
        <p:nvSpPr>
          <p:cNvPr id="15" name="TextBox 14"/>
          <p:cNvSpPr txBox="1"/>
          <p:nvPr/>
        </p:nvSpPr>
        <p:spPr>
          <a:xfrm>
            <a:off x="2002466" y="5348775"/>
            <a:ext cx="1425640" cy="194925"/>
          </a:xfrm>
          <a:prstGeom prst="rect">
            <a:avLst/>
          </a:prstGeom>
          <a:solidFill>
            <a:schemeClr val="tx1"/>
          </a:solidFill>
        </p:spPr>
        <p:txBody>
          <a:bodyPr wrap="square" lIns="0" rIns="0" rtlCol="0" anchor="b">
            <a:spAutoFit/>
          </a:bodyPr>
          <a:lstStyle/>
          <a:p>
            <a:pPr>
              <a:lnSpc>
                <a:spcPts val="800"/>
              </a:lnSpc>
            </a:pPr>
            <a:r>
              <a:rPr lang="en-US" sz="1300" b="1" dirty="0">
                <a:solidFill>
                  <a:srgbClr val="FFFF00"/>
                </a:solidFill>
              </a:rPr>
              <a:t>4” =   47 MMSCFD</a:t>
            </a:r>
          </a:p>
        </p:txBody>
      </p:sp>
      <p:sp>
        <p:nvSpPr>
          <p:cNvPr id="16" name="TextBox 15"/>
          <p:cNvSpPr txBox="1"/>
          <p:nvPr/>
        </p:nvSpPr>
        <p:spPr>
          <a:xfrm>
            <a:off x="3631930" y="4114714"/>
            <a:ext cx="1540806" cy="338554"/>
          </a:xfrm>
          <a:prstGeom prst="rect">
            <a:avLst/>
          </a:prstGeom>
          <a:solidFill>
            <a:schemeClr val="bg1"/>
          </a:solidFill>
        </p:spPr>
        <p:txBody>
          <a:bodyPr wrap="none" rtlCol="0">
            <a:spAutoFit/>
          </a:bodyPr>
          <a:lstStyle/>
          <a:p>
            <a:r>
              <a:rPr lang="en-US" sz="1600" b="1" dirty="0">
                <a:solidFill>
                  <a:srgbClr val="339933"/>
                </a:solidFill>
              </a:rPr>
              <a:t>129  MMSCFD</a:t>
            </a:r>
          </a:p>
        </p:txBody>
      </p:sp>
      <p:sp>
        <p:nvSpPr>
          <p:cNvPr id="17" name="TextBox 16"/>
          <p:cNvSpPr txBox="1"/>
          <p:nvPr/>
        </p:nvSpPr>
        <p:spPr>
          <a:xfrm>
            <a:off x="7107866" y="4113031"/>
            <a:ext cx="1540806" cy="338554"/>
          </a:xfrm>
          <a:prstGeom prst="rect">
            <a:avLst/>
          </a:prstGeom>
          <a:solidFill>
            <a:schemeClr val="bg1"/>
          </a:solidFill>
        </p:spPr>
        <p:txBody>
          <a:bodyPr wrap="none" rtlCol="0">
            <a:spAutoFit/>
          </a:bodyPr>
          <a:lstStyle/>
          <a:p>
            <a:r>
              <a:rPr lang="en-US" sz="1600" b="1" dirty="0">
                <a:solidFill>
                  <a:srgbClr val="339933"/>
                </a:solidFill>
              </a:rPr>
              <a:t>341  MMSCFD</a:t>
            </a:r>
          </a:p>
        </p:txBody>
      </p:sp>
      <p:sp>
        <p:nvSpPr>
          <p:cNvPr id="18" name="TextBox 17"/>
          <p:cNvSpPr txBox="1"/>
          <p:nvPr/>
        </p:nvSpPr>
        <p:spPr>
          <a:xfrm>
            <a:off x="5361495" y="4104081"/>
            <a:ext cx="1540806" cy="338554"/>
          </a:xfrm>
          <a:prstGeom prst="rect">
            <a:avLst/>
          </a:prstGeom>
          <a:solidFill>
            <a:schemeClr val="bg1"/>
          </a:solidFill>
        </p:spPr>
        <p:txBody>
          <a:bodyPr wrap="none" rtlCol="0">
            <a:spAutoFit/>
          </a:bodyPr>
          <a:lstStyle/>
          <a:p>
            <a:r>
              <a:rPr lang="en-US" sz="1600" b="1" dirty="0">
                <a:solidFill>
                  <a:srgbClr val="339933"/>
                </a:solidFill>
              </a:rPr>
              <a:t>223  MMSCFD</a:t>
            </a:r>
          </a:p>
        </p:txBody>
      </p:sp>
      <p:sp>
        <p:nvSpPr>
          <p:cNvPr id="19" name="TextBox 18"/>
          <p:cNvSpPr txBox="1"/>
          <p:nvPr/>
        </p:nvSpPr>
        <p:spPr>
          <a:xfrm>
            <a:off x="3537099" y="5330553"/>
            <a:ext cx="1730440" cy="207236"/>
          </a:xfrm>
          <a:prstGeom prst="rect">
            <a:avLst/>
          </a:prstGeom>
          <a:solidFill>
            <a:schemeClr val="tx1"/>
          </a:solidFill>
        </p:spPr>
        <p:txBody>
          <a:bodyPr wrap="square" lIns="0" rIns="0" rtlCol="0" anchor="b">
            <a:spAutoFit/>
          </a:bodyPr>
          <a:lstStyle/>
          <a:p>
            <a:pPr>
              <a:lnSpc>
                <a:spcPts val="800"/>
              </a:lnSpc>
            </a:pPr>
            <a:r>
              <a:rPr lang="en-US" sz="1300" b="1" dirty="0">
                <a:solidFill>
                  <a:srgbClr val="FFFF00"/>
                </a:solidFill>
              </a:rPr>
              <a:t>6” = 106 MMSCFD</a:t>
            </a:r>
          </a:p>
        </p:txBody>
      </p:sp>
      <p:sp>
        <p:nvSpPr>
          <p:cNvPr id="20" name="TextBox 19"/>
          <p:cNvSpPr txBox="1"/>
          <p:nvPr/>
        </p:nvSpPr>
        <p:spPr>
          <a:xfrm>
            <a:off x="5362361" y="5318158"/>
            <a:ext cx="1578040" cy="207236"/>
          </a:xfrm>
          <a:prstGeom prst="rect">
            <a:avLst/>
          </a:prstGeom>
          <a:solidFill>
            <a:schemeClr val="tx1"/>
          </a:solidFill>
        </p:spPr>
        <p:txBody>
          <a:bodyPr wrap="square" lIns="0" rIns="0" rtlCol="0" anchor="b">
            <a:spAutoFit/>
          </a:bodyPr>
          <a:lstStyle/>
          <a:p>
            <a:pPr>
              <a:lnSpc>
                <a:spcPts val="800"/>
              </a:lnSpc>
            </a:pPr>
            <a:r>
              <a:rPr lang="en-US" sz="1300" b="1" dirty="0">
                <a:solidFill>
                  <a:srgbClr val="FFFF00"/>
                </a:solidFill>
              </a:rPr>
              <a:t>8” = 189 MMSCFD</a:t>
            </a:r>
          </a:p>
        </p:txBody>
      </p:sp>
      <p:sp>
        <p:nvSpPr>
          <p:cNvPr id="21" name="TextBox 20"/>
          <p:cNvSpPr txBox="1"/>
          <p:nvPr/>
        </p:nvSpPr>
        <p:spPr>
          <a:xfrm>
            <a:off x="7031666" y="5318060"/>
            <a:ext cx="1600200" cy="207236"/>
          </a:xfrm>
          <a:prstGeom prst="rect">
            <a:avLst/>
          </a:prstGeom>
          <a:solidFill>
            <a:schemeClr val="tx1"/>
          </a:solidFill>
        </p:spPr>
        <p:txBody>
          <a:bodyPr wrap="square" lIns="0" rIns="0" rtlCol="0" anchor="b">
            <a:spAutoFit/>
          </a:bodyPr>
          <a:lstStyle/>
          <a:p>
            <a:pPr>
              <a:lnSpc>
                <a:spcPts val="800"/>
              </a:lnSpc>
            </a:pPr>
            <a:r>
              <a:rPr lang="en-US" sz="1300" b="1" dirty="0">
                <a:solidFill>
                  <a:srgbClr val="FFFF00"/>
                </a:solidFill>
              </a:rPr>
              <a:t>10” = 295 MMSCFD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par>
                          <p:cTn id="9" fill="hold">
                            <p:stCondLst>
                              <p:cond delay="0"/>
                            </p:stCondLst>
                            <p:childTnLst>
                              <p:par>
                                <p:cTn id="10" presetID="6" presetClass="emph" presetSubtype="0" fill="hold" grpId="1" nodeType="afterEffect">
                                  <p:stCondLst>
                                    <p:cond delay="0"/>
                                  </p:stCondLst>
                                  <p:childTnLst>
                                    <p:animScale>
                                      <p:cBhvr>
                                        <p:cTn id="11" dur="2000" fill="hold"/>
                                        <p:tgtEl>
                                          <p:spTgt spid="14"/>
                                        </p:tgtEl>
                                      </p:cBhvr>
                                      <p:by x="140000" y="140000"/>
                                    </p:animScale>
                                  </p:childTnLst>
                                </p:cTn>
                              </p:par>
                              <p:par>
                                <p:cTn id="12" presetID="6" presetClass="emph" presetSubtype="0" fill="hold" grpId="1" nodeType="withEffect">
                                  <p:stCondLst>
                                    <p:cond delay="0"/>
                                  </p:stCondLst>
                                  <p:childTnLst>
                                    <p:animScale>
                                      <p:cBhvr>
                                        <p:cTn id="13" dur="2000" fill="hold"/>
                                        <p:tgtEl>
                                          <p:spTgt spid="15"/>
                                        </p:tgtEl>
                                      </p:cBhvr>
                                      <p:by x="160000" y="160000"/>
                                    </p:animScale>
                                  </p:childTnLst>
                                </p:cTn>
                              </p:par>
                            </p:childTnLst>
                          </p:cTn>
                        </p:par>
                      </p:childTnLst>
                    </p:cTn>
                  </p:par>
                  <p:par>
                    <p:cTn id="14" fill="hold">
                      <p:stCondLst>
                        <p:cond delay="indefinite"/>
                      </p:stCondLst>
                      <p:childTnLst>
                        <p:par>
                          <p:cTn id="15" fill="hold">
                            <p:stCondLst>
                              <p:cond delay="0"/>
                            </p:stCondLst>
                            <p:childTnLst>
                              <p:par>
                                <p:cTn id="16" presetID="22" presetClass="exit" presetSubtype="2" fill="hold" grpId="2" nodeType="clickEffect">
                                  <p:stCondLst>
                                    <p:cond delay="0"/>
                                  </p:stCondLst>
                                  <p:childTnLst>
                                    <p:animEffect transition="out" filter="wipe(right)">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par>
                                <p:cTn id="19" presetID="22" presetClass="exit" presetSubtype="2" fill="hold" grpId="2" nodeType="withEffect">
                                  <p:stCondLst>
                                    <p:cond delay="0"/>
                                  </p:stCondLst>
                                  <p:childTnLst>
                                    <p:animEffect transition="out" filter="wipe(right)">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par>
                          <p:cTn id="27" fill="hold">
                            <p:stCondLst>
                              <p:cond delay="500"/>
                            </p:stCondLst>
                            <p:childTnLst>
                              <p:par>
                                <p:cTn id="28" presetID="6" presetClass="emph" presetSubtype="0" fill="hold" grpId="1" nodeType="afterEffect">
                                  <p:stCondLst>
                                    <p:cond delay="0"/>
                                  </p:stCondLst>
                                  <p:childTnLst>
                                    <p:animScale>
                                      <p:cBhvr>
                                        <p:cTn id="29" dur="2000" fill="hold"/>
                                        <p:tgtEl>
                                          <p:spTgt spid="16"/>
                                        </p:tgtEl>
                                      </p:cBhvr>
                                      <p:by x="140000" y="140000"/>
                                    </p:animScale>
                                  </p:childTnLst>
                                </p:cTn>
                              </p:par>
                              <p:par>
                                <p:cTn id="30" presetID="6" presetClass="emph" presetSubtype="0" fill="hold" grpId="1" nodeType="withEffect">
                                  <p:stCondLst>
                                    <p:cond delay="0"/>
                                  </p:stCondLst>
                                  <p:childTnLst>
                                    <p:animScale>
                                      <p:cBhvr>
                                        <p:cTn id="31" dur="2000" fill="hold"/>
                                        <p:tgtEl>
                                          <p:spTgt spid="19"/>
                                        </p:tgtEl>
                                      </p:cBhvr>
                                      <p:by x="160000" y="160000"/>
                                    </p:animScale>
                                  </p:childTnLst>
                                </p:cTn>
                              </p:par>
                            </p:childTnLst>
                          </p:cTn>
                        </p:par>
                      </p:childTnLst>
                    </p:cTn>
                  </p:par>
                  <p:par>
                    <p:cTn id="32" fill="hold">
                      <p:stCondLst>
                        <p:cond delay="indefinite"/>
                      </p:stCondLst>
                      <p:childTnLst>
                        <p:par>
                          <p:cTn id="33" fill="hold">
                            <p:stCondLst>
                              <p:cond delay="0"/>
                            </p:stCondLst>
                            <p:childTnLst>
                              <p:par>
                                <p:cTn id="34" presetID="22" presetClass="exit" presetSubtype="2" fill="hold" grpId="2" nodeType="clickEffect">
                                  <p:stCondLst>
                                    <p:cond delay="0"/>
                                  </p:stCondLst>
                                  <p:childTnLst>
                                    <p:animEffect transition="out" filter="wipe(right)">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par>
                                <p:cTn id="37" presetID="22" presetClass="exit" presetSubtype="2" fill="hold" grpId="2" nodeType="withEffect">
                                  <p:stCondLst>
                                    <p:cond delay="0"/>
                                  </p:stCondLst>
                                  <p:childTnLst>
                                    <p:animEffect transition="out" filter="wipe(right)">
                                      <p:cBhvr>
                                        <p:cTn id="38" dur="500"/>
                                        <p:tgtEl>
                                          <p:spTgt spid="19"/>
                                        </p:tgtEl>
                                      </p:cBhvr>
                                    </p:animEffect>
                                    <p:set>
                                      <p:cBhvr>
                                        <p:cTn id="39" dur="1" fill="hold">
                                          <p:stCondLst>
                                            <p:cond delay="499"/>
                                          </p:stCondLst>
                                        </p:cTn>
                                        <p:tgtEl>
                                          <p:spTgt spid="19"/>
                                        </p:tgtEl>
                                        <p:attrNameLst>
                                          <p:attrName>style.visibility</p:attrName>
                                        </p:attrNameLst>
                                      </p:cBhvr>
                                      <p:to>
                                        <p:strVal val="hidden"/>
                                      </p:to>
                                    </p:se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par>
                          <p:cTn id="45" fill="hold">
                            <p:stCondLst>
                              <p:cond delay="500"/>
                            </p:stCondLst>
                            <p:childTnLst>
                              <p:par>
                                <p:cTn id="46" presetID="6" presetClass="emph" presetSubtype="0" fill="hold" grpId="1" nodeType="afterEffect">
                                  <p:stCondLst>
                                    <p:cond delay="0"/>
                                  </p:stCondLst>
                                  <p:childTnLst>
                                    <p:animScale>
                                      <p:cBhvr>
                                        <p:cTn id="47" dur="2000" fill="hold"/>
                                        <p:tgtEl>
                                          <p:spTgt spid="18"/>
                                        </p:tgtEl>
                                      </p:cBhvr>
                                      <p:by x="140000" y="140000"/>
                                    </p:animScale>
                                  </p:childTnLst>
                                </p:cTn>
                              </p:par>
                              <p:par>
                                <p:cTn id="48" presetID="6" presetClass="emph" presetSubtype="0" fill="hold" grpId="1" nodeType="withEffect">
                                  <p:stCondLst>
                                    <p:cond delay="0"/>
                                  </p:stCondLst>
                                  <p:childTnLst>
                                    <p:animScale>
                                      <p:cBhvr>
                                        <p:cTn id="49" dur="2000" fill="hold"/>
                                        <p:tgtEl>
                                          <p:spTgt spid="20"/>
                                        </p:tgtEl>
                                      </p:cBhvr>
                                      <p:by x="160000" y="160000"/>
                                    </p:animScale>
                                  </p:childTnLst>
                                </p:cTn>
                              </p:par>
                            </p:childTnLst>
                          </p:cTn>
                        </p:par>
                      </p:childTnLst>
                    </p:cTn>
                  </p:par>
                  <p:par>
                    <p:cTn id="50" fill="hold">
                      <p:stCondLst>
                        <p:cond delay="indefinite"/>
                      </p:stCondLst>
                      <p:childTnLst>
                        <p:par>
                          <p:cTn id="51" fill="hold">
                            <p:stCondLst>
                              <p:cond delay="0"/>
                            </p:stCondLst>
                            <p:childTnLst>
                              <p:par>
                                <p:cTn id="52" presetID="22" presetClass="exit" presetSubtype="2" fill="hold" grpId="2" nodeType="clickEffect">
                                  <p:stCondLst>
                                    <p:cond delay="0"/>
                                  </p:stCondLst>
                                  <p:childTnLst>
                                    <p:animEffect transition="out" filter="wipe(right)">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par>
                                <p:cTn id="55" presetID="22" presetClass="exit" presetSubtype="2" fill="hold" grpId="2" nodeType="withEffect">
                                  <p:stCondLst>
                                    <p:cond delay="0"/>
                                  </p:stCondLst>
                                  <p:childTnLst>
                                    <p:animEffect transition="out" filter="wipe(right)">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childTnLst>
                          </p:cTn>
                        </p:par>
                        <p:par>
                          <p:cTn id="58" fill="hold">
                            <p:stCondLst>
                              <p:cond delay="500"/>
                            </p:stCondLst>
                            <p:childTnLst>
                              <p:par>
                                <p:cTn id="59" presetID="1" presetClass="entr" presetSubtype="0" fill="hold" grpId="0" nodeType="after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par>
                          <p:cTn id="63" fill="hold">
                            <p:stCondLst>
                              <p:cond delay="500"/>
                            </p:stCondLst>
                            <p:childTnLst>
                              <p:par>
                                <p:cTn id="64" presetID="6" presetClass="emph" presetSubtype="0" fill="hold" grpId="1" nodeType="afterEffect">
                                  <p:stCondLst>
                                    <p:cond delay="0"/>
                                  </p:stCondLst>
                                  <p:childTnLst>
                                    <p:animScale>
                                      <p:cBhvr>
                                        <p:cTn id="65" dur="2000" fill="hold"/>
                                        <p:tgtEl>
                                          <p:spTgt spid="17"/>
                                        </p:tgtEl>
                                      </p:cBhvr>
                                      <p:by x="140000" y="140000"/>
                                    </p:animScale>
                                  </p:childTnLst>
                                </p:cTn>
                              </p:par>
                              <p:par>
                                <p:cTn id="66" presetID="6" presetClass="emph" presetSubtype="0" fill="hold" grpId="1" nodeType="withEffect">
                                  <p:stCondLst>
                                    <p:cond delay="0"/>
                                  </p:stCondLst>
                                  <p:childTnLst>
                                    <p:animScale>
                                      <p:cBhvr>
                                        <p:cTn id="67" dur="2000" fill="hold"/>
                                        <p:tgtEl>
                                          <p:spTgt spid="21"/>
                                        </p:tgtEl>
                                      </p:cBhvr>
                                      <p:by x="160000" y="16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4" grpId="2" animBg="1"/>
      <p:bldP spid="15" grpId="0" animBg="1"/>
      <p:bldP spid="15" grpId="1" animBg="1"/>
      <p:bldP spid="15" grpId="2" animBg="1"/>
      <p:bldP spid="16" grpId="0" animBg="1"/>
      <p:bldP spid="16" grpId="1" animBg="1"/>
      <p:bldP spid="16" grpId="2" animBg="1"/>
      <p:bldP spid="17" grpId="0" animBg="1"/>
      <p:bldP spid="17" grpId="1"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868394" y="3429001"/>
            <a:ext cx="1567693" cy="1895098"/>
          </a:xfrm>
          <a:prstGeom prst="rect">
            <a:avLst/>
          </a:prstGeom>
          <a:noFill/>
          <a:ln w="9525">
            <a:noFill/>
            <a:miter lim="800000"/>
            <a:headEnd/>
            <a:tailEnd/>
          </a:ln>
          <a:effectLst/>
        </p:spPr>
      </p:pic>
      <p:sp>
        <p:nvSpPr>
          <p:cNvPr id="2" name="Title 1"/>
          <p:cNvSpPr>
            <a:spLocks noGrp="1"/>
          </p:cNvSpPr>
          <p:nvPr>
            <p:ph type="title"/>
          </p:nvPr>
        </p:nvSpPr>
        <p:spPr>
          <a:xfrm>
            <a:off x="453158" y="358140"/>
            <a:ext cx="7391805" cy="542925"/>
          </a:xfrm>
        </p:spPr>
        <p:txBody>
          <a:bodyPr>
            <a:normAutofit/>
          </a:bodyPr>
          <a:lstStyle/>
          <a:p>
            <a:r>
              <a:rPr lang="en-US" sz="3000" dirty="0"/>
              <a:t>Effect of Pressure on Coriolis Meters</a:t>
            </a:r>
          </a:p>
        </p:txBody>
      </p:sp>
      <p:sp>
        <p:nvSpPr>
          <p:cNvPr id="3" name="Content Placeholder 2"/>
          <p:cNvSpPr>
            <a:spLocks noGrp="1"/>
          </p:cNvSpPr>
          <p:nvPr>
            <p:ph idx="1"/>
          </p:nvPr>
        </p:nvSpPr>
        <p:spPr>
          <a:xfrm>
            <a:off x="958175" y="1714500"/>
            <a:ext cx="6886788" cy="1666875"/>
          </a:xfrm>
        </p:spPr>
        <p:txBody>
          <a:bodyPr>
            <a:normAutofit fontScale="77500" lnSpcReduction="20000"/>
          </a:bodyPr>
          <a:lstStyle/>
          <a:p>
            <a:pPr>
              <a:spcBef>
                <a:spcPts val="225"/>
              </a:spcBef>
              <a:spcAft>
                <a:spcPts val="225"/>
              </a:spcAft>
            </a:pPr>
            <a:r>
              <a:rPr lang="en-US" sz="2325" dirty="0"/>
              <a:t>Internal pressure changes the shape of the flow tube</a:t>
            </a:r>
          </a:p>
          <a:p>
            <a:pPr lvl="1">
              <a:spcBef>
                <a:spcPts val="225"/>
              </a:spcBef>
              <a:spcAft>
                <a:spcPts val="225"/>
              </a:spcAft>
              <a:buFont typeface="Arial" pitchFamily="34" charset="0"/>
              <a:buChar char="•"/>
            </a:pPr>
            <a:r>
              <a:rPr lang="en-US" sz="2175" dirty="0"/>
              <a:t>Tube ovality becomes round</a:t>
            </a:r>
          </a:p>
          <a:p>
            <a:pPr lvl="1">
              <a:spcBef>
                <a:spcPts val="225"/>
              </a:spcBef>
              <a:spcAft>
                <a:spcPts val="225"/>
              </a:spcAft>
              <a:buFont typeface="Arial" pitchFamily="34" charset="0"/>
              <a:buChar char="•"/>
            </a:pPr>
            <a:r>
              <a:rPr lang="en-US" sz="2175" dirty="0"/>
              <a:t>Tube bends straighten</a:t>
            </a:r>
          </a:p>
          <a:p>
            <a:pPr>
              <a:spcBef>
                <a:spcPts val="225"/>
              </a:spcBef>
              <a:spcAft>
                <a:spcPts val="225"/>
              </a:spcAft>
            </a:pPr>
            <a:r>
              <a:rPr lang="en-US" sz="2325" dirty="0"/>
              <a:t>Changes in flow tube shape increases stiffness of flow tube</a:t>
            </a:r>
          </a:p>
          <a:p>
            <a:pPr>
              <a:spcBef>
                <a:spcPts val="225"/>
              </a:spcBef>
              <a:spcAft>
                <a:spcPts val="225"/>
              </a:spcAft>
            </a:pPr>
            <a:r>
              <a:rPr lang="en-US" sz="2325" dirty="0"/>
              <a:t>Changes in flow tube stiffness can affect sensor calibration</a:t>
            </a:r>
          </a:p>
          <a:p>
            <a:pPr>
              <a:spcBef>
                <a:spcPts val="225"/>
              </a:spcBef>
              <a:spcAft>
                <a:spcPts val="225"/>
              </a:spcAft>
            </a:pPr>
            <a:r>
              <a:rPr lang="en-US" sz="2325" dirty="0"/>
              <a:t>Magnitude of effect varies by meter size and design</a:t>
            </a:r>
          </a:p>
        </p:txBody>
      </p:sp>
      <p:pic>
        <p:nvPicPr>
          <p:cNvPr id="2050" name="Picture 2"/>
          <p:cNvPicPr>
            <a:picLocks noChangeAspect="1" noChangeArrowheads="1"/>
          </p:cNvPicPr>
          <p:nvPr/>
        </p:nvPicPr>
        <p:blipFill>
          <a:blip r:embed="rId4" cstate="print"/>
          <a:srcRect/>
          <a:stretch>
            <a:fillRect/>
          </a:stretch>
        </p:blipFill>
        <p:spPr bwMode="auto">
          <a:xfrm>
            <a:off x="1979962" y="3633599"/>
            <a:ext cx="1567693" cy="14859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5" cstate="print"/>
          <a:srcRect/>
          <a:stretch>
            <a:fillRect/>
          </a:stretch>
        </p:blipFill>
        <p:spPr bwMode="auto">
          <a:xfrm>
            <a:off x="3709424" y="3807042"/>
            <a:ext cx="1967220" cy="1257300"/>
          </a:xfrm>
          <a:prstGeom prst="rect">
            <a:avLst/>
          </a:prstGeom>
          <a:noFill/>
          <a:ln w="9525">
            <a:noFill/>
            <a:miter lim="800000"/>
            <a:headEnd/>
            <a:tailEnd/>
          </a:ln>
          <a:effectLst/>
        </p:spPr>
      </p:pic>
    </p:spTree>
    <p:extLst>
      <p:ext uri="{BB962C8B-B14F-4D97-AF65-F5344CB8AC3E}">
        <p14:creationId xmlns:p14="http://schemas.microsoft.com/office/powerpoint/2010/main" val="1118516917"/>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Example of Pressure Effect Compensation </a:t>
            </a:r>
            <a:br>
              <a:rPr lang="en-US" sz="2400" dirty="0"/>
            </a:br>
            <a:r>
              <a:rPr lang="en-US" sz="2100" dirty="0"/>
              <a:t>Large Meter Gas Test Results</a:t>
            </a:r>
            <a:endParaRPr lang="en-US" sz="2400" dirty="0"/>
          </a:p>
        </p:txBody>
      </p:sp>
      <p:sp>
        <p:nvSpPr>
          <p:cNvPr id="3" name="Content Placeholder 2"/>
          <p:cNvSpPr>
            <a:spLocks noGrp="1"/>
          </p:cNvSpPr>
          <p:nvPr>
            <p:ph idx="1"/>
          </p:nvPr>
        </p:nvSpPr>
        <p:spPr>
          <a:xfrm>
            <a:off x="1365504" y="1231392"/>
            <a:ext cx="7225014" cy="4081160"/>
          </a:xfrm>
        </p:spPr>
        <p:txBody>
          <a:bodyPr>
            <a:normAutofit/>
          </a:bodyPr>
          <a:lstStyle/>
          <a:p>
            <a:pPr marL="0">
              <a:spcBef>
                <a:spcPts val="225"/>
              </a:spcBef>
              <a:spcAft>
                <a:spcPts val="225"/>
              </a:spcAft>
            </a:pPr>
            <a:r>
              <a:rPr lang="en-US" sz="1500" dirty="0"/>
              <a:t>All data collected on natural gas using meter factory calibration on water</a:t>
            </a:r>
          </a:p>
          <a:p>
            <a:pPr marL="0">
              <a:spcBef>
                <a:spcPts val="225"/>
              </a:spcBef>
              <a:spcAft>
                <a:spcPts val="225"/>
              </a:spcAft>
            </a:pPr>
            <a:r>
              <a:rPr lang="en-US" sz="1500" dirty="0"/>
              <a:t>Data shown </a:t>
            </a:r>
            <a:r>
              <a:rPr lang="en-US" sz="1500" b="1" dirty="0">
                <a:solidFill>
                  <a:srgbClr val="00B050"/>
                </a:solidFill>
              </a:rPr>
              <a:t>with</a:t>
            </a:r>
            <a:r>
              <a:rPr lang="en-US" sz="1500" dirty="0"/>
              <a:t> and </a:t>
            </a:r>
            <a:r>
              <a:rPr lang="en-US" sz="1500" b="1" dirty="0">
                <a:solidFill>
                  <a:srgbClr val="0000FF"/>
                </a:solidFill>
              </a:rPr>
              <a:t>without</a:t>
            </a:r>
            <a:r>
              <a:rPr lang="en-US" sz="1500" dirty="0"/>
              <a:t> standard </a:t>
            </a:r>
            <a:r>
              <a:rPr lang="en-US" sz="1500" b="1" dirty="0">
                <a:solidFill>
                  <a:srgbClr val="00B050"/>
                </a:solidFill>
              </a:rPr>
              <a:t>F</a:t>
            </a:r>
            <a:r>
              <a:rPr lang="en-US" sz="1500" b="1" baseline="-25000" dirty="0">
                <a:solidFill>
                  <a:srgbClr val="00B050"/>
                </a:solidFill>
              </a:rPr>
              <a:t>P</a:t>
            </a:r>
            <a:r>
              <a:rPr lang="en-US" sz="1500" b="1" dirty="0">
                <a:solidFill>
                  <a:srgbClr val="00B050"/>
                </a:solidFill>
              </a:rPr>
              <a:t> pressure compensation</a:t>
            </a:r>
          </a:p>
          <a:p>
            <a:pPr marL="0">
              <a:spcBef>
                <a:spcPts val="225"/>
              </a:spcBef>
              <a:spcAft>
                <a:spcPts val="225"/>
              </a:spcAft>
            </a:pPr>
            <a:r>
              <a:rPr lang="en-US" sz="1500" dirty="0"/>
              <a:t>Max deviation of all compensated data &lt; 0.25%</a:t>
            </a:r>
          </a:p>
        </p:txBody>
      </p:sp>
      <p:pic>
        <p:nvPicPr>
          <p:cNvPr id="406529" name="Picture 1"/>
          <p:cNvPicPr>
            <a:picLocks noChangeAspect="1" noChangeArrowheads="1"/>
          </p:cNvPicPr>
          <p:nvPr/>
        </p:nvPicPr>
        <p:blipFill>
          <a:blip r:embed="rId2" cstate="print"/>
          <a:srcRect/>
          <a:stretch>
            <a:fillRect/>
          </a:stretch>
        </p:blipFill>
        <p:spPr bwMode="auto">
          <a:xfrm>
            <a:off x="1127348" y="2292097"/>
            <a:ext cx="6589639" cy="4194164"/>
          </a:xfrm>
          <a:prstGeom prst="rect">
            <a:avLst/>
          </a:prstGeom>
          <a:noFill/>
          <a:ln w="9525">
            <a:noFill/>
            <a:miter lim="800000"/>
            <a:headEnd/>
            <a:tailEnd/>
          </a:ln>
          <a:effectLst/>
        </p:spPr>
      </p:pic>
    </p:spTree>
    <p:extLst>
      <p:ext uri="{BB962C8B-B14F-4D97-AF65-F5344CB8AC3E}">
        <p14:creationId xmlns:p14="http://schemas.microsoft.com/office/powerpoint/2010/main" val="2479416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2154538760"/>
              </p:ext>
            </p:extLst>
          </p:nvPr>
        </p:nvGraphicFramePr>
        <p:xfrm>
          <a:off x="191328" y="1357267"/>
          <a:ext cx="8473701" cy="4327337"/>
        </p:xfrm>
        <a:graphic>
          <a:graphicData uri="http://schemas.openxmlformats.org/drawingml/2006/table">
            <a:tbl>
              <a:tblPr firstRow="1" bandRow="1">
                <a:tableStyleId>{5C22544A-7EE6-4342-B048-85BDC9FD1C3A}</a:tableStyleId>
              </a:tblPr>
              <a:tblGrid>
                <a:gridCol w="1165570">
                  <a:extLst>
                    <a:ext uri="{9D8B030D-6E8A-4147-A177-3AD203B41FA5}">
                      <a16:colId xmlns:a16="http://schemas.microsoft.com/office/drawing/2014/main" val="20000"/>
                    </a:ext>
                  </a:extLst>
                </a:gridCol>
                <a:gridCol w="7308131">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05712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normAutofit/>
          </a:bodyPr>
          <a:lstStyle/>
          <a:p>
            <a:pPr>
              <a:defRPr/>
            </a:pPr>
            <a:r>
              <a:rPr lang="en-US" sz="2100" dirty="0"/>
              <a:t>Gas Sizing Best Practices - Coriolis Meter Turndown</a:t>
            </a:r>
            <a:br>
              <a:rPr lang="en-US" sz="2100" dirty="0"/>
            </a:br>
            <a:r>
              <a:rPr lang="en-US" sz="1800" dirty="0"/>
              <a:t>High Pressure = High Turndown</a:t>
            </a:r>
          </a:p>
        </p:txBody>
      </p:sp>
      <p:sp>
        <p:nvSpPr>
          <p:cNvPr id="2" name="Text Placeholder 1">
            <a:extLst>
              <a:ext uri="{FF2B5EF4-FFF2-40B4-BE49-F238E27FC236}">
                <a16:creationId xmlns:a16="http://schemas.microsoft.com/office/drawing/2014/main" id="{CE0497E4-1AAF-4DA4-9EE1-2CAF990E2863}"/>
              </a:ext>
            </a:extLst>
          </p:cNvPr>
          <p:cNvSpPr>
            <a:spLocks noGrp="1"/>
          </p:cNvSpPr>
          <p:nvPr>
            <p:ph type="body" sz="quarter" idx="19"/>
          </p:nvPr>
        </p:nvSpPr>
        <p:spPr/>
        <p:txBody>
          <a:bodyPr/>
          <a:lstStyle/>
          <a:p>
            <a:endParaRPr lang="en-US" dirty="0"/>
          </a:p>
        </p:txBody>
      </p:sp>
      <p:graphicFrame>
        <p:nvGraphicFramePr>
          <p:cNvPr id="6146" name="Object 4"/>
          <p:cNvGraphicFramePr>
            <a:graphicFrameLocks noChangeAspect="1"/>
          </p:cNvGraphicFramePr>
          <p:nvPr/>
        </p:nvGraphicFramePr>
        <p:xfrm>
          <a:off x="359569" y="1829991"/>
          <a:ext cx="8268891" cy="4100513"/>
        </p:xfrm>
        <a:graphic>
          <a:graphicData uri="http://schemas.openxmlformats.org/presentationml/2006/ole">
            <mc:AlternateContent xmlns:mc="http://schemas.openxmlformats.org/markup-compatibility/2006">
              <mc:Choice xmlns:v="urn:schemas-microsoft-com:vml" Requires="v">
                <p:oleObj name="Worksheet" r:id="rId2" imgW="11798254" imgH="3867116" progId="Excel.Sheet.8">
                  <p:embed/>
                </p:oleObj>
              </mc:Choice>
              <mc:Fallback>
                <p:oleObj name="Worksheet" r:id="rId2" imgW="11798254" imgH="3867116" progId="Excel.Sheet.8">
                  <p:embed/>
                  <p:pic>
                    <p:nvPicPr>
                      <p:cNvPr id="6146" name="Object 4"/>
                      <p:cNvPicPr>
                        <a:picLocks noChangeAspect="1" noChangeArrowheads="1"/>
                      </p:cNvPicPr>
                      <p:nvPr/>
                    </p:nvPicPr>
                    <p:blipFill>
                      <a:blip r:embed="rId3"/>
                      <a:srcRect/>
                      <a:stretch>
                        <a:fillRect/>
                      </a:stretch>
                    </p:blipFill>
                    <p:spPr bwMode="auto">
                      <a:xfrm>
                        <a:off x="359569" y="1829991"/>
                        <a:ext cx="8268891" cy="4100513"/>
                      </a:xfrm>
                      <a:prstGeom prst="rect">
                        <a:avLst/>
                      </a:prstGeom>
                      <a:noFill/>
                    </p:spPr>
                  </p:pic>
                </p:oleObj>
              </mc:Fallback>
            </mc:AlternateContent>
          </a:graphicData>
        </a:graphic>
      </p:graphicFrame>
      <p:sp>
        <p:nvSpPr>
          <p:cNvPr id="6149" name="Text Box 5"/>
          <p:cNvSpPr txBox="1">
            <a:spLocks noChangeArrowheads="1"/>
          </p:cNvSpPr>
          <p:nvPr/>
        </p:nvSpPr>
        <p:spPr bwMode="auto">
          <a:xfrm>
            <a:off x="2410094" y="2925756"/>
            <a:ext cx="1574936" cy="577081"/>
          </a:xfrm>
          <a:prstGeom prst="rect">
            <a:avLst/>
          </a:prstGeom>
          <a:solidFill>
            <a:srgbClr val="99CCFF"/>
          </a:solidFill>
          <a:ln w="9525">
            <a:solidFill>
              <a:srgbClr val="00CCFF"/>
            </a:solidFill>
            <a:miter lim="800000"/>
            <a:headEnd/>
            <a:tailEnd/>
          </a:ln>
        </p:spPr>
        <p:txBody>
          <a:bodyPr wrap="square">
            <a:spAutoFit/>
          </a:bodyPr>
          <a:lstStyle/>
          <a:p>
            <a:pPr algn="ctr" defTabSz="514350">
              <a:spcBef>
                <a:spcPct val="50000"/>
              </a:spcBef>
              <a:defRPr/>
            </a:pPr>
            <a:r>
              <a:rPr lang="en-US" sz="1050" b="1" dirty="0">
                <a:solidFill>
                  <a:srgbClr val="040916"/>
                </a:solidFill>
                <a:latin typeface="Arial" charset="0"/>
              </a:rPr>
              <a:t>Ideal meter location is upstream of regulator</a:t>
            </a:r>
          </a:p>
        </p:txBody>
      </p:sp>
    </p:spTree>
    <p:extLst>
      <p:ext uri="{BB962C8B-B14F-4D97-AF65-F5344CB8AC3E}">
        <p14:creationId xmlns:p14="http://schemas.microsoft.com/office/powerpoint/2010/main" val="8130601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p:cNvPicPr>
            <a:picLocks noChangeAspect="1" noChangeArrowheads="1"/>
          </p:cNvPicPr>
          <p:nvPr/>
        </p:nvPicPr>
        <p:blipFill>
          <a:blip r:embed="rId3" cstate="print"/>
          <a:srcRect/>
          <a:stretch>
            <a:fillRect/>
          </a:stretch>
        </p:blipFill>
        <p:spPr bwMode="auto">
          <a:xfrm rot="5400000">
            <a:off x="5797630" y="1827442"/>
            <a:ext cx="1243811" cy="1058614"/>
          </a:xfrm>
          <a:prstGeom prst="rect">
            <a:avLst/>
          </a:prstGeom>
          <a:noFill/>
          <a:ln w="9525">
            <a:noFill/>
            <a:miter lim="800000"/>
            <a:headEnd/>
            <a:tailEnd/>
          </a:ln>
        </p:spPr>
      </p:pic>
      <p:sp>
        <p:nvSpPr>
          <p:cNvPr id="7176" name="Rectangle 8"/>
          <p:cNvSpPr>
            <a:spLocks noGrp="1" noChangeArrowheads="1"/>
          </p:cNvSpPr>
          <p:nvPr>
            <p:ph type="body" idx="1"/>
          </p:nvPr>
        </p:nvSpPr>
        <p:spPr>
          <a:xfrm>
            <a:off x="487681" y="1906122"/>
            <a:ext cx="5426828" cy="3723532"/>
          </a:xfrm>
          <a:noFill/>
        </p:spPr>
        <p:txBody>
          <a:bodyPr>
            <a:normAutofit fontScale="92500" lnSpcReduction="10000"/>
          </a:bodyPr>
          <a:lstStyle/>
          <a:p>
            <a:pPr>
              <a:buClr>
                <a:srgbClr val="000000"/>
              </a:buClr>
              <a:buFontTx/>
              <a:buChar char="•"/>
            </a:pPr>
            <a:r>
              <a:rPr lang="en-US" sz="1800" b="1" dirty="0">
                <a:solidFill>
                  <a:srgbClr val="000048"/>
                </a:solidFill>
              </a:rPr>
              <a:t>No special upstream or downstream piping  requirements</a:t>
            </a:r>
          </a:p>
          <a:p>
            <a:pPr>
              <a:buClr>
                <a:srgbClr val="000000"/>
              </a:buClr>
              <a:buFontTx/>
              <a:buChar char="•"/>
            </a:pPr>
            <a:endParaRPr lang="en-US" sz="1800" b="1" dirty="0">
              <a:solidFill>
                <a:srgbClr val="000048"/>
              </a:solidFill>
            </a:endParaRPr>
          </a:p>
          <a:p>
            <a:pPr>
              <a:buClr>
                <a:srgbClr val="000000"/>
              </a:buClr>
              <a:buFontTx/>
              <a:buChar char="•"/>
            </a:pPr>
            <a:r>
              <a:rPr lang="en-US" sz="1800" b="1" dirty="0">
                <a:solidFill>
                  <a:srgbClr val="000048"/>
                </a:solidFill>
              </a:rPr>
              <a:t>Vertical line installations</a:t>
            </a:r>
          </a:p>
          <a:p>
            <a:pPr lvl="1">
              <a:buClr>
                <a:srgbClr val="000000"/>
              </a:buClr>
              <a:buFontTx/>
              <a:buChar char="•"/>
            </a:pPr>
            <a:r>
              <a:rPr lang="en-US" sz="1575" b="1" dirty="0">
                <a:solidFill>
                  <a:srgbClr val="000048"/>
                </a:solidFill>
              </a:rPr>
              <a:t>Flow tubes in flag position </a:t>
            </a:r>
          </a:p>
          <a:p>
            <a:pPr lvl="1">
              <a:buClr>
                <a:srgbClr val="000000"/>
              </a:buClr>
              <a:buFontTx/>
              <a:buChar char="•"/>
            </a:pPr>
            <a:r>
              <a:rPr lang="en-US" sz="1575" b="1" dirty="0">
                <a:solidFill>
                  <a:srgbClr val="000048"/>
                </a:solidFill>
              </a:rPr>
              <a:t>Flow direction down preferred </a:t>
            </a:r>
            <a:br>
              <a:rPr lang="en-US" sz="1575" b="1" dirty="0">
                <a:solidFill>
                  <a:srgbClr val="000048"/>
                </a:solidFill>
              </a:rPr>
            </a:br>
            <a:r>
              <a:rPr lang="en-US" sz="1575" b="1" dirty="0">
                <a:solidFill>
                  <a:srgbClr val="000048"/>
                </a:solidFill>
              </a:rPr>
              <a:t>for gas (especially for WET GAS!!!)</a:t>
            </a:r>
          </a:p>
          <a:p>
            <a:pPr lvl="1">
              <a:buClr>
                <a:srgbClr val="000000"/>
              </a:buClr>
              <a:buFontTx/>
              <a:buChar char="•"/>
            </a:pPr>
            <a:r>
              <a:rPr lang="en-US" sz="1575" b="1" dirty="0">
                <a:solidFill>
                  <a:srgbClr val="000048"/>
                </a:solidFill>
              </a:rPr>
              <a:t>Flow direction up preferred for liquid</a:t>
            </a:r>
          </a:p>
          <a:p>
            <a:pPr>
              <a:buClr>
                <a:srgbClr val="000000"/>
              </a:buClr>
              <a:buFontTx/>
              <a:buChar char="•"/>
            </a:pPr>
            <a:endParaRPr lang="en-US" sz="1800" b="1" dirty="0">
              <a:solidFill>
                <a:srgbClr val="000048"/>
              </a:solidFill>
            </a:endParaRPr>
          </a:p>
          <a:p>
            <a:pPr>
              <a:buClr>
                <a:srgbClr val="000000"/>
              </a:buClr>
              <a:buFontTx/>
              <a:buChar char="•"/>
            </a:pPr>
            <a:endParaRPr lang="en-US" sz="1800" b="1" dirty="0">
              <a:solidFill>
                <a:srgbClr val="000048"/>
              </a:solidFill>
            </a:endParaRPr>
          </a:p>
          <a:p>
            <a:pPr>
              <a:buClr>
                <a:srgbClr val="000000"/>
              </a:buClr>
              <a:buFontTx/>
              <a:buChar char="•"/>
            </a:pPr>
            <a:r>
              <a:rPr lang="en-US" sz="1800" b="1" dirty="0">
                <a:solidFill>
                  <a:srgbClr val="000048"/>
                </a:solidFill>
              </a:rPr>
              <a:t>Horizontal line installations</a:t>
            </a:r>
          </a:p>
          <a:p>
            <a:pPr lvl="1">
              <a:buClr>
                <a:srgbClr val="000000"/>
              </a:buClr>
              <a:buFontTx/>
              <a:buChar char="•"/>
            </a:pPr>
            <a:r>
              <a:rPr lang="en-US" sz="1688" b="1" dirty="0">
                <a:solidFill>
                  <a:srgbClr val="000048"/>
                </a:solidFill>
              </a:rPr>
              <a:t>Flow tubes up preferred for gas</a:t>
            </a:r>
          </a:p>
          <a:p>
            <a:pPr lvl="1">
              <a:buClr>
                <a:srgbClr val="000000"/>
              </a:buClr>
              <a:buFontTx/>
              <a:buChar char="•"/>
            </a:pPr>
            <a:r>
              <a:rPr lang="en-US" sz="1688" b="1" dirty="0">
                <a:solidFill>
                  <a:srgbClr val="000048"/>
                </a:solidFill>
              </a:rPr>
              <a:t>Flow tubes down preferred for liquid</a:t>
            </a:r>
          </a:p>
          <a:p>
            <a:pPr>
              <a:buClr>
                <a:srgbClr val="000000"/>
              </a:buClr>
              <a:buFontTx/>
              <a:buChar char="•"/>
            </a:pPr>
            <a:endParaRPr lang="en-US" sz="1800" b="1" dirty="0">
              <a:solidFill>
                <a:srgbClr val="000048"/>
              </a:solidFill>
            </a:endParaRPr>
          </a:p>
          <a:p>
            <a:pPr>
              <a:buFont typeface="Wingdings" pitchFamily="2" charset="2"/>
              <a:buNone/>
            </a:pPr>
            <a:endParaRPr lang="en-US" sz="1800" b="1" dirty="0"/>
          </a:p>
        </p:txBody>
      </p:sp>
      <p:sp>
        <p:nvSpPr>
          <p:cNvPr id="12" name="Title 11"/>
          <p:cNvSpPr>
            <a:spLocks noGrp="1"/>
          </p:cNvSpPr>
          <p:nvPr>
            <p:ph type="title"/>
          </p:nvPr>
        </p:nvSpPr>
        <p:spPr>
          <a:xfrm>
            <a:off x="487681" y="482577"/>
            <a:ext cx="6322754" cy="407194"/>
          </a:xfrm>
        </p:spPr>
        <p:txBody>
          <a:bodyPr>
            <a:normAutofit fontScale="90000"/>
          </a:bodyPr>
          <a:lstStyle/>
          <a:p>
            <a:r>
              <a:rPr lang="en-US" sz="2100" dirty="0"/>
              <a:t>Installation Best Practices</a:t>
            </a:r>
            <a:br>
              <a:rPr lang="en-US" sz="2100" dirty="0"/>
            </a:br>
            <a:r>
              <a:rPr lang="en-US" sz="2100" dirty="0"/>
              <a:t>Orientation &amp; Piping Requirements</a:t>
            </a:r>
          </a:p>
        </p:txBody>
      </p:sp>
      <p:grpSp>
        <p:nvGrpSpPr>
          <p:cNvPr id="3" name="Group 2">
            <a:extLst>
              <a:ext uri="{FF2B5EF4-FFF2-40B4-BE49-F238E27FC236}">
                <a16:creationId xmlns:a16="http://schemas.microsoft.com/office/drawing/2014/main" id="{0548D788-B26C-4948-8381-E3C421229079}"/>
              </a:ext>
            </a:extLst>
          </p:cNvPr>
          <p:cNvGrpSpPr/>
          <p:nvPr/>
        </p:nvGrpSpPr>
        <p:grpSpPr>
          <a:xfrm>
            <a:off x="6553677" y="3100883"/>
            <a:ext cx="1281098" cy="1252949"/>
            <a:chOff x="5804624" y="4266278"/>
            <a:chExt cx="1063334" cy="996522"/>
          </a:xfrm>
        </p:grpSpPr>
        <p:sp>
          <p:nvSpPr>
            <p:cNvPr id="7179" name="Line 12"/>
            <p:cNvSpPr>
              <a:spLocks noChangeShapeType="1"/>
            </p:cNvSpPr>
            <p:nvPr/>
          </p:nvSpPr>
          <p:spPr bwMode="auto">
            <a:xfrm>
              <a:off x="6050538" y="5262800"/>
              <a:ext cx="571500" cy="0"/>
            </a:xfrm>
            <a:prstGeom prst="line">
              <a:avLst/>
            </a:prstGeom>
            <a:noFill/>
            <a:ln w="38100">
              <a:solidFill>
                <a:schemeClr val="tx1"/>
              </a:solidFill>
              <a:round/>
              <a:headEnd type="triangle"/>
              <a:tailEnd type="triangle" w="med" len="med"/>
            </a:ln>
          </p:spPr>
          <p:txBody>
            <a:bodyPr/>
            <a:lstStyle/>
            <a:p>
              <a:pPr defTabSz="514350">
                <a:defRPr/>
              </a:pPr>
              <a:endParaRPr lang="en-US" sz="1013" dirty="0">
                <a:solidFill>
                  <a:srgbClr val="3F4040"/>
                </a:solidFill>
                <a:latin typeface="Arial"/>
              </a:endParaRPr>
            </a:p>
          </p:txBody>
        </p:sp>
        <p:pic>
          <p:nvPicPr>
            <p:cNvPr id="600069" name="Picture 5"/>
            <p:cNvPicPr>
              <a:picLocks noChangeAspect="1" noChangeArrowheads="1"/>
            </p:cNvPicPr>
            <p:nvPr/>
          </p:nvPicPr>
          <p:blipFill>
            <a:blip r:embed="rId3" cstate="print"/>
            <a:srcRect/>
            <a:stretch>
              <a:fillRect/>
            </a:stretch>
          </p:blipFill>
          <p:spPr bwMode="auto">
            <a:xfrm>
              <a:off x="5804624" y="4266278"/>
              <a:ext cx="1063334" cy="865225"/>
            </a:xfrm>
            <a:prstGeom prst="rect">
              <a:avLst/>
            </a:prstGeom>
            <a:noFill/>
            <a:ln w="9525">
              <a:noFill/>
              <a:miter lim="800000"/>
              <a:headEnd/>
              <a:tailEnd/>
            </a:ln>
          </p:spPr>
        </p:pic>
      </p:grpSp>
      <p:grpSp>
        <p:nvGrpSpPr>
          <p:cNvPr id="10" name="Group 9">
            <a:extLst>
              <a:ext uri="{FF2B5EF4-FFF2-40B4-BE49-F238E27FC236}">
                <a16:creationId xmlns:a16="http://schemas.microsoft.com/office/drawing/2014/main" id="{41F34099-34BC-43E7-8CFC-C5C3350C3F7B}"/>
              </a:ext>
            </a:extLst>
          </p:cNvPr>
          <p:cNvGrpSpPr/>
          <p:nvPr/>
        </p:nvGrpSpPr>
        <p:grpSpPr>
          <a:xfrm rot="10800000">
            <a:off x="7538491" y="4594167"/>
            <a:ext cx="1281098" cy="1252949"/>
            <a:chOff x="5804624" y="4266278"/>
            <a:chExt cx="1063334" cy="996522"/>
          </a:xfrm>
        </p:grpSpPr>
        <p:sp>
          <p:nvSpPr>
            <p:cNvPr id="11" name="Line 12">
              <a:extLst>
                <a:ext uri="{FF2B5EF4-FFF2-40B4-BE49-F238E27FC236}">
                  <a16:creationId xmlns:a16="http://schemas.microsoft.com/office/drawing/2014/main" id="{843824BD-011D-40EC-9BA8-C0727EA66AFE}"/>
                </a:ext>
              </a:extLst>
            </p:cNvPr>
            <p:cNvSpPr>
              <a:spLocks noChangeShapeType="1"/>
            </p:cNvSpPr>
            <p:nvPr/>
          </p:nvSpPr>
          <p:spPr bwMode="auto">
            <a:xfrm>
              <a:off x="6050538" y="5262800"/>
              <a:ext cx="571500" cy="0"/>
            </a:xfrm>
            <a:prstGeom prst="line">
              <a:avLst/>
            </a:prstGeom>
            <a:noFill/>
            <a:ln w="38100">
              <a:solidFill>
                <a:schemeClr val="tx1"/>
              </a:solidFill>
              <a:round/>
              <a:headEnd type="triangle"/>
              <a:tailEnd type="triangle" w="med" len="med"/>
            </a:ln>
          </p:spPr>
          <p:txBody>
            <a:bodyPr/>
            <a:lstStyle/>
            <a:p>
              <a:pPr defTabSz="514350">
                <a:defRPr/>
              </a:pPr>
              <a:endParaRPr lang="en-US" sz="1013" dirty="0">
                <a:solidFill>
                  <a:srgbClr val="3F4040"/>
                </a:solidFill>
                <a:latin typeface="Arial"/>
              </a:endParaRPr>
            </a:p>
          </p:txBody>
        </p:sp>
        <p:pic>
          <p:nvPicPr>
            <p:cNvPr id="13" name="Picture 5">
              <a:extLst>
                <a:ext uri="{FF2B5EF4-FFF2-40B4-BE49-F238E27FC236}">
                  <a16:creationId xmlns:a16="http://schemas.microsoft.com/office/drawing/2014/main" id="{13FF4E10-3948-4910-AD4B-5980E90C8FD7}"/>
                </a:ext>
              </a:extLst>
            </p:cNvPr>
            <p:cNvPicPr>
              <a:picLocks noChangeAspect="1" noChangeArrowheads="1"/>
            </p:cNvPicPr>
            <p:nvPr/>
          </p:nvPicPr>
          <p:blipFill>
            <a:blip r:embed="rId3" cstate="print"/>
            <a:srcRect/>
            <a:stretch>
              <a:fillRect/>
            </a:stretch>
          </p:blipFill>
          <p:spPr bwMode="auto">
            <a:xfrm>
              <a:off x="5804624" y="4266278"/>
              <a:ext cx="1063334" cy="865225"/>
            </a:xfrm>
            <a:prstGeom prst="rect">
              <a:avLst/>
            </a:prstGeom>
            <a:noFill/>
            <a:ln w="9525">
              <a:noFill/>
              <a:miter lim="800000"/>
              <a:headEnd/>
              <a:tailEnd/>
            </a:ln>
          </p:spPr>
        </p:pic>
      </p:grpSp>
      <p:pic>
        <p:nvPicPr>
          <p:cNvPr id="4" name="Picture 3">
            <a:extLst>
              <a:ext uri="{FF2B5EF4-FFF2-40B4-BE49-F238E27FC236}">
                <a16:creationId xmlns:a16="http://schemas.microsoft.com/office/drawing/2014/main" id="{55370303-299C-4C9B-BC76-067648CBDA45}"/>
              </a:ext>
            </a:extLst>
          </p:cNvPr>
          <p:cNvPicPr>
            <a:picLocks noChangeAspect="1"/>
          </p:cNvPicPr>
          <p:nvPr/>
        </p:nvPicPr>
        <p:blipFill>
          <a:blip r:embed="rId4"/>
          <a:stretch>
            <a:fillRect/>
          </a:stretch>
        </p:blipFill>
        <p:spPr>
          <a:xfrm rot="10800000">
            <a:off x="5672468" y="2376921"/>
            <a:ext cx="173751" cy="813886"/>
          </a:xfrm>
          <a:prstGeom prst="rect">
            <a:avLst/>
          </a:prstGeom>
        </p:spPr>
      </p:pic>
      <p:sp>
        <p:nvSpPr>
          <p:cNvPr id="5" name="TextBox 4">
            <a:extLst>
              <a:ext uri="{FF2B5EF4-FFF2-40B4-BE49-F238E27FC236}">
                <a16:creationId xmlns:a16="http://schemas.microsoft.com/office/drawing/2014/main" id="{AED7B7D2-9F5F-4E3D-83FC-109EE1932BBE}"/>
              </a:ext>
            </a:extLst>
          </p:cNvPr>
          <p:cNvSpPr txBox="1"/>
          <p:nvPr/>
        </p:nvSpPr>
        <p:spPr bwMode="auto">
          <a:xfrm>
            <a:off x="5625922" y="3163894"/>
            <a:ext cx="700833" cy="317908"/>
          </a:xfrm>
          <a:prstGeom prst="rect">
            <a:avLst/>
          </a:prstGeom>
          <a:noFill/>
          <a:ln w="9525">
            <a:noFill/>
            <a:miter lim="800000"/>
            <a:headEnd/>
            <a:tailEnd/>
          </a:ln>
        </p:spPr>
        <p:txBody>
          <a:bodyPr wrap="none" rtlCol="0">
            <a:spAutoFit/>
          </a:bodyPr>
          <a:lstStyle/>
          <a:p>
            <a:pPr eaLnBrk="0" hangingPunct="0">
              <a:lnSpc>
                <a:spcPct val="105000"/>
              </a:lnSpc>
            </a:pPr>
            <a:r>
              <a:rPr lang="en-US" sz="1500" dirty="0"/>
              <a:t>Liquid</a:t>
            </a:r>
          </a:p>
        </p:txBody>
      </p:sp>
      <p:sp>
        <p:nvSpPr>
          <p:cNvPr id="15" name="TextBox 14">
            <a:extLst>
              <a:ext uri="{FF2B5EF4-FFF2-40B4-BE49-F238E27FC236}">
                <a16:creationId xmlns:a16="http://schemas.microsoft.com/office/drawing/2014/main" id="{6013151C-DAD4-4DBE-813C-AB616E1512CA}"/>
              </a:ext>
            </a:extLst>
          </p:cNvPr>
          <p:cNvSpPr txBox="1"/>
          <p:nvPr/>
        </p:nvSpPr>
        <p:spPr bwMode="auto">
          <a:xfrm>
            <a:off x="5451222" y="1776782"/>
            <a:ext cx="537327" cy="317908"/>
          </a:xfrm>
          <a:prstGeom prst="rect">
            <a:avLst/>
          </a:prstGeom>
          <a:noFill/>
          <a:ln w="9525">
            <a:noFill/>
            <a:miter lim="800000"/>
            <a:headEnd/>
            <a:tailEnd/>
          </a:ln>
        </p:spPr>
        <p:txBody>
          <a:bodyPr wrap="none" rtlCol="0">
            <a:spAutoFit/>
          </a:bodyPr>
          <a:lstStyle/>
          <a:p>
            <a:pPr eaLnBrk="0" hangingPunct="0">
              <a:lnSpc>
                <a:spcPct val="105000"/>
              </a:lnSpc>
            </a:pPr>
            <a:r>
              <a:rPr lang="en-US" sz="1500" dirty="0"/>
              <a:t>Gas</a:t>
            </a:r>
          </a:p>
        </p:txBody>
      </p:sp>
      <p:sp>
        <p:nvSpPr>
          <p:cNvPr id="17" name="TextBox 16">
            <a:extLst>
              <a:ext uri="{FF2B5EF4-FFF2-40B4-BE49-F238E27FC236}">
                <a16:creationId xmlns:a16="http://schemas.microsoft.com/office/drawing/2014/main" id="{A0EA81F3-C502-4E82-995C-F16ADEEE76B6}"/>
              </a:ext>
            </a:extLst>
          </p:cNvPr>
          <p:cNvSpPr txBox="1"/>
          <p:nvPr/>
        </p:nvSpPr>
        <p:spPr bwMode="auto">
          <a:xfrm>
            <a:off x="7870244" y="4571819"/>
            <a:ext cx="700833" cy="317908"/>
          </a:xfrm>
          <a:prstGeom prst="rect">
            <a:avLst/>
          </a:prstGeom>
          <a:noFill/>
          <a:ln w="9525">
            <a:noFill/>
            <a:miter lim="800000"/>
            <a:headEnd/>
            <a:tailEnd/>
          </a:ln>
        </p:spPr>
        <p:txBody>
          <a:bodyPr wrap="none" rtlCol="0">
            <a:spAutoFit/>
          </a:bodyPr>
          <a:lstStyle/>
          <a:p>
            <a:pPr eaLnBrk="0" hangingPunct="0">
              <a:lnSpc>
                <a:spcPct val="105000"/>
              </a:lnSpc>
            </a:pPr>
            <a:r>
              <a:rPr lang="en-US" sz="1500" dirty="0"/>
              <a:t>Liquid</a:t>
            </a:r>
          </a:p>
        </p:txBody>
      </p:sp>
      <p:sp>
        <p:nvSpPr>
          <p:cNvPr id="18" name="TextBox 17">
            <a:extLst>
              <a:ext uri="{FF2B5EF4-FFF2-40B4-BE49-F238E27FC236}">
                <a16:creationId xmlns:a16="http://schemas.microsoft.com/office/drawing/2014/main" id="{2D73206E-352D-4ABF-B8DA-1695C2CD5CFA}"/>
              </a:ext>
            </a:extLst>
          </p:cNvPr>
          <p:cNvSpPr txBox="1"/>
          <p:nvPr/>
        </p:nvSpPr>
        <p:spPr bwMode="auto">
          <a:xfrm>
            <a:off x="6948843" y="4076655"/>
            <a:ext cx="537327" cy="317908"/>
          </a:xfrm>
          <a:prstGeom prst="rect">
            <a:avLst/>
          </a:prstGeom>
          <a:noFill/>
          <a:ln w="9525">
            <a:noFill/>
            <a:miter lim="800000"/>
            <a:headEnd/>
            <a:tailEnd/>
          </a:ln>
        </p:spPr>
        <p:txBody>
          <a:bodyPr wrap="none" rtlCol="0">
            <a:spAutoFit/>
          </a:bodyPr>
          <a:lstStyle/>
          <a:p>
            <a:pPr eaLnBrk="0" hangingPunct="0">
              <a:lnSpc>
                <a:spcPct val="105000"/>
              </a:lnSpc>
            </a:pPr>
            <a:r>
              <a:rPr lang="en-US" sz="1500" dirty="0"/>
              <a:t>Gas</a:t>
            </a:r>
          </a:p>
        </p:txBody>
      </p:sp>
      <p:pic>
        <p:nvPicPr>
          <p:cNvPr id="20" name="Picture 19">
            <a:extLst>
              <a:ext uri="{FF2B5EF4-FFF2-40B4-BE49-F238E27FC236}">
                <a16:creationId xmlns:a16="http://schemas.microsoft.com/office/drawing/2014/main" id="{D2D8C4C6-B4E0-4055-9FD0-41A1AE1E6065}"/>
              </a:ext>
            </a:extLst>
          </p:cNvPr>
          <p:cNvPicPr>
            <a:picLocks noChangeAspect="1"/>
          </p:cNvPicPr>
          <p:nvPr/>
        </p:nvPicPr>
        <p:blipFill>
          <a:blip r:embed="rId4"/>
          <a:stretch>
            <a:fillRect/>
          </a:stretch>
        </p:blipFill>
        <p:spPr>
          <a:xfrm>
            <a:off x="5494551" y="2023756"/>
            <a:ext cx="173751" cy="813886"/>
          </a:xfrm>
          <a:prstGeom prst="rect">
            <a:avLst/>
          </a:prstGeom>
        </p:spPr>
      </p:pic>
    </p:spTree>
    <p:extLst>
      <p:ext uri="{BB962C8B-B14F-4D97-AF65-F5344CB8AC3E}">
        <p14:creationId xmlns:p14="http://schemas.microsoft.com/office/powerpoint/2010/main" val="315355888"/>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176">
                                            <p:txEl>
                                              <p:pRg st="0" end="0"/>
                                            </p:txEl>
                                          </p:spTgt>
                                        </p:tgtEl>
                                        <p:attrNameLst>
                                          <p:attrName>style.visibility</p:attrName>
                                        </p:attrNameLst>
                                      </p:cBhvr>
                                      <p:to>
                                        <p:strVal val="visible"/>
                                      </p:to>
                                    </p:set>
                                    <p:anim calcmode="lin" valueType="num">
                                      <p:cBhvr additive="base">
                                        <p:cTn id="7" dur="500" fill="hold"/>
                                        <p:tgtEl>
                                          <p:spTgt spid="717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6">
                                            <p:txEl>
                                              <p:pRg st="2" end="2"/>
                                            </p:txEl>
                                          </p:spTgt>
                                        </p:tgtEl>
                                        <p:attrNameLst>
                                          <p:attrName>style.visibility</p:attrName>
                                        </p:attrNameLst>
                                      </p:cBhvr>
                                      <p:to>
                                        <p:strVal val="visible"/>
                                      </p:to>
                                    </p:set>
                                    <p:anim calcmode="lin" valueType="num">
                                      <p:cBhvr additive="base">
                                        <p:cTn id="13" dur="500" fill="hold"/>
                                        <p:tgtEl>
                                          <p:spTgt spid="717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6">
                                            <p:txEl>
                                              <p:pRg st="2" end="2"/>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7176">
                                            <p:txEl>
                                              <p:pRg st="3" end="3"/>
                                            </p:txEl>
                                          </p:spTgt>
                                        </p:tgtEl>
                                        <p:attrNameLst>
                                          <p:attrName>style.visibility</p:attrName>
                                        </p:attrNameLst>
                                      </p:cBhvr>
                                      <p:to>
                                        <p:strVal val="visible"/>
                                      </p:to>
                                    </p:set>
                                    <p:anim calcmode="lin" valueType="num">
                                      <p:cBhvr additive="base">
                                        <p:cTn id="18" dur="500" fill="hold"/>
                                        <p:tgtEl>
                                          <p:spTgt spid="717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176">
                                            <p:txEl>
                                              <p:pRg st="3" end="3"/>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6" presetClass="entr" presetSubtype="16"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176">
                                            <p:txEl>
                                              <p:pRg st="4" end="4"/>
                                            </p:txEl>
                                          </p:spTgt>
                                        </p:tgtEl>
                                        <p:attrNameLst>
                                          <p:attrName>style.visibility</p:attrName>
                                        </p:attrNameLst>
                                      </p:cBhvr>
                                      <p:to>
                                        <p:strVal val="visible"/>
                                      </p:to>
                                    </p:set>
                                    <p:anim calcmode="lin" valueType="num">
                                      <p:cBhvr additive="base">
                                        <p:cTn id="28" dur="500" fill="hold"/>
                                        <p:tgtEl>
                                          <p:spTgt spid="7176">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176">
                                            <p:txEl>
                                              <p:pRg st="4" end="4"/>
                                            </p:txEl>
                                          </p:spTgt>
                                        </p:tgtEl>
                                        <p:attrNameLst>
                                          <p:attrName>ppt_y</p:attrName>
                                        </p:attrNameLst>
                                      </p:cBhvr>
                                      <p:tavLst>
                                        <p:tav tm="0">
                                          <p:val>
                                            <p:strVal val="1+#ppt_h/2"/>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par>
                                <p:cTn id="33" presetID="10"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7176">
                                            <p:txEl>
                                              <p:pRg st="5" end="5"/>
                                            </p:txEl>
                                          </p:spTgt>
                                        </p:tgtEl>
                                        <p:attrNameLst>
                                          <p:attrName>style.visibility</p:attrName>
                                        </p:attrNameLst>
                                      </p:cBhvr>
                                      <p:to>
                                        <p:strVal val="visible"/>
                                      </p:to>
                                    </p:set>
                                    <p:anim calcmode="lin" valueType="num">
                                      <p:cBhvr additive="base">
                                        <p:cTn id="40" dur="500" fill="hold"/>
                                        <p:tgtEl>
                                          <p:spTgt spid="7176">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7176">
                                            <p:txEl>
                                              <p:pRg st="5" end="5"/>
                                            </p:txEl>
                                          </p:spTgt>
                                        </p:tgtEl>
                                        <p:attrNameLst>
                                          <p:attrName>ppt_y</p:attrName>
                                        </p:attrNameLst>
                                      </p:cBhvr>
                                      <p:tavLst>
                                        <p:tav tm="0">
                                          <p:val>
                                            <p:strVal val="1+#ppt_h/2"/>
                                          </p:val>
                                        </p:tav>
                                        <p:tav tm="100000">
                                          <p:val>
                                            <p:strVal val="#ppt_y"/>
                                          </p:val>
                                        </p:tav>
                                      </p:tavLst>
                                    </p:anim>
                                  </p:childTnLst>
                                </p:cTn>
                              </p:par>
                              <p:par>
                                <p:cTn id="42" presetID="10" presetClass="entr" presetSubtype="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par>
                                <p:cTn id="45" presetID="10" presetClass="entr" presetSubtype="0" fill="hold"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7176">
                                            <p:txEl>
                                              <p:pRg st="8" end="8"/>
                                            </p:txEl>
                                          </p:spTgt>
                                        </p:tgtEl>
                                        <p:attrNameLst>
                                          <p:attrName>style.visibility</p:attrName>
                                        </p:attrNameLst>
                                      </p:cBhvr>
                                      <p:to>
                                        <p:strVal val="visible"/>
                                      </p:to>
                                    </p:set>
                                    <p:anim calcmode="lin" valueType="num">
                                      <p:cBhvr additive="base">
                                        <p:cTn id="52" dur="500" fill="hold"/>
                                        <p:tgtEl>
                                          <p:spTgt spid="7176">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7176">
                                            <p:txEl>
                                              <p:pRg st="8" end="8"/>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
                            </p:stCondLst>
                            <p:childTnLst>
                              <p:par>
                                <p:cTn id="55" presetID="2" presetClass="entr" presetSubtype="4" fill="hold" grpId="0" nodeType="afterEffect">
                                  <p:stCondLst>
                                    <p:cond delay="0"/>
                                  </p:stCondLst>
                                  <p:childTnLst>
                                    <p:set>
                                      <p:cBhvr>
                                        <p:cTn id="56" dur="1" fill="hold">
                                          <p:stCondLst>
                                            <p:cond delay="0"/>
                                          </p:stCondLst>
                                        </p:cTn>
                                        <p:tgtEl>
                                          <p:spTgt spid="7176">
                                            <p:txEl>
                                              <p:pRg st="9" end="9"/>
                                            </p:txEl>
                                          </p:spTgt>
                                        </p:tgtEl>
                                        <p:attrNameLst>
                                          <p:attrName>style.visibility</p:attrName>
                                        </p:attrNameLst>
                                      </p:cBhvr>
                                      <p:to>
                                        <p:strVal val="visible"/>
                                      </p:to>
                                    </p:set>
                                    <p:anim calcmode="lin" valueType="num">
                                      <p:cBhvr additive="base">
                                        <p:cTn id="57" dur="500" fill="hold"/>
                                        <p:tgtEl>
                                          <p:spTgt spid="7176">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7176">
                                            <p:txEl>
                                              <p:pRg st="9" end="9"/>
                                            </p:txEl>
                                          </p:spTgt>
                                        </p:tgtEl>
                                        <p:attrNameLst>
                                          <p:attrName>ppt_y</p:attrName>
                                        </p:attrNameLst>
                                      </p:cBhvr>
                                      <p:tavLst>
                                        <p:tav tm="0">
                                          <p:val>
                                            <p:strVal val="1+#ppt_h/2"/>
                                          </p:val>
                                        </p:tav>
                                        <p:tav tm="100000">
                                          <p:val>
                                            <p:strVal val="#ppt_y"/>
                                          </p:val>
                                        </p:tav>
                                      </p:tavLst>
                                    </p:anim>
                                  </p:childTnLst>
                                </p:cTn>
                              </p:par>
                            </p:childTnLst>
                          </p:cTn>
                        </p:par>
                        <p:par>
                          <p:cTn id="59" fill="hold">
                            <p:stCondLst>
                              <p:cond delay="1000"/>
                            </p:stCondLst>
                            <p:childTnLst>
                              <p:par>
                                <p:cTn id="60" presetID="1" presetClass="entr" presetSubtype="0" fill="hold" nodeType="afterEffect">
                                  <p:stCondLst>
                                    <p:cond delay="0"/>
                                  </p:stCondLst>
                                  <p:childTnLst>
                                    <p:set>
                                      <p:cBhvr>
                                        <p:cTn id="61" dur="1" fill="hold">
                                          <p:stCondLst>
                                            <p:cond delay="0"/>
                                          </p:stCondLst>
                                        </p:cTn>
                                        <p:tgtEl>
                                          <p:spTgt spid="3"/>
                                        </p:tgtEl>
                                        <p:attrNameLst>
                                          <p:attrName>style.visibility</p:attrName>
                                        </p:attrNameLst>
                                      </p:cBhvr>
                                      <p:to>
                                        <p:strVal val="visible"/>
                                      </p:to>
                                    </p:set>
                                  </p:childTnLst>
                                </p:cTn>
                              </p:par>
                            </p:childTnLst>
                          </p:cTn>
                        </p:par>
                        <p:par>
                          <p:cTn id="62" fill="hold">
                            <p:stCondLst>
                              <p:cond delay="1000"/>
                            </p:stCondLst>
                            <p:childTnLst>
                              <p:par>
                                <p:cTn id="63" presetID="45" presetClass="entr" presetSubtype="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2000"/>
                                        <p:tgtEl>
                                          <p:spTgt spid="18"/>
                                        </p:tgtEl>
                                      </p:cBhvr>
                                    </p:animEffect>
                                    <p:anim calcmode="lin" valueType="num">
                                      <p:cBhvr>
                                        <p:cTn id="66" dur="2000" fill="hold"/>
                                        <p:tgtEl>
                                          <p:spTgt spid="18"/>
                                        </p:tgtEl>
                                        <p:attrNameLst>
                                          <p:attrName>ppt_w</p:attrName>
                                        </p:attrNameLst>
                                      </p:cBhvr>
                                      <p:tavLst>
                                        <p:tav tm="0" fmla="#ppt_w*sin(2.5*pi*$)">
                                          <p:val>
                                            <p:fltVal val="0"/>
                                          </p:val>
                                        </p:tav>
                                        <p:tav tm="100000">
                                          <p:val>
                                            <p:fltVal val="1"/>
                                          </p:val>
                                        </p:tav>
                                      </p:tavLst>
                                    </p:anim>
                                    <p:anim calcmode="lin" valueType="num">
                                      <p:cBhvr>
                                        <p:cTn id="67"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7176">
                                            <p:txEl>
                                              <p:pRg st="10" end="10"/>
                                            </p:txEl>
                                          </p:spTgt>
                                        </p:tgtEl>
                                        <p:attrNameLst>
                                          <p:attrName>style.visibility</p:attrName>
                                        </p:attrNameLst>
                                      </p:cBhvr>
                                      <p:to>
                                        <p:strVal val="visible"/>
                                      </p:to>
                                    </p:set>
                                    <p:anim calcmode="lin" valueType="num">
                                      <p:cBhvr additive="base">
                                        <p:cTn id="72" dur="500" fill="hold"/>
                                        <p:tgtEl>
                                          <p:spTgt spid="7176">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7176">
                                            <p:txEl>
                                              <p:pRg st="10" end="10"/>
                                            </p:txEl>
                                          </p:spTgt>
                                        </p:tgtEl>
                                        <p:attrNameLst>
                                          <p:attrName>ppt_y</p:attrName>
                                        </p:attrNameLst>
                                      </p:cBhvr>
                                      <p:tavLst>
                                        <p:tav tm="0">
                                          <p:val>
                                            <p:strVal val="1+#ppt_h/2"/>
                                          </p:val>
                                        </p:tav>
                                        <p:tav tm="100000">
                                          <p:val>
                                            <p:strVal val="#ppt_y"/>
                                          </p:val>
                                        </p:tav>
                                      </p:tavLst>
                                    </p:anim>
                                  </p:childTnLst>
                                </p:cTn>
                              </p:par>
                            </p:childTnLst>
                          </p:cTn>
                        </p:par>
                        <p:par>
                          <p:cTn id="74" fill="hold">
                            <p:stCondLst>
                              <p:cond delay="500"/>
                            </p:stCondLst>
                            <p:childTnLst>
                              <p:par>
                                <p:cTn id="75" presetID="2" presetClass="entr" presetSubtype="4" fill="hold" nodeType="after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500" fill="hold"/>
                                        <p:tgtEl>
                                          <p:spTgt spid="10"/>
                                        </p:tgtEl>
                                        <p:attrNameLst>
                                          <p:attrName>ppt_x</p:attrName>
                                        </p:attrNameLst>
                                      </p:cBhvr>
                                      <p:tavLst>
                                        <p:tav tm="0">
                                          <p:val>
                                            <p:strVal val="#ppt_x"/>
                                          </p:val>
                                        </p:tav>
                                        <p:tav tm="100000">
                                          <p:val>
                                            <p:strVal val="#ppt_x"/>
                                          </p:val>
                                        </p:tav>
                                      </p:tavLst>
                                    </p:anim>
                                    <p:anim calcmode="lin" valueType="num">
                                      <p:cBhvr additive="base">
                                        <p:cTn id="78" dur="500" fill="hold"/>
                                        <p:tgtEl>
                                          <p:spTgt spid="10"/>
                                        </p:tgtEl>
                                        <p:attrNameLst>
                                          <p:attrName>ppt_y</p:attrName>
                                        </p:attrNameLst>
                                      </p:cBhvr>
                                      <p:tavLst>
                                        <p:tav tm="0">
                                          <p:val>
                                            <p:strVal val="1+#ppt_h/2"/>
                                          </p:val>
                                        </p:tav>
                                        <p:tav tm="100000">
                                          <p:val>
                                            <p:strVal val="#ppt_y"/>
                                          </p:val>
                                        </p:tav>
                                      </p:tavLst>
                                    </p:anim>
                                  </p:childTnLst>
                                </p:cTn>
                              </p:par>
                            </p:childTnLst>
                          </p:cTn>
                        </p:par>
                        <p:par>
                          <p:cTn id="79" fill="hold">
                            <p:stCondLst>
                              <p:cond delay="1000"/>
                            </p:stCondLst>
                            <p:childTnLst>
                              <p:par>
                                <p:cTn id="80" presetID="22" presetClass="entr" presetSubtype="4" fill="hold" grpId="0" nodeType="after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down)">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uiExpand="1" build="p"/>
      <p:bldP spid="5" grpId="0"/>
      <p:bldP spid="15" grpId="0"/>
      <p:bldP spid="17" grpId="0"/>
      <p:bldP spid="1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357961" y="1146543"/>
            <a:ext cx="4851991" cy="4647426"/>
          </a:xfrm>
        </p:spPr>
        <p:txBody>
          <a:bodyPr wrap="square" lIns="91440" tIns="91440" spcCol="0">
            <a:spAutoFit/>
          </a:bodyPr>
          <a:lstStyle/>
          <a:p>
            <a:pPr>
              <a:spcBef>
                <a:spcPts val="0"/>
              </a:spcBef>
              <a:spcAft>
                <a:spcPts val="100"/>
              </a:spcAft>
              <a:buClr>
                <a:srgbClr val="000000"/>
              </a:buClr>
              <a:buSzTx/>
              <a:buFontTx/>
              <a:buChar char="•"/>
            </a:pPr>
            <a:r>
              <a:rPr lang="en-US" sz="2400" b="1" spc="100" dirty="0"/>
              <a:t>Proper weight support</a:t>
            </a:r>
          </a:p>
          <a:p>
            <a:pPr marL="903288" lvl="1">
              <a:spcBef>
                <a:spcPts val="0"/>
              </a:spcBef>
              <a:spcAft>
                <a:spcPts val="100"/>
              </a:spcAft>
              <a:buClr>
                <a:srgbClr val="000000"/>
              </a:buClr>
              <a:buFontTx/>
              <a:buChar char="•"/>
            </a:pPr>
            <a:r>
              <a:rPr lang="en-US" sz="2000" spc="100" dirty="0"/>
              <a:t>No sagging pipes</a:t>
            </a:r>
          </a:p>
          <a:p>
            <a:pPr marL="903288" lvl="1">
              <a:spcBef>
                <a:spcPts val="0"/>
              </a:spcBef>
              <a:spcAft>
                <a:spcPts val="100"/>
              </a:spcAft>
              <a:buClr>
                <a:srgbClr val="000000"/>
              </a:buClr>
              <a:buFontTx/>
              <a:buChar char="•"/>
            </a:pPr>
            <a:r>
              <a:rPr lang="en-US" sz="2000" spc="100" dirty="0"/>
              <a:t>Piping supports installed near upstream and downstream flanges of meter</a:t>
            </a:r>
          </a:p>
          <a:p>
            <a:pPr>
              <a:spcBef>
                <a:spcPts val="0"/>
              </a:spcBef>
              <a:spcAft>
                <a:spcPts val="100"/>
              </a:spcAft>
              <a:buClr>
                <a:srgbClr val="000000"/>
              </a:buClr>
              <a:buSzTx/>
              <a:buFontTx/>
              <a:buChar char="•"/>
            </a:pPr>
            <a:r>
              <a:rPr lang="en-US" sz="2400" b="1" spc="100" dirty="0"/>
              <a:t>Meter flow tube case is sacred ground</a:t>
            </a:r>
          </a:p>
          <a:p>
            <a:pPr marL="903288" lvl="1">
              <a:spcBef>
                <a:spcPts val="0"/>
              </a:spcBef>
              <a:spcAft>
                <a:spcPts val="100"/>
              </a:spcAft>
              <a:buClr>
                <a:srgbClr val="000000"/>
              </a:buClr>
              <a:buFontTx/>
              <a:buChar char="•"/>
            </a:pPr>
            <a:r>
              <a:rPr lang="en-US" sz="2000" spc="100" dirty="0"/>
              <a:t>Case should not be used to support the meter or other equipment</a:t>
            </a:r>
          </a:p>
          <a:p>
            <a:pPr>
              <a:spcBef>
                <a:spcPts val="0"/>
              </a:spcBef>
              <a:spcAft>
                <a:spcPts val="100"/>
              </a:spcAft>
              <a:buClr>
                <a:srgbClr val="000000"/>
              </a:buClr>
              <a:buSzTx/>
              <a:buFontTx/>
              <a:buChar char="•"/>
            </a:pPr>
            <a:r>
              <a:rPr lang="en-US" sz="2400" b="1" spc="100" dirty="0"/>
              <a:t>Proper alignment of piping &amp; flanges</a:t>
            </a:r>
          </a:p>
          <a:p>
            <a:pPr marL="903288" lvl="1">
              <a:spcBef>
                <a:spcPts val="0"/>
              </a:spcBef>
              <a:spcAft>
                <a:spcPts val="100"/>
              </a:spcAft>
              <a:buClr>
                <a:srgbClr val="000000"/>
              </a:buClr>
              <a:buFontTx/>
              <a:buChar char="•"/>
            </a:pPr>
            <a:r>
              <a:rPr lang="en-US" sz="2000" spc="100" dirty="0"/>
              <a:t>Use of fabrication spool piece when fabricating piping in the field (slip-fit desired)</a:t>
            </a:r>
          </a:p>
        </p:txBody>
      </p:sp>
      <p:pic>
        <p:nvPicPr>
          <p:cNvPr id="36868" name="Picture 4" descr="install_sensor_elite2_pipie_support_caution"/>
          <p:cNvPicPr>
            <a:picLocks noChangeAspect="1" noChangeArrowheads="1"/>
          </p:cNvPicPr>
          <p:nvPr/>
        </p:nvPicPr>
        <p:blipFill>
          <a:blip r:embed="rId2" cstate="print"/>
          <a:srcRect/>
          <a:stretch>
            <a:fillRect/>
          </a:stretch>
        </p:blipFill>
        <p:spPr bwMode="auto">
          <a:xfrm>
            <a:off x="5372100" y="1271588"/>
            <a:ext cx="3357563" cy="3400425"/>
          </a:xfrm>
          <a:prstGeom prst="rect">
            <a:avLst/>
          </a:prstGeom>
          <a:noFill/>
          <a:ln w="3175">
            <a:noFill/>
            <a:miter lim="800000"/>
            <a:headEnd/>
            <a:tailEnd/>
          </a:ln>
        </p:spPr>
      </p:pic>
      <p:pic>
        <p:nvPicPr>
          <p:cNvPr id="669697" name="Picture 1"/>
          <p:cNvPicPr>
            <a:picLocks noChangeAspect="1" noChangeArrowheads="1"/>
          </p:cNvPicPr>
          <p:nvPr/>
        </p:nvPicPr>
        <p:blipFill>
          <a:blip r:embed="rId3" cstate="print"/>
          <a:srcRect/>
          <a:stretch>
            <a:fillRect/>
          </a:stretch>
        </p:blipFill>
        <p:spPr bwMode="auto">
          <a:xfrm>
            <a:off x="5124450" y="4240213"/>
            <a:ext cx="1790700" cy="2090737"/>
          </a:xfrm>
          <a:prstGeom prst="rect">
            <a:avLst/>
          </a:prstGeom>
          <a:noFill/>
          <a:ln w="9525">
            <a:noFill/>
            <a:miter lim="800000"/>
            <a:headEnd/>
            <a:tailEnd/>
          </a:ln>
        </p:spPr>
      </p:pic>
      <p:sp>
        <p:nvSpPr>
          <p:cNvPr id="5" name="&quot;No&quot; Symbol 4"/>
          <p:cNvSpPr/>
          <p:nvPr/>
        </p:nvSpPr>
        <p:spPr bwMode="auto">
          <a:xfrm>
            <a:off x="5486399" y="1360967"/>
            <a:ext cx="3200401" cy="3189768"/>
          </a:xfrm>
          <a:prstGeom prst="noSmoking">
            <a:avLst>
              <a:gd name="adj" fmla="val 3095"/>
            </a:avLst>
          </a:prstGeom>
          <a:solidFill>
            <a:srgbClr val="FF0000"/>
          </a:solidFill>
          <a:ln w="9525" cap="flat" cmpd="sng" algn="ctr">
            <a:solidFill>
              <a:schemeClr val="accent6">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sp>
        <p:nvSpPr>
          <p:cNvPr id="9" name="Title 11"/>
          <p:cNvSpPr>
            <a:spLocks noGrp="1"/>
          </p:cNvSpPr>
          <p:nvPr>
            <p:ph type="title"/>
          </p:nvPr>
        </p:nvSpPr>
        <p:spPr>
          <a:xfrm>
            <a:off x="382107" y="268731"/>
            <a:ext cx="8591772" cy="723900"/>
          </a:xfrm>
        </p:spPr>
        <p:txBody>
          <a:bodyPr/>
          <a:lstStyle/>
          <a:p>
            <a:r>
              <a:rPr lang="en-US" dirty="0">
                <a:solidFill>
                  <a:srgbClr val="000048"/>
                </a:solidFill>
              </a:rPr>
              <a:t>AGA11 - Installation Best Practices</a:t>
            </a:r>
            <a:br>
              <a:rPr lang="en-US" dirty="0">
                <a:solidFill>
                  <a:srgbClr val="000048"/>
                </a:solidFill>
              </a:rPr>
            </a:br>
            <a:r>
              <a:rPr lang="en-US" dirty="0">
                <a:solidFill>
                  <a:srgbClr val="000048"/>
                </a:solidFill>
              </a:rPr>
              <a:t>Piping Alignment and Support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3"/>
          <p:cNvSpPr>
            <a:spLocks noChangeArrowheads="1"/>
          </p:cNvSpPr>
          <p:nvPr/>
        </p:nvSpPr>
        <p:spPr bwMode="auto">
          <a:xfrm>
            <a:off x="2228850" y="2266950"/>
            <a:ext cx="9144000" cy="0"/>
          </a:xfrm>
          <a:prstGeom prst="rect">
            <a:avLst/>
          </a:prstGeom>
          <a:noFill/>
          <a:ln w="9525">
            <a:noFill/>
            <a:miter lim="800000"/>
            <a:headEnd/>
            <a:tailEnd/>
          </a:ln>
        </p:spPr>
        <p:txBody>
          <a:bodyPr>
            <a:spAutoFit/>
          </a:bodyPr>
          <a:lstStyle/>
          <a:p>
            <a:endParaRPr lang="en-US" dirty="0"/>
          </a:p>
        </p:txBody>
      </p:sp>
      <p:sp>
        <p:nvSpPr>
          <p:cNvPr id="8197" name="Rectangle 5"/>
          <p:cNvSpPr>
            <a:spLocks noGrp="1" noChangeArrowheads="1"/>
          </p:cNvSpPr>
          <p:nvPr>
            <p:ph type="body" idx="1"/>
          </p:nvPr>
        </p:nvSpPr>
        <p:spPr>
          <a:xfrm>
            <a:off x="526238" y="1203916"/>
            <a:ext cx="8251825" cy="3038475"/>
          </a:xfrm>
          <a:noFill/>
        </p:spPr>
        <p:txBody>
          <a:bodyPr/>
          <a:lstStyle/>
          <a:p>
            <a:pPr>
              <a:buClr>
                <a:srgbClr val="000000"/>
              </a:buClr>
              <a:buSzTx/>
              <a:buFontTx/>
              <a:buChar char="•"/>
            </a:pPr>
            <a:r>
              <a:rPr lang="en-US" sz="2000" b="1" dirty="0">
                <a:solidFill>
                  <a:srgbClr val="000048"/>
                </a:solidFill>
                <a:cs typeface="Arial" charset="0"/>
              </a:rPr>
              <a:t>Upstream and Downstream Block Valves</a:t>
            </a:r>
          </a:p>
          <a:p>
            <a:pPr>
              <a:buClr>
                <a:srgbClr val="000000"/>
              </a:buClr>
              <a:buSzTx/>
              <a:buFontTx/>
              <a:buChar char="•"/>
            </a:pPr>
            <a:r>
              <a:rPr lang="en-US" sz="2000" b="1" dirty="0">
                <a:solidFill>
                  <a:srgbClr val="000048"/>
                </a:solidFill>
                <a:cs typeface="Arial" charset="0"/>
              </a:rPr>
              <a:t>Bypass to Eliminate Interruption of Service</a:t>
            </a:r>
            <a:endParaRPr lang="en-US" sz="2000" b="1" dirty="0">
              <a:solidFill>
                <a:srgbClr val="000048"/>
              </a:solidFill>
              <a:cs typeface="Times New Roman" pitchFamily="18" charset="0"/>
            </a:endParaRPr>
          </a:p>
          <a:p>
            <a:pPr>
              <a:buClr>
                <a:srgbClr val="000000"/>
              </a:buClr>
              <a:buSzTx/>
              <a:buFontTx/>
              <a:buChar char="•"/>
            </a:pPr>
            <a:r>
              <a:rPr lang="en-US" sz="2000" b="1" dirty="0">
                <a:solidFill>
                  <a:srgbClr val="000048"/>
                </a:solidFill>
                <a:cs typeface="Arial" charset="0"/>
              </a:rPr>
              <a:t>Pressure Port Upstream of Sensor</a:t>
            </a:r>
          </a:p>
          <a:p>
            <a:pPr>
              <a:buClr>
                <a:srgbClr val="000000"/>
              </a:buClr>
              <a:buSzTx/>
              <a:buFontTx/>
              <a:buChar char="•"/>
            </a:pPr>
            <a:r>
              <a:rPr lang="en-US" sz="2000" b="1" dirty="0">
                <a:solidFill>
                  <a:srgbClr val="000048"/>
                </a:solidFill>
                <a:cs typeface="Arial" charset="0"/>
              </a:rPr>
              <a:t>Temperature Port </a:t>
            </a:r>
            <a:r>
              <a:rPr lang="en-US" sz="2000" b="1" u="sng" dirty="0">
                <a:solidFill>
                  <a:srgbClr val="000048"/>
                </a:solidFill>
                <a:cs typeface="Arial" charset="0"/>
              </a:rPr>
              <a:t>Upstream</a:t>
            </a:r>
            <a:r>
              <a:rPr lang="en-US" sz="2000" b="1" dirty="0">
                <a:solidFill>
                  <a:srgbClr val="000048"/>
                </a:solidFill>
                <a:cs typeface="Arial" charset="0"/>
              </a:rPr>
              <a:t> of Sensor</a:t>
            </a:r>
          </a:p>
          <a:p>
            <a:pPr lvl="1">
              <a:buClr>
                <a:srgbClr val="000000"/>
              </a:buClr>
              <a:buFontTx/>
              <a:buChar char="•"/>
            </a:pPr>
            <a:r>
              <a:rPr lang="en-US" sz="1600" b="1" dirty="0">
                <a:solidFill>
                  <a:srgbClr val="000048"/>
                </a:solidFill>
                <a:cs typeface="Arial" charset="0"/>
              </a:rPr>
              <a:t>Avoid Joules Thomson Effect issues downstream</a:t>
            </a:r>
            <a:endParaRPr lang="en-US" sz="1600" b="1" dirty="0">
              <a:solidFill>
                <a:srgbClr val="000048"/>
              </a:solidFill>
              <a:cs typeface="Times New Roman" pitchFamily="18" charset="0"/>
            </a:endParaRPr>
          </a:p>
          <a:p>
            <a:endParaRPr lang="en-US" sz="2000" dirty="0">
              <a:solidFill>
                <a:srgbClr val="000048"/>
              </a:solidFill>
            </a:endParaRPr>
          </a:p>
        </p:txBody>
      </p:sp>
      <p:sp>
        <p:nvSpPr>
          <p:cNvPr id="9" name="Title 11"/>
          <p:cNvSpPr txBox="1">
            <a:spLocks/>
          </p:cNvSpPr>
          <p:nvPr/>
        </p:nvSpPr>
        <p:spPr bwMode="auto">
          <a:xfrm>
            <a:off x="382107" y="268731"/>
            <a:ext cx="8591772" cy="723900"/>
          </a:xfrm>
          <a:prstGeom prst="rect">
            <a:avLst/>
          </a:prstGeom>
          <a:noFill/>
          <a:ln w="9525">
            <a:noFill/>
            <a:miter lim="800000"/>
            <a:headEnd/>
            <a:tailEnd/>
          </a:ln>
          <a:effectLst>
            <a:outerShdw dist="35921" dir="2700000" algn="ctr" rotWithShape="0">
              <a:schemeClr val="bg1"/>
            </a:outerShdw>
          </a:effectLst>
        </p:spPr>
        <p:txBody>
          <a:bodyPr vert="horz" wrap="square" lIns="91440" tIns="45720" rIns="91440" bIns="45720" numCol="1" anchor="b" anchorCtr="0" compatLnSpc="1">
            <a:prstTxWarp prst="textNoShape">
              <a:avLst/>
            </a:prstTxWarp>
          </a:body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sz="3200" b="1" i="1" u="none" strike="noStrike" kern="0" cap="none" spc="0" normalizeH="0" baseline="0" noProof="0" dirty="0">
                <a:ln>
                  <a:noFill/>
                </a:ln>
                <a:solidFill>
                  <a:srgbClr val="000048"/>
                </a:solidFill>
                <a:effectLst>
                  <a:outerShdw blurRad="38100" dist="38100" dir="2700000" algn="tl">
                    <a:srgbClr val="C0C0C0"/>
                  </a:outerShdw>
                </a:effectLst>
                <a:uLnTx/>
                <a:uFillTx/>
                <a:latin typeface="+mj-lt"/>
                <a:ea typeface="+mj-ea"/>
                <a:cs typeface="+mj-cs"/>
              </a:rPr>
              <a:t>AGA11 - Installation Best Practices</a:t>
            </a:r>
            <a:br>
              <a:rPr kumimoji="0" lang="en-US" sz="3200" b="1" i="1" u="none" strike="noStrike" kern="0" cap="none" spc="0" normalizeH="0" baseline="0" noProof="0" dirty="0">
                <a:ln>
                  <a:noFill/>
                </a:ln>
                <a:solidFill>
                  <a:srgbClr val="000048"/>
                </a:solidFill>
                <a:effectLst>
                  <a:outerShdw blurRad="38100" dist="38100" dir="2700000" algn="tl">
                    <a:srgbClr val="C0C0C0"/>
                  </a:outerShdw>
                </a:effectLst>
                <a:uLnTx/>
                <a:uFillTx/>
                <a:latin typeface="+mj-lt"/>
                <a:ea typeface="+mj-ea"/>
                <a:cs typeface="+mj-cs"/>
              </a:rPr>
            </a:br>
            <a:r>
              <a:rPr kumimoji="0" lang="en-US" sz="3200" b="1" i="1" u="none" strike="noStrike" kern="0" cap="none" spc="0" normalizeH="0" baseline="0" noProof="0" dirty="0">
                <a:ln>
                  <a:noFill/>
                </a:ln>
                <a:solidFill>
                  <a:srgbClr val="000048"/>
                </a:solidFill>
                <a:effectLst>
                  <a:outerShdw blurRad="38100" dist="38100" dir="2700000" algn="tl">
                    <a:srgbClr val="C0C0C0"/>
                  </a:outerShdw>
                </a:effectLst>
                <a:uLnTx/>
                <a:uFillTx/>
                <a:latin typeface="+mj-lt"/>
                <a:ea typeface="+mj-ea"/>
                <a:cs typeface="+mj-cs"/>
              </a:rPr>
              <a:t>Piping Operational Requirements</a:t>
            </a:r>
          </a:p>
        </p:txBody>
      </p:sp>
      <p:pic>
        <p:nvPicPr>
          <p:cNvPr id="6" name="Picture 2"/>
          <p:cNvPicPr>
            <a:picLocks noChangeAspect="1" noChangeArrowheads="1"/>
          </p:cNvPicPr>
          <p:nvPr/>
        </p:nvPicPr>
        <p:blipFill>
          <a:blip r:embed="rId2" cstate="print"/>
          <a:srcRect/>
          <a:stretch>
            <a:fillRect/>
          </a:stretch>
        </p:blipFill>
        <p:spPr bwMode="auto">
          <a:xfrm>
            <a:off x="1377864" y="3328686"/>
            <a:ext cx="6613742" cy="2856704"/>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344488" y="255588"/>
            <a:ext cx="8639175" cy="723900"/>
          </a:xfrm>
        </p:spPr>
        <p:txBody>
          <a:bodyPr/>
          <a:lstStyle/>
          <a:p>
            <a:pPr>
              <a:defRPr/>
            </a:pPr>
            <a:r>
              <a:rPr lang="en-US" dirty="0"/>
              <a:t>Principle of operation</a:t>
            </a:r>
            <a:r>
              <a:rPr lang="en-US" sz="3600" dirty="0"/>
              <a:t> - </a:t>
            </a:r>
            <a:r>
              <a:rPr lang="en-US" sz="2400" dirty="0"/>
              <a:t>Bent Tube Meter Design</a:t>
            </a:r>
          </a:p>
        </p:txBody>
      </p:sp>
      <p:pic>
        <p:nvPicPr>
          <p:cNvPr id="29700" name="Picture 4" descr="noFlow_curveToob"/>
          <p:cNvPicPr>
            <a:picLocks noChangeAspect="1" noChangeArrowheads="1"/>
          </p:cNvPicPr>
          <p:nvPr/>
        </p:nvPicPr>
        <p:blipFill>
          <a:blip r:embed="rId2" cstate="print">
            <a:lum bright="-16000" contrast="-20000"/>
          </a:blip>
          <a:srcRect/>
          <a:stretch>
            <a:fillRect/>
          </a:stretch>
        </p:blipFill>
        <p:spPr bwMode="auto">
          <a:xfrm rot="10800000">
            <a:off x="413184" y="4824413"/>
            <a:ext cx="1784350" cy="1905000"/>
          </a:xfrm>
          <a:prstGeom prst="rect">
            <a:avLst/>
          </a:prstGeom>
          <a:noFill/>
          <a:ln w="9525">
            <a:noFill/>
            <a:miter lim="800000"/>
            <a:headEnd/>
            <a:tailEnd/>
          </a:ln>
        </p:spPr>
      </p:pic>
      <p:grpSp>
        <p:nvGrpSpPr>
          <p:cNvPr id="5" name="Group 4"/>
          <p:cNvGrpSpPr/>
          <p:nvPr/>
        </p:nvGrpSpPr>
        <p:grpSpPr>
          <a:xfrm>
            <a:off x="1925781" y="1446670"/>
            <a:ext cx="5569528" cy="3599415"/>
            <a:chOff x="1942668" y="1612925"/>
            <a:chExt cx="5569528" cy="3599415"/>
          </a:xfrm>
        </p:grpSpPr>
        <p:pic>
          <p:nvPicPr>
            <p:cNvPr id="284674" name="Picture 2" descr="Article_Figure-2_27mar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2668" y="1612925"/>
              <a:ext cx="5569528" cy="3599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4156364" y="2216727"/>
              <a:ext cx="1108363" cy="0"/>
            </a:xfrm>
            <a:prstGeom prst="straightConnector1">
              <a:avLst/>
            </a:prstGeom>
            <a:solidFill>
              <a:schemeClr val="accent1"/>
            </a:solidFill>
            <a:ln w="38100" cap="flat" cmpd="sng" algn="ctr">
              <a:solidFill>
                <a:schemeClr val="accent6"/>
              </a:solidFill>
              <a:prstDash val="solid"/>
              <a:round/>
              <a:headEnd type="none" w="med" len="med"/>
              <a:tailEnd type="arrow"/>
            </a:ln>
            <a:effectLst/>
          </p:spPr>
        </p:cxnSp>
        <p:sp>
          <p:nvSpPr>
            <p:cNvPr id="4" name="TextBox 3"/>
            <p:cNvSpPr txBox="1"/>
            <p:nvPr/>
          </p:nvSpPr>
          <p:spPr>
            <a:xfrm>
              <a:off x="3796144" y="1812980"/>
              <a:ext cx="2327563" cy="400110"/>
            </a:xfrm>
            <a:prstGeom prst="rect">
              <a:avLst/>
            </a:prstGeom>
            <a:noFill/>
          </p:spPr>
          <p:txBody>
            <a:bodyPr wrap="square" rtlCol="0">
              <a:spAutoFit/>
            </a:bodyPr>
            <a:lstStyle/>
            <a:p>
              <a:r>
                <a:rPr lang="en-US" sz="2000" dirty="0">
                  <a:solidFill>
                    <a:schemeClr val="accent6"/>
                  </a:solidFill>
                  <a:latin typeface="+mn-lt"/>
                </a:rPr>
                <a:t>Flow Direction</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4463-C67E-4091-A171-F4AE3E4C0DE8}"/>
              </a:ext>
            </a:extLst>
          </p:cNvPr>
          <p:cNvSpPr>
            <a:spLocks noGrp="1"/>
          </p:cNvSpPr>
          <p:nvPr>
            <p:ph type="title"/>
          </p:nvPr>
        </p:nvSpPr>
        <p:spPr/>
        <p:txBody>
          <a:bodyPr/>
          <a:lstStyle/>
          <a:p>
            <a:pPr fontAlgn="auto"/>
            <a:r>
              <a:rPr lang="en-US" dirty="0"/>
              <a:t>Agenda</a:t>
            </a:r>
          </a:p>
        </p:txBody>
      </p:sp>
      <p:graphicFrame>
        <p:nvGraphicFramePr>
          <p:cNvPr id="4" name="Content Placeholder 4">
            <a:extLst>
              <a:ext uri="{FF2B5EF4-FFF2-40B4-BE49-F238E27FC236}">
                <a16:creationId xmlns:a16="http://schemas.microsoft.com/office/drawing/2014/main" id="{F2A54E20-4377-4AB3-872E-360338834F10}"/>
              </a:ext>
            </a:extLst>
          </p:cNvPr>
          <p:cNvGraphicFramePr>
            <a:graphicFrameLocks/>
          </p:cNvGraphicFramePr>
          <p:nvPr>
            <p:extLst>
              <p:ext uri="{D42A27DB-BD31-4B8C-83A1-F6EECF244321}">
                <p14:modId xmlns:p14="http://schemas.microsoft.com/office/powerpoint/2010/main" val="1904702960"/>
              </p:ext>
            </p:extLst>
          </p:nvPr>
        </p:nvGraphicFramePr>
        <p:xfrm>
          <a:off x="191328" y="1357267"/>
          <a:ext cx="8473701" cy="4327337"/>
        </p:xfrm>
        <a:graphic>
          <a:graphicData uri="http://schemas.openxmlformats.org/drawingml/2006/table">
            <a:tbl>
              <a:tblPr firstRow="1" bandRow="1">
                <a:tableStyleId>{5C22544A-7EE6-4342-B048-85BDC9FD1C3A}</a:tableStyleId>
              </a:tblPr>
              <a:tblGrid>
                <a:gridCol w="1165570">
                  <a:extLst>
                    <a:ext uri="{9D8B030D-6E8A-4147-A177-3AD203B41FA5}">
                      <a16:colId xmlns:a16="http://schemas.microsoft.com/office/drawing/2014/main" val="20000"/>
                    </a:ext>
                  </a:extLst>
                </a:gridCol>
                <a:gridCol w="7308131">
                  <a:extLst>
                    <a:ext uri="{9D8B030D-6E8A-4147-A177-3AD203B41FA5}">
                      <a16:colId xmlns:a16="http://schemas.microsoft.com/office/drawing/2014/main" val="20001"/>
                    </a:ext>
                  </a:extLst>
                </a:gridCol>
              </a:tblGrid>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Introduction and Principle of Operation</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Industry Standards</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Calibration</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Maintenance Best Practices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Application Selection and Volume Conversion</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mn-lt"/>
                          <a:ea typeface="+mn-ea"/>
                          <a:cs typeface="+mn-cs"/>
                        </a:rPr>
                        <a:t>Meter Sizing and Installation Considerations</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618191">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3F4040"/>
                          </a:solidFill>
                          <a:effectLst/>
                          <a:uLnTx/>
                          <a:uFillTx/>
                          <a:latin typeface="+mn-lt"/>
                          <a:ea typeface="+mn-ea"/>
                          <a:cs typeface="+mn-cs"/>
                        </a:rPr>
                        <a:t>Typical Applications</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6727493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035" name="Picture 3"/>
          <p:cNvPicPr>
            <a:picLocks noChangeAspect="1" noChangeArrowheads="1"/>
          </p:cNvPicPr>
          <p:nvPr/>
        </p:nvPicPr>
        <p:blipFill>
          <a:blip r:embed="rId5" cstate="print">
            <a:lum bright="-8000" contrast="16000"/>
          </a:blip>
          <a:srcRect l="8228" t="15544" r="19882" b="11887"/>
          <a:stretch>
            <a:fillRect/>
          </a:stretch>
        </p:blipFill>
        <p:spPr bwMode="auto">
          <a:xfrm>
            <a:off x="4363381" y="1219200"/>
            <a:ext cx="4724400" cy="4360985"/>
          </a:xfrm>
          <a:prstGeom prst="rect">
            <a:avLst/>
          </a:prstGeom>
          <a:noFill/>
          <a:ln w="9525">
            <a:noFill/>
            <a:miter lim="800000"/>
            <a:headEnd/>
            <a:tailEnd/>
          </a:ln>
          <a:effectLst/>
        </p:spPr>
      </p:pic>
      <p:sp>
        <p:nvSpPr>
          <p:cNvPr id="300036" name="Oval 4"/>
          <p:cNvSpPr>
            <a:spLocks noChangeArrowheads="1"/>
          </p:cNvSpPr>
          <p:nvPr/>
        </p:nvSpPr>
        <p:spPr bwMode="auto">
          <a:xfrm>
            <a:off x="5623856" y="3270250"/>
            <a:ext cx="942975" cy="681038"/>
          </a:xfrm>
          <a:prstGeom prst="ellipse">
            <a:avLst/>
          </a:prstGeom>
          <a:noFill/>
          <a:ln w="19050">
            <a:solidFill>
              <a:srgbClr val="00FF00"/>
            </a:solidFill>
            <a:round/>
            <a:headEnd/>
            <a:tailEnd/>
          </a:ln>
          <a:effectLst/>
        </p:spPr>
        <p:txBody>
          <a:bodyPr wrap="none" anchor="ctr"/>
          <a:lstStyle/>
          <a:p>
            <a:endParaRPr lang="en-US" dirty="0"/>
          </a:p>
        </p:txBody>
      </p:sp>
      <p:sp>
        <p:nvSpPr>
          <p:cNvPr id="300037" name="Oval 5"/>
          <p:cNvSpPr>
            <a:spLocks noChangeArrowheads="1"/>
          </p:cNvSpPr>
          <p:nvPr/>
        </p:nvSpPr>
        <p:spPr bwMode="auto">
          <a:xfrm>
            <a:off x="6649381" y="4800600"/>
            <a:ext cx="708025" cy="595312"/>
          </a:xfrm>
          <a:prstGeom prst="ellipse">
            <a:avLst/>
          </a:prstGeom>
          <a:noFill/>
          <a:ln w="19050">
            <a:solidFill>
              <a:srgbClr val="00FF00"/>
            </a:solidFill>
            <a:round/>
            <a:headEnd/>
            <a:tailEnd/>
          </a:ln>
          <a:effectLst/>
        </p:spPr>
        <p:txBody>
          <a:bodyPr wrap="none" anchor="ctr"/>
          <a:lstStyle/>
          <a:p>
            <a:endParaRPr lang="en-US" dirty="0"/>
          </a:p>
        </p:txBody>
      </p:sp>
      <p:sp>
        <p:nvSpPr>
          <p:cNvPr id="300038" name="Oval 6"/>
          <p:cNvSpPr>
            <a:spLocks noChangeArrowheads="1"/>
          </p:cNvSpPr>
          <p:nvPr/>
        </p:nvSpPr>
        <p:spPr bwMode="auto">
          <a:xfrm>
            <a:off x="7038319" y="3355975"/>
            <a:ext cx="708025" cy="425450"/>
          </a:xfrm>
          <a:prstGeom prst="ellipse">
            <a:avLst/>
          </a:prstGeom>
          <a:noFill/>
          <a:ln w="19050">
            <a:solidFill>
              <a:srgbClr val="00FF00"/>
            </a:solidFill>
            <a:round/>
            <a:headEnd/>
            <a:tailEnd/>
          </a:ln>
          <a:effectLst/>
        </p:spPr>
        <p:txBody>
          <a:bodyPr wrap="none" anchor="ctr"/>
          <a:lstStyle/>
          <a:p>
            <a:endParaRPr lang="en-US" dirty="0"/>
          </a:p>
        </p:txBody>
      </p:sp>
      <p:sp>
        <p:nvSpPr>
          <p:cNvPr id="300039" name="Oval 7"/>
          <p:cNvSpPr>
            <a:spLocks noChangeArrowheads="1"/>
          </p:cNvSpPr>
          <p:nvPr/>
        </p:nvSpPr>
        <p:spPr bwMode="auto">
          <a:xfrm>
            <a:off x="7944781" y="3657600"/>
            <a:ext cx="393700" cy="255588"/>
          </a:xfrm>
          <a:prstGeom prst="ellipse">
            <a:avLst/>
          </a:prstGeom>
          <a:noFill/>
          <a:ln w="19050">
            <a:solidFill>
              <a:srgbClr val="00FF00"/>
            </a:solidFill>
            <a:round/>
            <a:headEnd/>
            <a:tailEnd/>
          </a:ln>
          <a:effectLst/>
        </p:spPr>
        <p:txBody>
          <a:bodyPr wrap="none" anchor="ctr"/>
          <a:lstStyle/>
          <a:p>
            <a:endParaRPr lang="en-US" dirty="0"/>
          </a:p>
        </p:txBody>
      </p:sp>
      <p:sp>
        <p:nvSpPr>
          <p:cNvPr id="300040" name="Oval 8"/>
          <p:cNvSpPr>
            <a:spLocks noChangeArrowheads="1"/>
          </p:cNvSpPr>
          <p:nvPr/>
        </p:nvSpPr>
        <p:spPr bwMode="auto">
          <a:xfrm>
            <a:off x="7944781" y="5029200"/>
            <a:ext cx="393700" cy="255587"/>
          </a:xfrm>
          <a:prstGeom prst="ellipse">
            <a:avLst/>
          </a:prstGeom>
          <a:noFill/>
          <a:ln w="19050">
            <a:solidFill>
              <a:srgbClr val="00FF00"/>
            </a:solidFill>
            <a:round/>
            <a:headEnd/>
            <a:tailEnd/>
          </a:ln>
          <a:effectLst/>
        </p:spPr>
        <p:txBody>
          <a:bodyPr wrap="none" anchor="ctr"/>
          <a:lstStyle/>
          <a:p>
            <a:endParaRPr lang="en-US" dirty="0"/>
          </a:p>
        </p:txBody>
      </p:sp>
      <p:sp>
        <p:nvSpPr>
          <p:cNvPr id="300041" name="Oval 9"/>
          <p:cNvSpPr>
            <a:spLocks noChangeArrowheads="1"/>
          </p:cNvSpPr>
          <p:nvPr/>
        </p:nvSpPr>
        <p:spPr bwMode="auto">
          <a:xfrm>
            <a:off x="6489044" y="2674938"/>
            <a:ext cx="785812" cy="509587"/>
          </a:xfrm>
          <a:prstGeom prst="ellipse">
            <a:avLst/>
          </a:prstGeom>
          <a:noFill/>
          <a:ln w="19050">
            <a:solidFill>
              <a:srgbClr val="00FF00"/>
            </a:solidFill>
            <a:round/>
            <a:headEnd/>
            <a:tailEnd/>
          </a:ln>
          <a:effectLst/>
        </p:spPr>
        <p:txBody>
          <a:bodyPr wrap="none" anchor="ctr"/>
          <a:lstStyle/>
          <a:p>
            <a:endParaRPr lang="en-US" dirty="0"/>
          </a:p>
        </p:txBody>
      </p:sp>
      <p:sp>
        <p:nvSpPr>
          <p:cNvPr id="300042" name="Oval 10"/>
          <p:cNvSpPr>
            <a:spLocks noChangeArrowheads="1"/>
          </p:cNvSpPr>
          <p:nvPr/>
        </p:nvSpPr>
        <p:spPr bwMode="auto">
          <a:xfrm>
            <a:off x="4591981" y="2438400"/>
            <a:ext cx="942975" cy="681038"/>
          </a:xfrm>
          <a:prstGeom prst="ellipse">
            <a:avLst/>
          </a:prstGeom>
          <a:noFill/>
          <a:ln w="19050">
            <a:solidFill>
              <a:srgbClr val="00FF00"/>
            </a:solidFill>
            <a:round/>
            <a:headEnd/>
            <a:tailEnd/>
          </a:ln>
          <a:effectLst/>
        </p:spPr>
        <p:txBody>
          <a:bodyPr wrap="none" anchor="ctr"/>
          <a:lstStyle/>
          <a:p>
            <a:endParaRPr lang="en-US" dirty="0"/>
          </a:p>
        </p:txBody>
      </p:sp>
      <p:sp>
        <p:nvSpPr>
          <p:cNvPr id="300043" name="Rectangle 11"/>
          <p:cNvSpPr>
            <a:spLocks noGrp="1" noChangeArrowheads="1"/>
          </p:cNvSpPr>
          <p:nvPr>
            <p:ph type="title"/>
            <p:custDataLst>
              <p:tags r:id="rId2"/>
            </p:custDataLst>
          </p:nvPr>
        </p:nvSpPr>
        <p:spPr>
          <a:xfrm>
            <a:off x="533400" y="381000"/>
            <a:ext cx="7594600" cy="723900"/>
          </a:xfrm>
        </p:spPr>
        <p:txBody>
          <a:bodyPr/>
          <a:lstStyle/>
          <a:p>
            <a:r>
              <a:rPr lang="en-US" dirty="0"/>
              <a:t>Natural Gas Industry</a:t>
            </a:r>
            <a:br>
              <a:rPr lang="en-US" dirty="0"/>
            </a:br>
            <a:r>
              <a:rPr lang="en-US" dirty="0"/>
              <a:t>Coriolis Sweet Spots</a:t>
            </a:r>
          </a:p>
        </p:txBody>
      </p:sp>
      <p:sp>
        <p:nvSpPr>
          <p:cNvPr id="300044" name="Rectangle 12"/>
          <p:cNvSpPr>
            <a:spLocks noGrp="1" noChangeArrowheads="1"/>
          </p:cNvSpPr>
          <p:nvPr>
            <p:ph type="body" idx="1"/>
          </p:nvPr>
        </p:nvSpPr>
        <p:spPr>
          <a:xfrm>
            <a:off x="508596" y="1143000"/>
            <a:ext cx="3911006" cy="4573588"/>
          </a:xfrm>
          <a:noFill/>
          <a:ln/>
        </p:spPr>
        <p:txBody>
          <a:bodyPr/>
          <a:lstStyle/>
          <a:p>
            <a:pPr>
              <a:lnSpc>
                <a:spcPct val="75000"/>
              </a:lnSpc>
              <a:spcBef>
                <a:spcPct val="15000"/>
              </a:spcBef>
              <a:spcAft>
                <a:spcPct val="15000"/>
              </a:spcAft>
              <a:buFont typeface="Wingdings" pitchFamily="2" charset="2"/>
              <a:buNone/>
            </a:pPr>
            <a:endParaRPr lang="en-US" sz="600" b="1" dirty="0"/>
          </a:p>
          <a:p>
            <a:pPr>
              <a:lnSpc>
                <a:spcPct val="75000"/>
              </a:lnSpc>
              <a:spcBef>
                <a:spcPct val="15000"/>
              </a:spcBef>
              <a:spcAft>
                <a:spcPct val="15000"/>
              </a:spcAft>
              <a:buClr>
                <a:srgbClr val="000066"/>
              </a:buClr>
              <a:buSzTx/>
              <a:buFontTx/>
              <a:buChar char="•"/>
            </a:pPr>
            <a:r>
              <a:rPr lang="en-US" sz="2000" b="1" dirty="0">
                <a:solidFill>
                  <a:srgbClr val="0000FF"/>
                </a:solidFill>
              </a:rPr>
              <a:t>Custody Transfer</a:t>
            </a:r>
          </a:p>
          <a:p>
            <a:pPr lvl="1">
              <a:lnSpc>
                <a:spcPct val="75000"/>
              </a:lnSpc>
              <a:spcBef>
                <a:spcPct val="15000"/>
              </a:spcBef>
              <a:spcAft>
                <a:spcPct val="15000"/>
              </a:spcAft>
              <a:buClr>
                <a:srgbClr val="000066"/>
              </a:buClr>
              <a:buFontTx/>
              <a:buChar char="•"/>
            </a:pPr>
            <a:r>
              <a:rPr lang="en-US" sz="2000" dirty="0"/>
              <a:t>Natural gas city, commercial, and industry gates</a:t>
            </a:r>
          </a:p>
          <a:p>
            <a:pPr lvl="2">
              <a:lnSpc>
                <a:spcPct val="75000"/>
              </a:lnSpc>
              <a:spcBef>
                <a:spcPct val="15000"/>
              </a:spcBef>
              <a:spcAft>
                <a:spcPct val="15000"/>
              </a:spcAft>
              <a:buClr>
                <a:srgbClr val="000066"/>
              </a:buClr>
            </a:pPr>
            <a:r>
              <a:rPr lang="en-US" sz="1800" dirty="0"/>
              <a:t>Pay and check meters</a:t>
            </a:r>
          </a:p>
          <a:p>
            <a:pPr lvl="1">
              <a:lnSpc>
                <a:spcPct val="75000"/>
              </a:lnSpc>
              <a:spcBef>
                <a:spcPct val="15000"/>
              </a:spcBef>
              <a:spcAft>
                <a:spcPct val="15000"/>
              </a:spcAft>
              <a:buClr>
                <a:srgbClr val="000066"/>
              </a:buClr>
              <a:buFontTx/>
              <a:buChar char="•"/>
            </a:pPr>
            <a:r>
              <a:rPr lang="en-US" sz="2000" dirty="0"/>
              <a:t>Gathering stations</a:t>
            </a:r>
          </a:p>
          <a:p>
            <a:pPr lvl="1">
              <a:lnSpc>
                <a:spcPct val="75000"/>
              </a:lnSpc>
              <a:spcBef>
                <a:spcPct val="15000"/>
              </a:spcBef>
              <a:spcAft>
                <a:spcPct val="15000"/>
              </a:spcAft>
              <a:buClr>
                <a:srgbClr val="000066"/>
              </a:buClr>
              <a:buFontTx/>
              <a:buChar char="•"/>
            </a:pPr>
            <a:r>
              <a:rPr lang="en-US" sz="2000" dirty="0"/>
              <a:t>Specialty gas</a:t>
            </a:r>
          </a:p>
          <a:p>
            <a:pPr lvl="2">
              <a:lnSpc>
                <a:spcPct val="75000"/>
              </a:lnSpc>
              <a:spcBef>
                <a:spcPct val="15000"/>
              </a:spcBef>
              <a:spcAft>
                <a:spcPct val="15000"/>
              </a:spcAft>
              <a:buClr>
                <a:srgbClr val="000066"/>
              </a:buClr>
            </a:pPr>
            <a:r>
              <a:rPr lang="en-US" sz="1800" dirty="0"/>
              <a:t>Pure and unusual gas mixtures</a:t>
            </a:r>
          </a:p>
          <a:p>
            <a:pPr>
              <a:lnSpc>
                <a:spcPct val="75000"/>
              </a:lnSpc>
              <a:spcBef>
                <a:spcPct val="15000"/>
              </a:spcBef>
              <a:spcAft>
                <a:spcPct val="15000"/>
              </a:spcAft>
              <a:buClr>
                <a:srgbClr val="000066"/>
              </a:buClr>
              <a:buSzTx/>
              <a:buFontTx/>
              <a:buChar char="•"/>
            </a:pPr>
            <a:r>
              <a:rPr lang="en-US" sz="2000" b="1" dirty="0">
                <a:solidFill>
                  <a:srgbClr val="0000FF"/>
                </a:solidFill>
              </a:rPr>
              <a:t>Fiscal</a:t>
            </a:r>
          </a:p>
          <a:p>
            <a:pPr lvl="1">
              <a:lnSpc>
                <a:spcPct val="75000"/>
              </a:lnSpc>
              <a:spcBef>
                <a:spcPct val="15000"/>
              </a:spcBef>
              <a:spcAft>
                <a:spcPct val="15000"/>
              </a:spcAft>
              <a:buClr>
                <a:srgbClr val="000066"/>
              </a:buClr>
              <a:buFontTx/>
              <a:buChar char="•"/>
            </a:pPr>
            <a:r>
              <a:rPr lang="en-US" sz="2000" dirty="0"/>
              <a:t>Fuel gas</a:t>
            </a:r>
          </a:p>
          <a:p>
            <a:pPr lvl="1">
              <a:lnSpc>
                <a:spcPct val="75000"/>
              </a:lnSpc>
              <a:spcBef>
                <a:spcPct val="15000"/>
              </a:spcBef>
              <a:spcAft>
                <a:spcPct val="15000"/>
              </a:spcAft>
              <a:buClr>
                <a:srgbClr val="000066"/>
              </a:buClr>
              <a:buFontTx/>
              <a:buChar char="•"/>
            </a:pPr>
            <a:r>
              <a:rPr lang="en-US" sz="2000" dirty="0"/>
              <a:t>Gas storage</a:t>
            </a:r>
            <a:endParaRPr lang="en-US" sz="2000" b="1" dirty="0"/>
          </a:p>
          <a:p>
            <a:pPr>
              <a:lnSpc>
                <a:spcPct val="75000"/>
              </a:lnSpc>
              <a:spcBef>
                <a:spcPct val="15000"/>
              </a:spcBef>
              <a:spcAft>
                <a:spcPct val="15000"/>
              </a:spcAft>
              <a:buClr>
                <a:srgbClr val="000066"/>
              </a:buClr>
              <a:buSzTx/>
              <a:buFontTx/>
              <a:buChar char="•"/>
            </a:pPr>
            <a:r>
              <a:rPr lang="en-US" sz="2000" b="1" dirty="0">
                <a:solidFill>
                  <a:srgbClr val="0000FF"/>
                </a:solidFill>
              </a:rPr>
              <a:t>Operations</a:t>
            </a:r>
          </a:p>
          <a:p>
            <a:pPr lvl="1">
              <a:lnSpc>
                <a:spcPct val="75000"/>
              </a:lnSpc>
              <a:spcBef>
                <a:spcPct val="15000"/>
              </a:spcBef>
              <a:spcAft>
                <a:spcPct val="15000"/>
              </a:spcAft>
              <a:buClr>
                <a:srgbClr val="000066"/>
              </a:buClr>
              <a:buFontTx/>
              <a:buChar char="•"/>
            </a:pPr>
            <a:r>
              <a:rPr lang="en-US" sz="2000" dirty="0"/>
              <a:t>Efficiency control</a:t>
            </a:r>
          </a:p>
          <a:p>
            <a:pPr lvl="1">
              <a:lnSpc>
                <a:spcPct val="75000"/>
              </a:lnSpc>
              <a:spcBef>
                <a:spcPct val="15000"/>
              </a:spcBef>
              <a:spcAft>
                <a:spcPct val="15000"/>
              </a:spcAft>
              <a:buClr>
                <a:srgbClr val="000066"/>
              </a:buClr>
              <a:buFontTx/>
              <a:buChar char="•"/>
            </a:pPr>
            <a:r>
              <a:rPr lang="en-US" sz="2000" dirty="0"/>
              <a:t>Injection meters</a:t>
            </a:r>
          </a:p>
        </p:txBody>
      </p:sp>
      <p:sp>
        <p:nvSpPr>
          <p:cNvPr id="300062" name="Oval 30"/>
          <p:cNvSpPr>
            <a:spLocks noChangeArrowheads="1"/>
          </p:cNvSpPr>
          <p:nvPr/>
        </p:nvSpPr>
        <p:spPr bwMode="auto">
          <a:xfrm>
            <a:off x="4515781" y="1524000"/>
            <a:ext cx="942975" cy="681037"/>
          </a:xfrm>
          <a:prstGeom prst="ellipse">
            <a:avLst/>
          </a:prstGeom>
          <a:noFill/>
          <a:ln w="19050">
            <a:solidFill>
              <a:srgbClr val="00FF00"/>
            </a:solidFill>
            <a:round/>
            <a:headEnd/>
            <a:tailEnd/>
          </a:ln>
          <a:effectLst/>
        </p:spPr>
        <p:txBody>
          <a:bodyPr wrap="none" anchor="ctr"/>
          <a:lstStyle/>
          <a:p>
            <a:endParaRPr lang="en-US" dirty="0"/>
          </a:p>
        </p:txBody>
      </p:sp>
      <p:sp>
        <p:nvSpPr>
          <p:cNvPr id="13" name="Oval 4"/>
          <p:cNvSpPr>
            <a:spLocks noChangeArrowheads="1"/>
          </p:cNvSpPr>
          <p:nvPr/>
        </p:nvSpPr>
        <p:spPr bwMode="auto">
          <a:xfrm>
            <a:off x="5049182" y="4572000"/>
            <a:ext cx="1219200" cy="990600"/>
          </a:xfrm>
          <a:prstGeom prst="ellipse">
            <a:avLst/>
          </a:prstGeom>
          <a:noFill/>
          <a:ln w="19050">
            <a:solidFill>
              <a:srgbClr val="00FF00"/>
            </a:solidFill>
            <a:round/>
            <a:headEnd/>
            <a:tailEnd/>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3237127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custDataLst>
              <p:tags r:id="rId2"/>
            </p:custDataLst>
          </p:nvPr>
        </p:nvSpPr>
        <p:spPr>
          <a:xfrm>
            <a:off x="542925" y="381000"/>
            <a:ext cx="7594600" cy="723900"/>
          </a:xfrm>
        </p:spPr>
        <p:txBody>
          <a:bodyPr/>
          <a:lstStyle/>
          <a:p>
            <a:pPr eaLnBrk="1" hangingPunct="1">
              <a:defRPr/>
            </a:pPr>
            <a:r>
              <a:rPr lang="en-US" dirty="0">
                <a:solidFill>
                  <a:srgbClr val="000000"/>
                </a:solidFill>
              </a:rPr>
              <a:t>The “Coriolis” Effect….</a:t>
            </a:r>
          </a:p>
        </p:txBody>
      </p:sp>
      <p:sp>
        <p:nvSpPr>
          <p:cNvPr id="16387" name="Rectangle 3"/>
          <p:cNvSpPr>
            <a:spLocks noGrp="1" noChangeArrowheads="1"/>
          </p:cNvSpPr>
          <p:nvPr>
            <p:ph type="body" idx="1"/>
          </p:nvPr>
        </p:nvSpPr>
        <p:spPr>
          <a:xfrm>
            <a:off x="596900" y="1905000"/>
            <a:ext cx="8547100" cy="1447800"/>
          </a:xfrm>
        </p:spPr>
        <p:txBody>
          <a:bodyPr/>
          <a:lstStyle/>
          <a:p>
            <a:pPr eaLnBrk="1" hangingPunct="1">
              <a:lnSpc>
                <a:spcPct val="70000"/>
              </a:lnSpc>
              <a:spcBef>
                <a:spcPct val="60000"/>
              </a:spcBef>
              <a:buSzPct val="100000"/>
              <a:buFont typeface="Arial" pitchFamily="34" charset="0"/>
              <a:buNone/>
            </a:pPr>
            <a:endParaRPr lang="en-US" sz="1500" b="1" dirty="0"/>
          </a:p>
          <a:p>
            <a:pPr eaLnBrk="1" hangingPunct="1">
              <a:lnSpc>
                <a:spcPct val="70000"/>
              </a:lnSpc>
              <a:spcBef>
                <a:spcPct val="60000"/>
              </a:spcBef>
              <a:buSzPct val="100000"/>
              <a:buFont typeface="Arial" pitchFamily="34" charset="0"/>
              <a:buChar char="•"/>
            </a:pPr>
            <a:endParaRPr lang="en-US" sz="2400" dirty="0"/>
          </a:p>
          <a:p>
            <a:pPr lvl="1" eaLnBrk="1" hangingPunct="1">
              <a:lnSpc>
                <a:spcPct val="70000"/>
              </a:lnSpc>
              <a:spcBef>
                <a:spcPct val="60000"/>
              </a:spcBef>
              <a:buFont typeface="Arial" pitchFamily="34" charset="0"/>
              <a:buChar char="•"/>
            </a:pPr>
            <a:endParaRPr lang="en-US" sz="2000" dirty="0"/>
          </a:p>
          <a:p>
            <a:pPr lvl="1" eaLnBrk="1" hangingPunct="1">
              <a:lnSpc>
                <a:spcPct val="70000"/>
              </a:lnSpc>
              <a:spcBef>
                <a:spcPct val="60000"/>
              </a:spcBef>
              <a:buFont typeface="Arial" pitchFamily="34" charset="0"/>
              <a:buChar char="•"/>
            </a:pPr>
            <a:endParaRPr lang="en-US" sz="2000" dirty="0"/>
          </a:p>
          <a:p>
            <a:pPr lvl="1" eaLnBrk="1" hangingPunct="1">
              <a:lnSpc>
                <a:spcPct val="70000"/>
              </a:lnSpc>
              <a:spcBef>
                <a:spcPct val="60000"/>
              </a:spcBef>
              <a:buFont typeface="Arial" pitchFamily="34" charset="0"/>
              <a:buChar char="•"/>
            </a:pPr>
            <a:endParaRPr lang="en-US" sz="2000" dirty="0"/>
          </a:p>
          <a:p>
            <a:pPr eaLnBrk="1" hangingPunct="1">
              <a:lnSpc>
                <a:spcPct val="70000"/>
              </a:lnSpc>
              <a:spcBef>
                <a:spcPct val="60000"/>
              </a:spcBef>
              <a:buSzPct val="100000"/>
              <a:buFont typeface="Arial" pitchFamily="34" charset="0"/>
              <a:buChar char="•"/>
            </a:pPr>
            <a:endParaRPr lang="en-US" sz="2400" dirty="0"/>
          </a:p>
          <a:p>
            <a:pPr lvl="1" eaLnBrk="1" hangingPunct="1">
              <a:lnSpc>
                <a:spcPct val="70000"/>
              </a:lnSpc>
              <a:spcBef>
                <a:spcPct val="60000"/>
              </a:spcBef>
              <a:buFont typeface="Arial" pitchFamily="34" charset="0"/>
              <a:buChar char="•"/>
            </a:pPr>
            <a:endParaRPr lang="en-US" sz="2000" dirty="0"/>
          </a:p>
          <a:p>
            <a:pPr lvl="1" eaLnBrk="1" hangingPunct="1">
              <a:lnSpc>
                <a:spcPct val="70000"/>
              </a:lnSpc>
              <a:spcBef>
                <a:spcPct val="60000"/>
              </a:spcBef>
              <a:buFont typeface="Arial" pitchFamily="34" charset="0"/>
              <a:buChar char="•"/>
            </a:pPr>
            <a:endParaRPr lang="en-US" sz="2000" dirty="0"/>
          </a:p>
          <a:p>
            <a:pPr lvl="2" eaLnBrk="1" hangingPunct="1">
              <a:lnSpc>
                <a:spcPct val="70000"/>
              </a:lnSpc>
              <a:spcBef>
                <a:spcPct val="60000"/>
              </a:spcBef>
              <a:buClr>
                <a:schemeClr val="tx1"/>
              </a:buClr>
            </a:pPr>
            <a:endParaRPr lang="en-US" sz="1800" dirty="0"/>
          </a:p>
          <a:p>
            <a:pPr lvl="2" eaLnBrk="1" hangingPunct="1">
              <a:lnSpc>
                <a:spcPct val="70000"/>
              </a:lnSpc>
              <a:spcBef>
                <a:spcPct val="60000"/>
              </a:spcBef>
              <a:buClr>
                <a:schemeClr val="tx1"/>
              </a:buClr>
            </a:pPr>
            <a:endParaRPr lang="en-US" sz="1800" dirty="0"/>
          </a:p>
          <a:p>
            <a:pPr eaLnBrk="1" hangingPunct="1">
              <a:lnSpc>
                <a:spcPct val="70000"/>
              </a:lnSpc>
              <a:spcBef>
                <a:spcPct val="60000"/>
              </a:spcBef>
              <a:buSzPct val="100000"/>
              <a:buFont typeface="Arial" pitchFamily="34" charset="0"/>
              <a:buNone/>
            </a:pPr>
            <a:endParaRPr lang="en-US" sz="2400" dirty="0"/>
          </a:p>
        </p:txBody>
      </p:sp>
      <p:sp>
        <p:nvSpPr>
          <p:cNvPr id="7" name="Content Placeholder 2"/>
          <p:cNvSpPr txBox="1">
            <a:spLocks/>
          </p:cNvSpPr>
          <p:nvPr/>
        </p:nvSpPr>
        <p:spPr bwMode="auto">
          <a:xfrm>
            <a:off x="609600" y="1447800"/>
            <a:ext cx="5010150" cy="40005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l" defTabSz="914400" rtl="0" eaLnBrk="0" fontAlgn="base" latinLnBrk="0" hangingPunct="0">
              <a:lnSpc>
                <a:spcPct val="80000"/>
              </a:lnSpc>
              <a:spcBef>
                <a:spcPts val="2400"/>
              </a:spcBef>
              <a:spcAft>
                <a:spcPts val="300"/>
              </a:spcAft>
              <a:buClr>
                <a:schemeClr val="bg2"/>
              </a:buClr>
              <a:buSzPct val="80000"/>
              <a:buFont typeface="Wingdings" pitchFamily="2" charset="2"/>
              <a:buChar char="à"/>
              <a:tabLst/>
              <a:defRPr/>
            </a:pPr>
            <a:r>
              <a:rPr kumimoji="0" lang="en-US" sz="2400" b="0" i="0" u="none" strike="noStrike" kern="0" cap="none" spc="0" normalizeH="0" baseline="0" noProof="0" dirty="0">
                <a:ln>
                  <a:noFill/>
                </a:ln>
                <a:solidFill>
                  <a:srgbClr val="0000CC"/>
                </a:solidFill>
                <a:effectLst/>
                <a:uLnTx/>
                <a:uFillTx/>
                <a:latin typeface="+mn-lt"/>
                <a:ea typeface="+mn-ea"/>
                <a:cs typeface="+mn-cs"/>
              </a:rPr>
              <a:t>Safety Improvement</a:t>
            </a:r>
          </a:p>
          <a:p>
            <a:pPr marL="1041400" marR="0" lvl="1" indent="-469900" algn="l" defTabSz="914400" rtl="0" eaLnBrk="0" fontAlgn="base" latinLnBrk="0" hangingPunct="0">
              <a:lnSpc>
                <a:spcPct val="80000"/>
              </a:lnSpc>
              <a:spcBef>
                <a:spcPts val="300"/>
              </a:spcBef>
              <a:spcAft>
                <a:spcPts val="300"/>
              </a:spcAft>
              <a:buClr>
                <a:schemeClr val="bg2"/>
              </a:buClr>
              <a:buSzTx/>
              <a:buFontTx/>
              <a:buChar char="–"/>
              <a:tabLst/>
              <a:defRPr/>
            </a:pPr>
            <a:r>
              <a:rPr kumimoji="0" lang="en-US" sz="2000" b="0" i="0" u="none" strike="noStrike" kern="0" cap="none" spc="0" normalizeH="0" baseline="0" noProof="0" dirty="0">
                <a:ln>
                  <a:noFill/>
                </a:ln>
                <a:solidFill>
                  <a:srgbClr val="000000"/>
                </a:solidFill>
                <a:effectLst/>
                <a:uLnTx/>
                <a:uFillTx/>
                <a:latin typeface="+mn-lt"/>
              </a:rPr>
              <a:t>Reduction in human intervention into equipment, the process, and hazardous situations</a:t>
            </a:r>
          </a:p>
          <a:p>
            <a:pPr marL="457200" marR="0" lvl="0" indent="-457200" algn="l" defTabSz="914400" rtl="0" eaLnBrk="0" fontAlgn="base" latinLnBrk="0" hangingPunct="0">
              <a:lnSpc>
                <a:spcPct val="80000"/>
              </a:lnSpc>
              <a:spcBef>
                <a:spcPts val="2400"/>
              </a:spcBef>
              <a:spcAft>
                <a:spcPts val="300"/>
              </a:spcAft>
              <a:buClr>
                <a:schemeClr val="bg2"/>
              </a:buClr>
              <a:buSzPct val="80000"/>
              <a:buFont typeface="Wingdings" pitchFamily="2" charset="2"/>
              <a:buChar char="à"/>
              <a:tabLst/>
              <a:defRPr/>
            </a:pPr>
            <a:r>
              <a:rPr kumimoji="0" lang="en-US" sz="2400" b="0" i="0" u="none" strike="noStrike" kern="0" cap="none" spc="0" normalizeH="0" baseline="0" noProof="0" dirty="0">
                <a:ln>
                  <a:noFill/>
                </a:ln>
                <a:solidFill>
                  <a:srgbClr val="0000CC"/>
                </a:solidFill>
                <a:effectLst/>
                <a:uLnTx/>
                <a:uFillTx/>
                <a:latin typeface="+mn-lt"/>
                <a:ea typeface="+mn-ea"/>
                <a:cs typeface="+mn-cs"/>
              </a:rPr>
              <a:t>Accurate and Efficient Asset Management</a:t>
            </a:r>
          </a:p>
          <a:p>
            <a:pPr marL="1041400" marR="0" lvl="1" indent="-469900" algn="l" defTabSz="914400" rtl="0" eaLnBrk="0" fontAlgn="base" latinLnBrk="0" hangingPunct="0">
              <a:lnSpc>
                <a:spcPct val="80000"/>
              </a:lnSpc>
              <a:spcBef>
                <a:spcPts val="300"/>
              </a:spcBef>
              <a:spcAft>
                <a:spcPts val="300"/>
              </a:spcAft>
              <a:buClr>
                <a:schemeClr val="bg2"/>
              </a:buClr>
              <a:buSzTx/>
              <a:buFontTx/>
              <a:buChar char="–"/>
              <a:tabLst/>
              <a:defRPr/>
            </a:pPr>
            <a:r>
              <a:rPr kumimoji="0" lang="en-US" sz="2000" b="0" i="0" u="none" strike="noStrike" kern="0" cap="none" spc="0" normalizeH="0" baseline="0" noProof="0" dirty="0">
                <a:ln>
                  <a:noFill/>
                </a:ln>
                <a:solidFill>
                  <a:srgbClr val="000000"/>
                </a:solidFill>
                <a:effectLst/>
                <a:uLnTx/>
                <a:uFillTx/>
                <a:latin typeface="+mn-lt"/>
              </a:rPr>
              <a:t>Reduction in measurement and control uncertainty</a:t>
            </a:r>
          </a:p>
          <a:p>
            <a:pPr marL="1041400" marR="0" lvl="1" indent="-469900" algn="l" defTabSz="914400" rtl="0" eaLnBrk="0" fontAlgn="base" latinLnBrk="0" hangingPunct="0">
              <a:lnSpc>
                <a:spcPct val="80000"/>
              </a:lnSpc>
              <a:spcBef>
                <a:spcPts val="300"/>
              </a:spcBef>
              <a:spcAft>
                <a:spcPts val="300"/>
              </a:spcAft>
              <a:buClr>
                <a:schemeClr val="bg2"/>
              </a:buClr>
              <a:buSzTx/>
              <a:buFontTx/>
              <a:buChar char="–"/>
              <a:tabLst/>
              <a:defRPr/>
            </a:pPr>
            <a:r>
              <a:rPr kumimoji="0" lang="en-US" sz="2000" b="0" i="0" u="none" strike="noStrike" kern="0" cap="none" spc="0" normalizeH="0" baseline="0" noProof="0" dirty="0">
                <a:ln>
                  <a:noFill/>
                </a:ln>
                <a:solidFill>
                  <a:srgbClr val="000000"/>
                </a:solidFill>
                <a:effectLst/>
                <a:uLnTx/>
                <a:uFillTx/>
                <a:latin typeface="+mn-lt"/>
              </a:rPr>
              <a:t>Operating cost reduction</a:t>
            </a:r>
          </a:p>
          <a:p>
            <a:pPr marL="457200" marR="0" lvl="0" indent="-457200" algn="l" defTabSz="914400" rtl="0" eaLnBrk="0" fontAlgn="base" latinLnBrk="0" hangingPunct="0">
              <a:lnSpc>
                <a:spcPct val="80000"/>
              </a:lnSpc>
              <a:spcBef>
                <a:spcPts val="2400"/>
              </a:spcBef>
              <a:spcAft>
                <a:spcPts val="300"/>
              </a:spcAft>
              <a:buClr>
                <a:schemeClr val="bg2"/>
              </a:buClr>
              <a:buSzPct val="80000"/>
              <a:buFont typeface="Wingdings" pitchFamily="2" charset="2"/>
              <a:buChar char="à"/>
              <a:tabLst/>
              <a:defRPr/>
            </a:pPr>
            <a:r>
              <a:rPr kumimoji="0" lang="en-US" sz="2400" b="0" i="0" u="none" strike="noStrike" kern="0" cap="none" spc="0" normalizeH="0" baseline="0" noProof="0" dirty="0">
                <a:ln>
                  <a:noFill/>
                </a:ln>
                <a:solidFill>
                  <a:srgbClr val="0000CC"/>
                </a:solidFill>
                <a:effectLst/>
                <a:uLnTx/>
                <a:uFillTx/>
                <a:latin typeface="+mn-lt"/>
                <a:ea typeface="+mn-ea"/>
                <a:cs typeface="+mn-cs"/>
              </a:rPr>
              <a:t>Sustainability of Operations</a:t>
            </a:r>
          </a:p>
          <a:p>
            <a:pPr marL="1041400" marR="0" lvl="1" indent="-469900" algn="l" defTabSz="914400" rtl="0" eaLnBrk="0" fontAlgn="base" latinLnBrk="0" hangingPunct="0">
              <a:lnSpc>
                <a:spcPct val="80000"/>
              </a:lnSpc>
              <a:spcBef>
                <a:spcPts val="300"/>
              </a:spcBef>
              <a:spcAft>
                <a:spcPts val="300"/>
              </a:spcAft>
              <a:buClr>
                <a:schemeClr val="bg2"/>
              </a:buClr>
              <a:buSzTx/>
              <a:buFontTx/>
              <a:buChar char="–"/>
              <a:tabLst/>
              <a:defRPr/>
            </a:pPr>
            <a:r>
              <a:rPr kumimoji="0" lang="en-US" sz="2000" b="0" i="0" u="none" strike="noStrike" kern="0" cap="none" spc="0" normalizeH="0" baseline="0" noProof="0" dirty="0">
                <a:ln>
                  <a:noFill/>
                </a:ln>
                <a:solidFill>
                  <a:srgbClr val="000000"/>
                </a:solidFill>
                <a:effectLst/>
                <a:uLnTx/>
                <a:uFillTx/>
                <a:latin typeface="+mn-lt"/>
              </a:rPr>
              <a:t>Improvement in system performance and reliability</a:t>
            </a:r>
          </a:p>
        </p:txBody>
      </p:sp>
      <p:pic>
        <p:nvPicPr>
          <p:cNvPr id="9" name="Picture 8" descr="profit.png"/>
          <p:cNvPicPr>
            <a:picLocks noChangeAspect="1"/>
          </p:cNvPicPr>
          <p:nvPr/>
        </p:nvPicPr>
        <p:blipFill>
          <a:blip r:embed="rId4" cstate="print"/>
          <a:stretch>
            <a:fillRect/>
          </a:stretch>
        </p:blipFill>
        <p:spPr>
          <a:xfrm>
            <a:off x="5760142" y="1295400"/>
            <a:ext cx="2926658" cy="2971800"/>
          </a:xfrm>
          <a:prstGeom prst="rect">
            <a:avLst/>
          </a:prstGeom>
        </p:spPr>
      </p:pic>
    </p:spTree>
    <p:custDataLst>
      <p:tags r:id="rId1"/>
    </p:custDataLst>
    <p:extLst>
      <p:ext uri="{BB962C8B-B14F-4D97-AF65-F5344CB8AC3E}">
        <p14:creationId xmlns:p14="http://schemas.microsoft.com/office/powerpoint/2010/main" val="3977042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p:cNvPicPr>
            <a:picLocks noChangeAspect="1" noChangeArrowheads="1"/>
          </p:cNvPicPr>
          <p:nvPr/>
        </p:nvPicPr>
        <p:blipFill>
          <a:blip r:embed="rId2" cstate="print"/>
          <a:srcRect/>
          <a:stretch>
            <a:fillRect/>
          </a:stretch>
        </p:blipFill>
        <p:spPr bwMode="auto">
          <a:xfrm>
            <a:off x="-1427163" y="0"/>
            <a:ext cx="10856913" cy="6985000"/>
          </a:xfrm>
          <a:prstGeom prst="rect">
            <a:avLst/>
          </a:prstGeom>
          <a:noFill/>
          <a:ln w="9525">
            <a:noFill/>
            <a:miter lim="800000"/>
            <a:headEnd/>
            <a:tailEnd/>
          </a:ln>
        </p:spPr>
      </p:pic>
      <p:sp>
        <p:nvSpPr>
          <p:cNvPr id="379908" name="WordArt 4"/>
          <p:cNvSpPr>
            <a:spLocks noChangeArrowheads="1" noChangeShapeType="1" noTextEdit="1"/>
          </p:cNvSpPr>
          <p:nvPr/>
        </p:nvSpPr>
        <p:spPr bwMode="auto">
          <a:xfrm>
            <a:off x="2392363" y="1568450"/>
            <a:ext cx="4495800" cy="1676400"/>
          </a:xfrm>
          <a:prstGeom prst="rect">
            <a:avLst/>
          </a:prstGeom>
        </p:spPr>
        <p:txBody>
          <a:bodyPr wrap="none" fromWordArt="1">
            <a:prstTxWarp prst="textPlain">
              <a:avLst>
                <a:gd name="adj" fmla="val 50000"/>
              </a:avLst>
            </a:prstTxWarp>
          </a:bodyPr>
          <a:lstStyle/>
          <a:p>
            <a:pPr algn="ctr"/>
            <a:r>
              <a:rPr lang="en-US" sz="3600" kern="10" dirty="0">
                <a:ln w="9525">
                  <a:solidFill>
                    <a:srgbClr val="CC0000"/>
                  </a:solid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Thank You!</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Principle of Operation</a:t>
            </a:r>
          </a:p>
        </p:txBody>
      </p:sp>
      <p:sp>
        <p:nvSpPr>
          <p:cNvPr id="390147" name="Rectangle 3"/>
          <p:cNvSpPr>
            <a:spLocks noGrp="1" noChangeArrowheads="1"/>
          </p:cNvSpPr>
          <p:nvPr>
            <p:ph idx="1"/>
          </p:nvPr>
        </p:nvSpPr>
        <p:spPr>
          <a:xfrm>
            <a:off x="107576" y="1219199"/>
            <a:ext cx="8426824" cy="4939553"/>
          </a:xfrm>
        </p:spPr>
        <p:txBody>
          <a:bodyPr/>
          <a:lstStyle/>
          <a:p>
            <a:pPr>
              <a:lnSpc>
                <a:spcPct val="85000"/>
              </a:lnSpc>
              <a:spcBef>
                <a:spcPct val="15000"/>
              </a:spcBef>
            </a:pPr>
            <a:r>
              <a:rPr lang="en-US" sz="2400" dirty="0"/>
              <a:t>Process fluid enters the sensor and flow is split</a:t>
            </a:r>
            <a:br>
              <a:rPr lang="en-US" sz="2400" dirty="0"/>
            </a:br>
            <a:r>
              <a:rPr lang="en-US" sz="2400" dirty="0"/>
              <a:t>with half the flow through each tube</a:t>
            </a:r>
          </a:p>
          <a:p>
            <a:pPr>
              <a:lnSpc>
                <a:spcPct val="85000"/>
              </a:lnSpc>
              <a:spcBef>
                <a:spcPct val="15000"/>
              </a:spcBef>
            </a:pPr>
            <a:endParaRPr lang="en-US" sz="2400" dirty="0"/>
          </a:p>
          <a:p>
            <a:pPr>
              <a:lnSpc>
                <a:spcPct val="85000"/>
              </a:lnSpc>
              <a:spcBef>
                <a:spcPct val="15000"/>
              </a:spcBef>
            </a:pPr>
            <a:endParaRPr lang="en-US" sz="2400" dirty="0"/>
          </a:p>
          <a:p>
            <a:pPr>
              <a:lnSpc>
                <a:spcPct val="85000"/>
              </a:lnSpc>
              <a:spcBef>
                <a:spcPct val="15000"/>
              </a:spcBef>
            </a:pPr>
            <a:endParaRPr lang="en-US" sz="2400" dirty="0"/>
          </a:p>
          <a:p>
            <a:pPr>
              <a:lnSpc>
                <a:spcPct val="85000"/>
              </a:lnSpc>
              <a:spcBef>
                <a:spcPct val="15000"/>
              </a:spcBef>
            </a:pPr>
            <a:r>
              <a:rPr lang="en-US" sz="2400" dirty="0"/>
              <a:t>Drive coil vibrates tubes at natural frequency</a:t>
            </a:r>
          </a:p>
          <a:p>
            <a:pPr>
              <a:lnSpc>
                <a:spcPct val="85000"/>
              </a:lnSpc>
              <a:spcBef>
                <a:spcPct val="15000"/>
              </a:spcBef>
            </a:pPr>
            <a:endParaRPr lang="en-US" sz="2400" dirty="0"/>
          </a:p>
          <a:p>
            <a:pPr>
              <a:lnSpc>
                <a:spcPct val="85000"/>
              </a:lnSpc>
              <a:spcBef>
                <a:spcPct val="15000"/>
              </a:spcBef>
            </a:pPr>
            <a:endParaRPr lang="en-US" sz="2400" dirty="0"/>
          </a:p>
          <a:p>
            <a:pPr>
              <a:lnSpc>
                <a:spcPct val="85000"/>
              </a:lnSpc>
              <a:spcBef>
                <a:spcPct val="15000"/>
              </a:spcBef>
            </a:pPr>
            <a:endParaRPr lang="en-US" sz="2400" dirty="0"/>
          </a:p>
          <a:p>
            <a:pPr>
              <a:lnSpc>
                <a:spcPct val="85000"/>
              </a:lnSpc>
              <a:spcBef>
                <a:spcPct val="15000"/>
              </a:spcBef>
            </a:pPr>
            <a:endParaRPr lang="en-US" sz="2400" dirty="0"/>
          </a:p>
          <a:p>
            <a:pPr>
              <a:lnSpc>
                <a:spcPct val="85000"/>
              </a:lnSpc>
              <a:spcBef>
                <a:spcPct val="15000"/>
              </a:spcBef>
            </a:pPr>
            <a:r>
              <a:rPr lang="en-US" sz="2400" dirty="0"/>
              <a:t>Pick-off coils on inlet and outlet sides generate raw measurement signals</a:t>
            </a:r>
          </a:p>
        </p:txBody>
      </p:sp>
      <p:pic>
        <p:nvPicPr>
          <p:cNvPr id="390152" name="Picture 8" descr="noFlowVibration"/>
          <p:cNvPicPr>
            <a:picLocks noChangeAspect="1" noChangeArrowheads="1"/>
          </p:cNvPicPr>
          <p:nvPr/>
        </p:nvPicPr>
        <p:blipFill>
          <a:blip r:embed="rId3" cstate="print"/>
          <a:srcRect/>
          <a:stretch>
            <a:fillRect/>
          </a:stretch>
        </p:blipFill>
        <p:spPr bwMode="auto">
          <a:xfrm>
            <a:off x="6759575" y="1559859"/>
            <a:ext cx="2384425" cy="2549525"/>
          </a:xfrm>
          <a:prstGeom prst="rect">
            <a:avLst/>
          </a:prstGeom>
          <a:noFill/>
        </p:spPr>
      </p:pic>
      <p:pic>
        <p:nvPicPr>
          <p:cNvPr id="390154" name="Picture 10" descr="noFlo_motion"/>
          <p:cNvPicPr>
            <a:picLocks noChangeAspect="1" noChangeArrowheads="1"/>
          </p:cNvPicPr>
          <p:nvPr/>
        </p:nvPicPr>
        <p:blipFill>
          <a:blip r:embed="rId4" cstate="print"/>
          <a:srcRect/>
          <a:stretch>
            <a:fillRect/>
          </a:stretch>
        </p:blipFill>
        <p:spPr bwMode="auto">
          <a:xfrm>
            <a:off x="685800" y="3848100"/>
            <a:ext cx="5715000" cy="842963"/>
          </a:xfrm>
          <a:prstGeom prst="rect">
            <a:avLst/>
          </a:prstGeom>
          <a:noFill/>
        </p:spPr>
      </p:pic>
      <p:sp>
        <p:nvSpPr>
          <p:cNvPr id="10" name="Right Arrow 9"/>
          <p:cNvSpPr/>
          <p:nvPr/>
        </p:nvSpPr>
        <p:spPr bwMode="auto">
          <a:xfrm rot="18838092">
            <a:off x="1404188" y="4625606"/>
            <a:ext cx="978408" cy="154885"/>
          </a:xfrm>
          <a:prstGeom prst="rightArrow">
            <a:avLst/>
          </a:prstGeom>
          <a:solidFill>
            <a:schemeClr val="accent2"/>
          </a:solidFill>
          <a:ln w="9525" cap="flat" cmpd="sng" algn="ctr">
            <a:solidFill>
              <a:srgbClr val="000000"/>
            </a:solidFill>
            <a:prstDash val="solid"/>
            <a:round/>
            <a:headEnd type="none" w="med" len="med"/>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ndParaRPr>
          </a:p>
        </p:txBody>
      </p:sp>
      <p:sp>
        <p:nvSpPr>
          <p:cNvPr id="11" name="Right Arrow 10"/>
          <p:cNvSpPr/>
          <p:nvPr/>
        </p:nvSpPr>
        <p:spPr bwMode="auto">
          <a:xfrm rot="13517646">
            <a:off x="4423965" y="4619961"/>
            <a:ext cx="978408" cy="154885"/>
          </a:xfrm>
          <a:prstGeom prst="rightArrow">
            <a:avLst/>
          </a:prstGeom>
          <a:solidFill>
            <a:schemeClr val="accent2"/>
          </a:solidFill>
          <a:ln w="9525" cap="flat" cmpd="sng" algn="ctr">
            <a:solidFill>
              <a:srgbClr val="000000"/>
            </a:solidFill>
            <a:prstDash val="solid"/>
            <a:round/>
            <a:headEnd type="none" w="med" len="med"/>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ndParaRPr>
          </a:p>
        </p:txBody>
      </p:sp>
      <p:sp>
        <p:nvSpPr>
          <p:cNvPr id="12" name="Right Arrow 11"/>
          <p:cNvSpPr/>
          <p:nvPr/>
        </p:nvSpPr>
        <p:spPr bwMode="auto">
          <a:xfrm rot="549800">
            <a:off x="6596421" y="3611532"/>
            <a:ext cx="978408" cy="154885"/>
          </a:xfrm>
          <a:prstGeom prst="rightArrow">
            <a:avLst/>
          </a:prstGeom>
          <a:solidFill>
            <a:schemeClr val="accent2"/>
          </a:solidFill>
          <a:ln w="9525" cap="flat" cmpd="sng" algn="ctr">
            <a:solidFill>
              <a:srgbClr val="000000"/>
            </a:solidFill>
            <a:prstDash val="solid"/>
            <a:round/>
            <a:headEnd type="none" w="med" len="med"/>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ndParaRPr>
          </a:p>
        </p:txBody>
      </p:sp>
      <p:sp>
        <p:nvSpPr>
          <p:cNvPr id="15" name="Bent Arrow 14"/>
          <p:cNvSpPr/>
          <p:nvPr/>
        </p:nvSpPr>
        <p:spPr bwMode="auto">
          <a:xfrm rot="5400000">
            <a:off x="6392976" y="2320255"/>
            <a:ext cx="1062961" cy="624721"/>
          </a:xfrm>
          <a:prstGeom prst="bentArrow">
            <a:avLst>
              <a:gd name="adj1" fmla="val 26156"/>
              <a:gd name="adj2" fmla="val 25000"/>
              <a:gd name="adj3" fmla="val 37954"/>
              <a:gd name="adj4" fmla="val 43750"/>
            </a:avLst>
          </a:prstGeom>
          <a:ln>
            <a:headEnd type="none" w="med" len="med"/>
            <a:tailEnd type="none" w="sm" len="sm"/>
          </a:ln>
        </p:spPr>
        <p:style>
          <a:lnRef idx="2">
            <a:schemeClr val="accent3">
              <a:shade val="50000"/>
            </a:schemeClr>
          </a:lnRef>
          <a:fillRef idx="1">
            <a:schemeClr val="accent3"/>
          </a:fillRef>
          <a:effectRef idx="0">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ndParaRPr>
          </a:p>
        </p:txBody>
      </p:sp>
      <p:sp>
        <p:nvSpPr>
          <p:cNvPr id="16" name="Right Arrow 15"/>
          <p:cNvSpPr/>
          <p:nvPr/>
        </p:nvSpPr>
        <p:spPr bwMode="auto">
          <a:xfrm>
            <a:off x="209582" y="4083314"/>
            <a:ext cx="978408" cy="372533"/>
          </a:xfrm>
          <a:prstGeom prst="rightArrow">
            <a:avLst/>
          </a:prstGeom>
          <a:ln>
            <a:headEnd type="none" w="med" len="med"/>
            <a:tailEnd type="none" w="sm" len="sm"/>
          </a:ln>
        </p:spPr>
        <p:style>
          <a:lnRef idx="2">
            <a:schemeClr val="accent3">
              <a:shade val="50000"/>
            </a:schemeClr>
          </a:lnRef>
          <a:fillRef idx="1">
            <a:schemeClr val="accent3"/>
          </a:fillRef>
          <a:effectRef idx="0">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ndParaRPr>
          </a:p>
        </p:txBody>
      </p:sp>
      <p:sp>
        <p:nvSpPr>
          <p:cNvPr id="17" name="TextBox 16"/>
          <p:cNvSpPr txBox="1"/>
          <p:nvPr/>
        </p:nvSpPr>
        <p:spPr>
          <a:xfrm rot="762529">
            <a:off x="7679619" y="1870303"/>
            <a:ext cx="389850" cy="461665"/>
          </a:xfrm>
          <a:prstGeom prst="rect">
            <a:avLst/>
          </a:prstGeom>
          <a:noFill/>
        </p:spPr>
        <p:txBody>
          <a:bodyPr wrap="none" rtlCol="0">
            <a:spAutoFit/>
          </a:bodyPr>
          <a:lstStyle/>
          <a:p>
            <a:r>
              <a:rPr lang="en-US" sz="2400" b="1" dirty="0">
                <a:solidFill>
                  <a:srgbClr val="FF0000"/>
                </a:solidFill>
              </a:rPr>
              <a:t>X</a:t>
            </a:r>
            <a:endParaRPr lang="en-US" sz="2000" b="1" dirty="0">
              <a:solidFill>
                <a:srgbClr val="FF0000"/>
              </a:solidFill>
            </a:endParaRPr>
          </a:p>
        </p:txBody>
      </p:sp>
    </p:spTree>
    <p:extLst>
      <p:ext uri="{BB962C8B-B14F-4D97-AF65-F5344CB8AC3E}">
        <p14:creationId xmlns:p14="http://schemas.microsoft.com/office/powerpoint/2010/main" val="1818173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0147">
                                            <p:txEl>
                                              <p:pRg st="0" end="0"/>
                                            </p:txEl>
                                          </p:spTgt>
                                        </p:tgtEl>
                                        <p:attrNameLst>
                                          <p:attrName>style.visibility</p:attrName>
                                        </p:attrNameLst>
                                      </p:cBhvr>
                                      <p:to>
                                        <p:strVal val="visible"/>
                                      </p:to>
                                    </p:set>
                                    <p:anim calcmode="lin" valueType="num">
                                      <p:cBhvr additive="base">
                                        <p:cTn id="7" dur="500" fill="hold"/>
                                        <p:tgtEl>
                                          <p:spTgt spid="390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0147">
                                            <p:txEl>
                                              <p:pRg st="0" end="0"/>
                                            </p:txEl>
                                          </p:spTgt>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90147">
                                            <p:txEl>
                                              <p:pRg st="4" end="4"/>
                                            </p:txEl>
                                          </p:spTgt>
                                        </p:tgtEl>
                                        <p:attrNameLst>
                                          <p:attrName>style.visibility</p:attrName>
                                        </p:attrNameLst>
                                      </p:cBhvr>
                                      <p:to>
                                        <p:strVal val="visible"/>
                                      </p:to>
                                    </p:set>
                                    <p:anim calcmode="lin" valueType="num">
                                      <p:cBhvr additive="base">
                                        <p:cTn id="19" dur="500" fill="hold"/>
                                        <p:tgtEl>
                                          <p:spTgt spid="3901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0147">
                                            <p:txEl>
                                              <p:pRg st="4" end="4"/>
                                            </p:txEl>
                                          </p:spTgt>
                                        </p:tgtEl>
                                        <p:attrNameLst>
                                          <p:attrName>ppt_y</p:attrName>
                                        </p:attrNameLst>
                                      </p:cBhvr>
                                      <p:tavLst>
                                        <p:tav tm="0">
                                          <p:val>
                                            <p:strVal val="1+#ppt_h/2"/>
                                          </p:val>
                                        </p:tav>
                                        <p:tav tm="100000">
                                          <p:val>
                                            <p:strVal val="#ppt_y"/>
                                          </p:val>
                                        </p:tav>
                                      </p:tavLst>
                                    </p:anim>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90147">
                                            <p:txEl>
                                              <p:pRg st="9" end="9"/>
                                            </p:txEl>
                                          </p:spTgt>
                                        </p:tgtEl>
                                        <p:attrNameLst>
                                          <p:attrName>style.visibility</p:attrName>
                                        </p:attrNameLst>
                                      </p:cBhvr>
                                      <p:to>
                                        <p:strVal val="visible"/>
                                      </p:to>
                                    </p:set>
                                    <p:anim calcmode="lin" valueType="num">
                                      <p:cBhvr additive="base">
                                        <p:cTn id="27" dur="500" fill="hold"/>
                                        <p:tgtEl>
                                          <p:spTgt spid="390147">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90147">
                                            <p:txEl>
                                              <p:pRg st="9" end="9"/>
                                            </p:txEl>
                                          </p:spTgt>
                                        </p:tgtEl>
                                        <p:attrNameLst>
                                          <p:attrName>ppt_y</p:attrName>
                                        </p:attrNameLst>
                                      </p:cBhvr>
                                      <p:tavLst>
                                        <p:tav tm="0">
                                          <p:val>
                                            <p:strVal val="1+#ppt_h/2"/>
                                          </p:val>
                                        </p:tav>
                                        <p:tav tm="100000">
                                          <p:val>
                                            <p:strVal val="#ppt_y"/>
                                          </p:val>
                                        </p:tav>
                                      </p:tavLst>
                                    </p:anim>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5" grpId="0" animBg="1"/>
      <p:bldP spid="16"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D2F45-FE06-375B-6967-0A2FDF4184BF}"/>
              </a:ext>
            </a:extLst>
          </p:cNvPr>
          <p:cNvSpPr>
            <a:spLocks noGrp="1"/>
          </p:cNvSpPr>
          <p:nvPr>
            <p:ph type="title"/>
          </p:nvPr>
        </p:nvSpPr>
        <p:spPr>
          <a:xfrm>
            <a:off x="393699" y="199574"/>
            <a:ext cx="8549333" cy="930726"/>
          </a:xfrm>
        </p:spPr>
        <p:txBody>
          <a:bodyPr>
            <a:noAutofit/>
          </a:bodyPr>
          <a:lstStyle/>
          <a:p>
            <a:r>
              <a:rPr lang="en-US" sz="2400" dirty="0"/>
              <a:t>Coriolis Meter Principle of Operation</a:t>
            </a:r>
            <a:br>
              <a:rPr lang="en-US" sz="2400" dirty="0"/>
            </a:br>
            <a:r>
              <a:rPr lang="en-US" sz="2400" dirty="0"/>
              <a:t>Physics of Coriolis Force </a:t>
            </a:r>
            <a:br>
              <a:rPr lang="en-US" sz="2400" dirty="0"/>
            </a:br>
            <a:r>
              <a:rPr lang="en-US" sz="2400" dirty="0"/>
              <a:t>That Creates Twist During Flow</a:t>
            </a:r>
          </a:p>
        </p:txBody>
      </p:sp>
      <p:sp>
        <p:nvSpPr>
          <p:cNvPr id="3" name="Content Placeholder 2">
            <a:extLst>
              <a:ext uri="{FF2B5EF4-FFF2-40B4-BE49-F238E27FC236}">
                <a16:creationId xmlns:a16="http://schemas.microsoft.com/office/drawing/2014/main" id="{5A6A49F6-2206-9F23-D891-58AAB9F28D68}"/>
              </a:ext>
            </a:extLst>
          </p:cNvPr>
          <p:cNvSpPr>
            <a:spLocks noGrp="1"/>
          </p:cNvSpPr>
          <p:nvPr>
            <p:ph idx="1"/>
          </p:nvPr>
        </p:nvSpPr>
        <p:spPr>
          <a:xfrm>
            <a:off x="271463" y="1206500"/>
            <a:ext cx="8671570" cy="4812463"/>
          </a:xfrm>
        </p:spPr>
        <p:txBody>
          <a:bodyPr>
            <a:noAutofit/>
          </a:bodyPr>
          <a:lstStyle/>
          <a:p>
            <a:r>
              <a:rPr lang="en-US" sz="1800" dirty="0"/>
              <a:t>Coriolis Principle: As a mass moves toward or away from the center of rotation (P) inside a rotating tube, the particle generates inertial forces on the tube. </a:t>
            </a:r>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r>
              <a:rPr lang="en-US" sz="1800" dirty="0"/>
              <a:t>A Coriolis meter measures mass directly</a:t>
            </a:r>
          </a:p>
          <a:p>
            <a:r>
              <a:rPr lang="en-US" sz="1800" dirty="0"/>
              <a:t>Measurement is not affected by changes in fluid properties and velocity profile</a:t>
            </a:r>
          </a:p>
          <a:p>
            <a:endParaRPr lang="en-US" sz="1800" dirty="0"/>
          </a:p>
        </p:txBody>
      </p:sp>
      <p:pic>
        <p:nvPicPr>
          <p:cNvPr id="4" name="Picture 3">
            <a:extLst>
              <a:ext uri="{FF2B5EF4-FFF2-40B4-BE49-F238E27FC236}">
                <a16:creationId xmlns:a16="http://schemas.microsoft.com/office/drawing/2014/main" id="{02879DBE-780C-65A5-EBB2-7DEEDAEB5253}"/>
              </a:ext>
            </a:extLst>
          </p:cNvPr>
          <p:cNvPicPr>
            <a:picLocks noChangeAspect="1" noChangeArrowheads="1"/>
          </p:cNvPicPr>
          <p:nvPr/>
        </p:nvPicPr>
        <p:blipFill>
          <a:blip r:embed="rId3" cstate="print"/>
          <a:srcRect/>
          <a:stretch>
            <a:fillRect/>
          </a:stretch>
        </p:blipFill>
        <p:spPr bwMode="auto">
          <a:xfrm>
            <a:off x="4085260" y="3051597"/>
            <a:ext cx="2449553" cy="1118389"/>
          </a:xfrm>
          <a:prstGeom prst="rect">
            <a:avLst/>
          </a:prstGeom>
          <a:noFill/>
          <a:ln w="9525">
            <a:noFill/>
            <a:miter lim="800000"/>
            <a:headEnd/>
            <a:tailEnd/>
          </a:ln>
        </p:spPr>
      </p:pic>
      <p:sp>
        <p:nvSpPr>
          <p:cNvPr id="6" name="Rectangle 3">
            <a:extLst>
              <a:ext uri="{FF2B5EF4-FFF2-40B4-BE49-F238E27FC236}">
                <a16:creationId xmlns:a16="http://schemas.microsoft.com/office/drawing/2014/main" id="{AA46FF51-81EC-0019-A13E-B38C936CC2D5}"/>
              </a:ext>
            </a:extLst>
          </p:cNvPr>
          <p:cNvSpPr>
            <a:spLocks noChangeArrowheads="1"/>
          </p:cNvSpPr>
          <p:nvPr/>
        </p:nvSpPr>
        <p:spPr bwMode="auto">
          <a:xfrm>
            <a:off x="3729037" y="2736352"/>
            <a:ext cx="5143500" cy="300082"/>
          </a:xfrm>
          <a:prstGeom prst="rect">
            <a:avLst/>
          </a:prstGeom>
          <a:noFill/>
          <a:ln w="9525">
            <a:noFill/>
            <a:miter lim="800000"/>
            <a:headEnd/>
            <a:tailEnd/>
          </a:ln>
        </p:spPr>
        <p:txBody>
          <a:bodyPr>
            <a:spAutoFit/>
          </a:bodyPr>
          <a:lstStyle/>
          <a:p>
            <a:pPr eaLnBrk="1" fontAlgn="auto" hangingPunct="1">
              <a:spcBef>
                <a:spcPts val="0"/>
              </a:spcBef>
              <a:spcAft>
                <a:spcPts val="0"/>
              </a:spcAft>
              <a:defRPr/>
            </a:pPr>
            <a:endParaRPr lang="en-US" sz="1350" dirty="0">
              <a:solidFill>
                <a:srgbClr val="3F4040"/>
              </a:solidFill>
              <a:latin typeface="Arial"/>
            </a:endParaRPr>
          </a:p>
        </p:txBody>
      </p:sp>
      <p:sp>
        <p:nvSpPr>
          <p:cNvPr id="8" name="Rectangle 4">
            <a:extLst>
              <a:ext uri="{FF2B5EF4-FFF2-40B4-BE49-F238E27FC236}">
                <a16:creationId xmlns:a16="http://schemas.microsoft.com/office/drawing/2014/main" id="{B33B5E84-E192-9E69-2F7A-53C03E7E12E0}"/>
              </a:ext>
            </a:extLst>
          </p:cNvPr>
          <p:cNvSpPr>
            <a:spLocks noChangeArrowheads="1"/>
          </p:cNvSpPr>
          <p:nvPr/>
        </p:nvSpPr>
        <p:spPr bwMode="auto">
          <a:xfrm>
            <a:off x="3729037" y="2736352"/>
            <a:ext cx="5143500" cy="300082"/>
          </a:xfrm>
          <a:prstGeom prst="rect">
            <a:avLst/>
          </a:prstGeom>
          <a:noFill/>
          <a:ln w="9525">
            <a:noFill/>
            <a:miter lim="800000"/>
            <a:headEnd/>
            <a:tailEnd/>
          </a:ln>
        </p:spPr>
        <p:txBody>
          <a:bodyPr>
            <a:spAutoFit/>
          </a:bodyPr>
          <a:lstStyle/>
          <a:p>
            <a:pPr eaLnBrk="1" fontAlgn="auto" hangingPunct="1">
              <a:spcBef>
                <a:spcPts val="0"/>
              </a:spcBef>
              <a:spcAft>
                <a:spcPts val="0"/>
              </a:spcAft>
              <a:defRPr/>
            </a:pPr>
            <a:endParaRPr lang="en-US" sz="1350" dirty="0">
              <a:solidFill>
                <a:srgbClr val="3F4040"/>
              </a:solidFill>
              <a:latin typeface="Arial"/>
            </a:endParaRPr>
          </a:p>
        </p:txBody>
      </p:sp>
      <p:pic>
        <p:nvPicPr>
          <p:cNvPr id="10" name="Picture 3" descr="noFlow_curveToob">
            <a:extLst>
              <a:ext uri="{FF2B5EF4-FFF2-40B4-BE49-F238E27FC236}">
                <a16:creationId xmlns:a16="http://schemas.microsoft.com/office/drawing/2014/main" id="{20D8769D-D49A-BCE7-A2DD-290BE5208870}"/>
              </a:ext>
            </a:extLst>
          </p:cNvPr>
          <p:cNvPicPr>
            <a:picLocks noChangeAspect="1" noChangeArrowheads="1"/>
          </p:cNvPicPr>
          <p:nvPr/>
        </p:nvPicPr>
        <p:blipFill>
          <a:blip r:embed="rId4" cstate="print">
            <a:lum bright="-26000" contrast="-28000"/>
            <a:grayscl/>
          </a:blip>
          <a:srcRect/>
          <a:stretch>
            <a:fillRect/>
          </a:stretch>
        </p:blipFill>
        <p:spPr bwMode="auto">
          <a:xfrm>
            <a:off x="909891" y="2218561"/>
            <a:ext cx="2264174" cy="2420878"/>
          </a:xfrm>
          <a:prstGeom prst="rect">
            <a:avLst/>
          </a:prstGeom>
          <a:noFill/>
          <a:ln w="9525">
            <a:noFill/>
            <a:miter lim="800000"/>
            <a:headEnd/>
            <a:tailEnd/>
          </a:ln>
        </p:spPr>
      </p:pic>
      <p:pic>
        <p:nvPicPr>
          <p:cNvPr id="12" name="Picture 11">
            <a:extLst>
              <a:ext uri="{FF2B5EF4-FFF2-40B4-BE49-F238E27FC236}">
                <a16:creationId xmlns:a16="http://schemas.microsoft.com/office/drawing/2014/main" id="{2AA5ECF2-8CF4-F0C4-57BA-548F5B6968A8}"/>
              </a:ext>
            </a:extLst>
          </p:cNvPr>
          <p:cNvPicPr>
            <a:picLocks noChangeAspect="1"/>
          </p:cNvPicPr>
          <p:nvPr/>
        </p:nvPicPr>
        <p:blipFill>
          <a:blip r:embed="rId5"/>
          <a:stretch>
            <a:fillRect/>
          </a:stretch>
        </p:blipFill>
        <p:spPr>
          <a:xfrm>
            <a:off x="6534813" y="2233272"/>
            <a:ext cx="2320021" cy="2593256"/>
          </a:xfrm>
          <a:prstGeom prst="rect">
            <a:avLst/>
          </a:prstGeom>
        </p:spPr>
      </p:pic>
      <p:sp>
        <p:nvSpPr>
          <p:cNvPr id="5" name="Rectangle 4">
            <a:extLst>
              <a:ext uri="{FF2B5EF4-FFF2-40B4-BE49-F238E27FC236}">
                <a16:creationId xmlns:a16="http://schemas.microsoft.com/office/drawing/2014/main" id="{0545EA6B-07A8-BBEF-2210-9B619F56CCA7}"/>
              </a:ext>
            </a:extLst>
          </p:cNvPr>
          <p:cNvSpPr/>
          <p:nvPr/>
        </p:nvSpPr>
        <p:spPr>
          <a:xfrm>
            <a:off x="3948129" y="3051597"/>
            <a:ext cx="2586683" cy="1194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sz="2175" dirty="0">
              <a:solidFill>
                <a:srgbClr val="FFFFFF"/>
              </a:solidFill>
              <a:latin typeface="Arial"/>
            </a:endParaRPr>
          </a:p>
        </p:txBody>
      </p:sp>
      <p:pic>
        <p:nvPicPr>
          <p:cNvPr id="13" name="Picture 12">
            <a:extLst>
              <a:ext uri="{FF2B5EF4-FFF2-40B4-BE49-F238E27FC236}">
                <a16:creationId xmlns:a16="http://schemas.microsoft.com/office/drawing/2014/main" id="{CF405264-D987-90F6-E397-DAED96DC389A}"/>
              </a:ext>
            </a:extLst>
          </p:cNvPr>
          <p:cNvPicPr>
            <a:picLocks noChangeAspect="1" noChangeArrowheads="1"/>
          </p:cNvPicPr>
          <p:nvPr/>
        </p:nvPicPr>
        <p:blipFill>
          <a:blip r:embed="rId3" cstate="print"/>
          <a:srcRect/>
          <a:stretch>
            <a:fillRect/>
          </a:stretch>
        </p:blipFill>
        <p:spPr bwMode="auto">
          <a:xfrm rot="8282699">
            <a:off x="3640778" y="2803865"/>
            <a:ext cx="2738939" cy="1250269"/>
          </a:xfrm>
          <a:prstGeom prst="rect">
            <a:avLst/>
          </a:prstGeom>
          <a:noFill/>
          <a:ln w="9525">
            <a:noFill/>
            <a:miter lim="800000"/>
            <a:headEnd/>
            <a:tailEnd/>
          </a:ln>
        </p:spPr>
      </p:pic>
    </p:spTree>
    <p:extLst>
      <p:ext uri="{BB962C8B-B14F-4D97-AF65-F5344CB8AC3E}">
        <p14:creationId xmlns:p14="http://schemas.microsoft.com/office/powerpoint/2010/main" val="3546794269"/>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repeatCount="4000" fill="hold" nodeType="clickEffect">
                                  <p:stCondLst>
                                    <p:cond delay="0"/>
                                  </p:stCondLst>
                                  <p:childTnLst>
                                    <p:animRot by="-21600000">
                                      <p:cBhvr>
                                        <p:cTn id="11" dur="2000" fill="hold"/>
                                        <p:tgtEl>
                                          <p:spTgt spid="4"/>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22" presetClass="exit" presetSubtype="4" fill="hold" nodeType="clickEffect">
                                  <p:stCondLst>
                                    <p:cond delay="0"/>
                                  </p:stCondLst>
                                  <p:childTnLst>
                                    <p:animEffect transition="out" filter="wipe(down)">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22" presetClass="entr" presetSubtype="4" fill="hold" grpId="0"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animEffect transition="in" filter="wipe(down)">
                                      <p:cBhvr>
                                        <p:cTn id="21" dur="500"/>
                                        <p:tgtEl>
                                          <p:spTgt spid="3">
                                            <p:txEl>
                                              <p:pRg st="12" end="1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par>
                          <p:cTn id="27" fill="hold">
                            <p:stCondLst>
                              <p:cond delay="500"/>
                            </p:stCondLst>
                            <p:childTnLst>
                              <p:par>
                                <p:cTn id="28" presetID="8" presetClass="emph" presetSubtype="0" repeatCount="3000" autoRev="1" fill="hold" nodeType="afterEffect">
                                  <p:stCondLst>
                                    <p:cond delay="0"/>
                                  </p:stCondLst>
                                  <p:childTnLst>
                                    <p:animRot by="-5400000">
                                      <p:cBhvr>
                                        <p:cTn id="29" dur="2000" fill="hold"/>
                                        <p:tgtEl>
                                          <p:spTgt spid="13"/>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animEffect transition="in" filter="wipe(down)">
                                      <p:cBhvr>
                                        <p:cTn id="3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noFlow_curveToob"/>
          <p:cNvPicPr>
            <a:picLocks noChangeAspect="1" noChangeArrowheads="1"/>
          </p:cNvPicPr>
          <p:nvPr/>
        </p:nvPicPr>
        <p:blipFill>
          <a:blip r:embed="rId3" cstate="print">
            <a:lum bright="-26000" contrast="-28000"/>
            <a:grayscl/>
          </a:blip>
          <a:srcRect/>
          <a:stretch>
            <a:fillRect/>
          </a:stretch>
        </p:blipFill>
        <p:spPr bwMode="auto">
          <a:xfrm>
            <a:off x="776288" y="2446338"/>
            <a:ext cx="2424112" cy="2590800"/>
          </a:xfrm>
          <a:prstGeom prst="rect">
            <a:avLst/>
          </a:prstGeom>
          <a:noFill/>
          <a:ln w="9525">
            <a:noFill/>
            <a:miter lim="800000"/>
            <a:headEnd/>
            <a:tailEnd/>
          </a:ln>
        </p:spPr>
      </p:pic>
      <p:pic>
        <p:nvPicPr>
          <p:cNvPr id="31747" name="Picture 4" descr="rotation animation"/>
          <p:cNvPicPr>
            <a:picLocks noChangeAspect="1" noChangeArrowheads="1"/>
          </p:cNvPicPr>
          <p:nvPr/>
        </p:nvPicPr>
        <p:blipFill>
          <a:blip r:embed="rId4" cstate="print"/>
          <a:srcRect/>
          <a:stretch>
            <a:fillRect/>
          </a:stretch>
        </p:blipFill>
        <p:spPr bwMode="auto">
          <a:xfrm>
            <a:off x="3886200" y="1681163"/>
            <a:ext cx="4257675" cy="628650"/>
          </a:xfrm>
          <a:prstGeom prst="rect">
            <a:avLst/>
          </a:prstGeom>
          <a:noFill/>
          <a:ln w="9525">
            <a:noFill/>
            <a:miter lim="800000"/>
            <a:headEnd/>
            <a:tailEnd/>
          </a:ln>
        </p:spPr>
      </p:pic>
      <p:pic>
        <p:nvPicPr>
          <p:cNvPr id="31748" name="Picture 5" descr="sine02"/>
          <p:cNvPicPr>
            <a:picLocks noChangeAspect="1" noChangeArrowheads="1"/>
          </p:cNvPicPr>
          <p:nvPr/>
        </p:nvPicPr>
        <p:blipFill>
          <a:blip r:embed="rId5" cstate="print"/>
          <a:srcRect/>
          <a:stretch>
            <a:fillRect/>
          </a:stretch>
        </p:blipFill>
        <p:spPr bwMode="auto">
          <a:xfrm>
            <a:off x="5257800" y="2366963"/>
            <a:ext cx="1600200" cy="1600200"/>
          </a:xfrm>
          <a:prstGeom prst="rect">
            <a:avLst/>
          </a:prstGeom>
          <a:noFill/>
          <a:ln w="9525">
            <a:noFill/>
            <a:miter lim="800000"/>
            <a:headEnd/>
            <a:tailEnd/>
          </a:ln>
        </p:spPr>
      </p:pic>
      <p:pic>
        <p:nvPicPr>
          <p:cNvPr id="392198" name="Picture 6" descr="corflowanim"/>
          <p:cNvPicPr>
            <a:picLocks noChangeAspect="1" noChangeArrowheads="1"/>
          </p:cNvPicPr>
          <p:nvPr/>
        </p:nvPicPr>
        <p:blipFill>
          <a:blip r:embed="rId6" cstate="print"/>
          <a:srcRect/>
          <a:stretch>
            <a:fillRect/>
          </a:stretch>
        </p:blipFill>
        <p:spPr bwMode="auto">
          <a:xfrm>
            <a:off x="3810000" y="3967163"/>
            <a:ext cx="4572000" cy="942975"/>
          </a:xfrm>
          <a:prstGeom prst="rect">
            <a:avLst/>
          </a:prstGeom>
          <a:noFill/>
          <a:ln w="9525">
            <a:noFill/>
            <a:miter lim="800000"/>
            <a:headEnd/>
            <a:tailEnd/>
          </a:ln>
        </p:spPr>
      </p:pic>
      <p:pic>
        <p:nvPicPr>
          <p:cNvPr id="392199" name="Picture 7" descr="sine05"/>
          <p:cNvPicPr>
            <a:picLocks noChangeAspect="1" noChangeArrowheads="1"/>
          </p:cNvPicPr>
          <p:nvPr/>
        </p:nvPicPr>
        <p:blipFill>
          <a:blip r:embed="rId7" cstate="print"/>
          <a:srcRect/>
          <a:stretch>
            <a:fillRect/>
          </a:stretch>
        </p:blipFill>
        <p:spPr bwMode="auto">
          <a:xfrm>
            <a:off x="5257800" y="4881563"/>
            <a:ext cx="1617663" cy="1595437"/>
          </a:xfrm>
          <a:prstGeom prst="rect">
            <a:avLst/>
          </a:prstGeom>
          <a:noFill/>
          <a:ln w="9525">
            <a:noFill/>
            <a:miter lim="800000"/>
            <a:headEnd/>
            <a:tailEnd/>
          </a:ln>
        </p:spPr>
      </p:pic>
      <p:sp>
        <p:nvSpPr>
          <p:cNvPr id="31751" name="Text Box 8"/>
          <p:cNvSpPr txBox="1">
            <a:spLocks noChangeArrowheads="1"/>
          </p:cNvSpPr>
          <p:nvPr/>
        </p:nvSpPr>
        <p:spPr bwMode="auto">
          <a:xfrm>
            <a:off x="681038" y="5189538"/>
            <a:ext cx="2065337" cy="830262"/>
          </a:xfrm>
          <a:prstGeom prst="rect">
            <a:avLst/>
          </a:prstGeom>
          <a:noFill/>
          <a:ln w="9525">
            <a:noFill/>
            <a:miter lim="800000"/>
            <a:headEnd/>
            <a:tailEnd/>
          </a:ln>
        </p:spPr>
        <p:txBody>
          <a:bodyPr wrap="none">
            <a:spAutoFit/>
          </a:bodyPr>
          <a:lstStyle/>
          <a:p>
            <a:pPr algn="ctr"/>
            <a:r>
              <a:rPr lang="en-US" dirty="0"/>
              <a:t>Isometric View</a:t>
            </a:r>
          </a:p>
          <a:p>
            <a:pPr algn="ctr"/>
            <a:r>
              <a:rPr lang="en-US" dirty="0"/>
              <a:t>At No Flow</a:t>
            </a:r>
            <a:endParaRPr lang="en-US" sz="2400" dirty="0"/>
          </a:p>
        </p:txBody>
      </p:sp>
      <p:sp>
        <p:nvSpPr>
          <p:cNvPr id="31752" name="Text Box 9"/>
          <p:cNvSpPr txBox="1">
            <a:spLocks noChangeArrowheads="1"/>
          </p:cNvSpPr>
          <p:nvPr/>
        </p:nvSpPr>
        <p:spPr bwMode="auto">
          <a:xfrm>
            <a:off x="7467600" y="2290763"/>
            <a:ext cx="1303338" cy="457200"/>
          </a:xfrm>
          <a:prstGeom prst="rect">
            <a:avLst/>
          </a:prstGeom>
          <a:noFill/>
          <a:ln w="9525">
            <a:noFill/>
            <a:miter lim="800000"/>
            <a:headEnd/>
            <a:tailEnd/>
          </a:ln>
        </p:spPr>
        <p:txBody>
          <a:bodyPr wrap="none">
            <a:spAutoFit/>
          </a:bodyPr>
          <a:lstStyle/>
          <a:p>
            <a:pPr algn="ctr"/>
            <a:r>
              <a:rPr lang="en-US" sz="2400" dirty="0"/>
              <a:t>No Flow</a:t>
            </a:r>
          </a:p>
        </p:txBody>
      </p:sp>
      <p:sp>
        <p:nvSpPr>
          <p:cNvPr id="392202" name="Text Box 10"/>
          <p:cNvSpPr txBox="1">
            <a:spLocks noChangeArrowheads="1"/>
          </p:cNvSpPr>
          <p:nvPr/>
        </p:nvSpPr>
        <p:spPr bwMode="auto">
          <a:xfrm>
            <a:off x="7578725" y="4805363"/>
            <a:ext cx="1076325" cy="1200150"/>
          </a:xfrm>
          <a:prstGeom prst="rect">
            <a:avLst/>
          </a:prstGeom>
          <a:noFill/>
          <a:ln w="9525">
            <a:noFill/>
            <a:miter lim="800000"/>
            <a:headEnd/>
            <a:tailEnd/>
          </a:ln>
        </p:spPr>
        <p:txBody>
          <a:bodyPr wrap="none">
            <a:spAutoFit/>
          </a:bodyPr>
          <a:lstStyle/>
          <a:p>
            <a:pPr algn="ctr"/>
            <a:r>
              <a:rPr lang="en-US" sz="2400" dirty="0"/>
              <a:t>Flow</a:t>
            </a:r>
          </a:p>
          <a:p>
            <a:pPr algn="ctr"/>
            <a:r>
              <a:rPr lang="en-US" dirty="0"/>
              <a:t>Causes</a:t>
            </a:r>
          </a:p>
          <a:p>
            <a:pPr algn="ctr"/>
            <a:r>
              <a:rPr lang="en-US" sz="2400" dirty="0"/>
              <a:t>Twist</a:t>
            </a:r>
          </a:p>
        </p:txBody>
      </p:sp>
      <p:grpSp>
        <p:nvGrpSpPr>
          <p:cNvPr id="2" name="Group 11"/>
          <p:cNvGrpSpPr>
            <a:grpSpLocks/>
          </p:cNvGrpSpPr>
          <p:nvPr/>
        </p:nvGrpSpPr>
        <p:grpSpPr bwMode="auto">
          <a:xfrm>
            <a:off x="4724400" y="2214563"/>
            <a:ext cx="457200" cy="457200"/>
            <a:chOff x="2976" y="1104"/>
            <a:chExt cx="288" cy="288"/>
          </a:xfrm>
        </p:grpSpPr>
        <p:sp>
          <p:nvSpPr>
            <p:cNvPr id="31765" name="Line 12"/>
            <p:cNvSpPr>
              <a:spLocks noChangeShapeType="1"/>
            </p:cNvSpPr>
            <p:nvPr/>
          </p:nvSpPr>
          <p:spPr bwMode="auto">
            <a:xfrm flipH="1">
              <a:off x="2976" y="1104"/>
              <a:ext cx="240" cy="288"/>
            </a:xfrm>
            <a:prstGeom prst="line">
              <a:avLst/>
            </a:prstGeom>
            <a:noFill/>
            <a:ln w="38100">
              <a:solidFill>
                <a:schemeClr val="hlink"/>
              </a:solidFill>
              <a:round/>
              <a:headEnd/>
              <a:tailEnd/>
            </a:ln>
          </p:spPr>
          <p:txBody>
            <a:bodyPr wrap="none" anchor="ctr"/>
            <a:lstStyle/>
            <a:p>
              <a:endParaRPr lang="en-US" dirty="0"/>
            </a:p>
          </p:txBody>
        </p:sp>
        <p:sp>
          <p:nvSpPr>
            <p:cNvPr id="31766" name="Line 13"/>
            <p:cNvSpPr>
              <a:spLocks noChangeShapeType="1"/>
            </p:cNvSpPr>
            <p:nvPr/>
          </p:nvSpPr>
          <p:spPr bwMode="auto">
            <a:xfrm>
              <a:off x="2976" y="1392"/>
              <a:ext cx="288" cy="0"/>
            </a:xfrm>
            <a:prstGeom prst="line">
              <a:avLst/>
            </a:prstGeom>
            <a:noFill/>
            <a:ln w="38100">
              <a:solidFill>
                <a:schemeClr val="hlink"/>
              </a:solidFill>
              <a:round/>
              <a:headEnd/>
              <a:tailEnd type="triangle" w="med" len="med"/>
            </a:ln>
          </p:spPr>
          <p:txBody>
            <a:bodyPr wrap="none" anchor="ctr"/>
            <a:lstStyle/>
            <a:p>
              <a:endParaRPr lang="en-US" dirty="0"/>
            </a:p>
          </p:txBody>
        </p:sp>
      </p:grpSp>
      <p:grpSp>
        <p:nvGrpSpPr>
          <p:cNvPr id="3" name="Group 14"/>
          <p:cNvGrpSpPr>
            <a:grpSpLocks/>
          </p:cNvGrpSpPr>
          <p:nvPr/>
        </p:nvGrpSpPr>
        <p:grpSpPr bwMode="auto">
          <a:xfrm>
            <a:off x="4724400" y="4805363"/>
            <a:ext cx="457200" cy="457200"/>
            <a:chOff x="2976" y="1104"/>
            <a:chExt cx="288" cy="288"/>
          </a:xfrm>
        </p:grpSpPr>
        <p:sp>
          <p:nvSpPr>
            <p:cNvPr id="31763" name="Line 15"/>
            <p:cNvSpPr>
              <a:spLocks noChangeShapeType="1"/>
            </p:cNvSpPr>
            <p:nvPr/>
          </p:nvSpPr>
          <p:spPr bwMode="auto">
            <a:xfrm flipH="1">
              <a:off x="2976" y="1104"/>
              <a:ext cx="240" cy="288"/>
            </a:xfrm>
            <a:prstGeom prst="line">
              <a:avLst/>
            </a:prstGeom>
            <a:noFill/>
            <a:ln w="38100">
              <a:solidFill>
                <a:schemeClr val="hlink"/>
              </a:solidFill>
              <a:round/>
              <a:headEnd/>
              <a:tailEnd/>
            </a:ln>
          </p:spPr>
          <p:txBody>
            <a:bodyPr wrap="none" anchor="ctr"/>
            <a:lstStyle/>
            <a:p>
              <a:endParaRPr lang="en-US" dirty="0"/>
            </a:p>
          </p:txBody>
        </p:sp>
        <p:sp>
          <p:nvSpPr>
            <p:cNvPr id="31764" name="Line 16"/>
            <p:cNvSpPr>
              <a:spLocks noChangeShapeType="1"/>
            </p:cNvSpPr>
            <p:nvPr/>
          </p:nvSpPr>
          <p:spPr bwMode="auto">
            <a:xfrm>
              <a:off x="2976" y="1392"/>
              <a:ext cx="288" cy="0"/>
            </a:xfrm>
            <a:prstGeom prst="line">
              <a:avLst/>
            </a:prstGeom>
            <a:noFill/>
            <a:ln w="38100">
              <a:solidFill>
                <a:schemeClr val="hlink"/>
              </a:solidFill>
              <a:round/>
              <a:headEnd/>
              <a:tailEnd type="triangle" w="med" len="med"/>
            </a:ln>
          </p:spPr>
          <p:txBody>
            <a:bodyPr wrap="none" anchor="ctr"/>
            <a:lstStyle/>
            <a:p>
              <a:endParaRPr lang="en-US" dirty="0"/>
            </a:p>
          </p:txBody>
        </p:sp>
      </p:grpSp>
      <p:grpSp>
        <p:nvGrpSpPr>
          <p:cNvPr id="4" name="Group 17"/>
          <p:cNvGrpSpPr>
            <a:grpSpLocks/>
          </p:cNvGrpSpPr>
          <p:nvPr/>
        </p:nvGrpSpPr>
        <p:grpSpPr bwMode="auto">
          <a:xfrm>
            <a:off x="6781800" y="2214563"/>
            <a:ext cx="457200" cy="1371600"/>
            <a:chOff x="4272" y="1104"/>
            <a:chExt cx="288" cy="864"/>
          </a:xfrm>
        </p:grpSpPr>
        <p:sp>
          <p:nvSpPr>
            <p:cNvPr id="31761" name="Line 18"/>
            <p:cNvSpPr>
              <a:spLocks noChangeShapeType="1"/>
            </p:cNvSpPr>
            <p:nvPr/>
          </p:nvSpPr>
          <p:spPr bwMode="auto">
            <a:xfrm>
              <a:off x="4272" y="1104"/>
              <a:ext cx="288" cy="864"/>
            </a:xfrm>
            <a:prstGeom prst="line">
              <a:avLst/>
            </a:prstGeom>
            <a:noFill/>
            <a:ln w="38100">
              <a:solidFill>
                <a:srgbClr val="FFFF00"/>
              </a:solidFill>
              <a:round/>
              <a:headEnd/>
              <a:tailEnd/>
            </a:ln>
          </p:spPr>
          <p:txBody>
            <a:bodyPr wrap="none" anchor="ctr"/>
            <a:lstStyle/>
            <a:p>
              <a:endParaRPr lang="en-US" dirty="0"/>
            </a:p>
          </p:txBody>
        </p:sp>
        <p:sp>
          <p:nvSpPr>
            <p:cNvPr id="31762" name="Line 19"/>
            <p:cNvSpPr>
              <a:spLocks noChangeShapeType="1"/>
            </p:cNvSpPr>
            <p:nvPr/>
          </p:nvSpPr>
          <p:spPr bwMode="auto">
            <a:xfrm flipH="1">
              <a:off x="4368" y="1968"/>
              <a:ext cx="192" cy="0"/>
            </a:xfrm>
            <a:prstGeom prst="line">
              <a:avLst/>
            </a:prstGeom>
            <a:noFill/>
            <a:ln w="38100">
              <a:solidFill>
                <a:srgbClr val="FFFF00"/>
              </a:solidFill>
              <a:round/>
              <a:headEnd/>
              <a:tailEnd type="triangle" w="med" len="med"/>
            </a:ln>
          </p:spPr>
          <p:txBody>
            <a:bodyPr wrap="none" anchor="ctr"/>
            <a:lstStyle/>
            <a:p>
              <a:endParaRPr lang="en-US" dirty="0"/>
            </a:p>
          </p:txBody>
        </p:sp>
      </p:grpSp>
      <p:grpSp>
        <p:nvGrpSpPr>
          <p:cNvPr id="5" name="Group 20"/>
          <p:cNvGrpSpPr>
            <a:grpSpLocks/>
          </p:cNvGrpSpPr>
          <p:nvPr/>
        </p:nvGrpSpPr>
        <p:grpSpPr bwMode="auto">
          <a:xfrm>
            <a:off x="6781800" y="4805363"/>
            <a:ext cx="457200" cy="1323975"/>
            <a:chOff x="4272" y="1104"/>
            <a:chExt cx="288" cy="864"/>
          </a:xfrm>
        </p:grpSpPr>
        <p:sp>
          <p:nvSpPr>
            <p:cNvPr id="31759" name="Line 21"/>
            <p:cNvSpPr>
              <a:spLocks noChangeShapeType="1"/>
            </p:cNvSpPr>
            <p:nvPr/>
          </p:nvSpPr>
          <p:spPr bwMode="auto">
            <a:xfrm>
              <a:off x="4272" y="1104"/>
              <a:ext cx="288" cy="864"/>
            </a:xfrm>
            <a:prstGeom prst="line">
              <a:avLst/>
            </a:prstGeom>
            <a:noFill/>
            <a:ln w="38100">
              <a:solidFill>
                <a:srgbClr val="FFFF00"/>
              </a:solidFill>
              <a:round/>
              <a:headEnd/>
              <a:tailEnd/>
            </a:ln>
          </p:spPr>
          <p:txBody>
            <a:bodyPr wrap="none" anchor="ctr"/>
            <a:lstStyle/>
            <a:p>
              <a:endParaRPr lang="en-US" dirty="0"/>
            </a:p>
          </p:txBody>
        </p:sp>
        <p:sp>
          <p:nvSpPr>
            <p:cNvPr id="31760" name="Line 22"/>
            <p:cNvSpPr>
              <a:spLocks noChangeShapeType="1"/>
            </p:cNvSpPr>
            <p:nvPr/>
          </p:nvSpPr>
          <p:spPr bwMode="auto">
            <a:xfrm flipH="1">
              <a:off x="4368" y="1968"/>
              <a:ext cx="192" cy="0"/>
            </a:xfrm>
            <a:prstGeom prst="line">
              <a:avLst/>
            </a:prstGeom>
            <a:noFill/>
            <a:ln w="38100">
              <a:solidFill>
                <a:srgbClr val="FFFF00"/>
              </a:solidFill>
              <a:round/>
              <a:headEnd/>
              <a:tailEnd type="triangle" w="med" len="med"/>
            </a:ln>
          </p:spPr>
          <p:txBody>
            <a:bodyPr wrap="none" anchor="ctr"/>
            <a:lstStyle/>
            <a:p>
              <a:endParaRPr lang="en-US" dirty="0"/>
            </a:p>
          </p:txBody>
        </p:sp>
      </p:grpSp>
      <p:sp>
        <p:nvSpPr>
          <p:cNvPr id="23" name="Title 22"/>
          <p:cNvSpPr>
            <a:spLocks noGrp="1"/>
          </p:cNvSpPr>
          <p:nvPr>
            <p:ph type="title"/>
          </p:nvPr>
        </p:nvSpPr>
        <p:spPr/>
        <p:txBody>
          <a:bodyPr/>
          <a:lstStyle/>
          <a:p>
            <a:pPr eaLnBrk="1" hangingPunct="1">
              <a:defRPr/>
            </a:pPr>
            <a:r>
              <a:rPr lang="en-US" sz="3200" dirty="0"/>
              <a:t>Coriolis Meter Principle of Operation</a:t>
            </a:r>
            <a:br>
              <a:rPr lang="en-US" sz="3200" dirty="0"/>
            </a:br>
            <a:r>
              <a:rPr lang="en-US" sz="3200" dirty="0"/>
              <a:t>Signal Processing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92198"/>
                                        </p:tgtEl>
                                        <p:attrNameLst>
                                          <p:attrName>style.visibility</p:attrName>
                                        </p:attrNameLst>
                                      </p:cBhvr>
                                      <p:to>
                                        <p:strVal val="visible"/>
                                      </p:to>
                                    </p:set>
                                    <p:animEffect transition="in" filter="checkerboard(across)">
                                      <p:cBhvr>
                                        <p:cTn id="7" dur="500"/>
                                        <p:tgtEl>
                                          <p:spTgt spid="392198"/>
                                        </p:tgtEl>
                                      </p:cBhvr>
                                    </p:animEffect>
                                  </p:childTnLst>
                                </p:cTn>
                              </p:par>
                              <p:par>
                                <p:cTn id="8" presetID="5" presetClass="entr" presetSubtype="10" fill="hold" nodeType="withEffect">
                                  <p:stCondLst>
                                    <p:cond delay="0"/>
                                  </p:stCondLst>
                                  <p:childTnLst>
                                    <p:set>
                                      <p:cBhvr>
                                        <p:cTn id="9" dur="1" fill="hold">
                                          <p:stCondLst>
                                            <p:cond delay="0"/>
                                          </p:stCondLst>
                                        </p:cTn>
                                        <p:tgtEl>
                                          <p:spTgt spid="392199"/>
                                        </p:tgtEl>
                                        <p:attrNameLst>
                                          <p:attrName>style.visibility</p:attrName>
                                        </p:attrNameLst>
                                      </p:cBhvr>
                                      <p:to>
                                        <p:strVal val="visible"/>
                                      </p:to>
                                    </p:set>
                                    <p:animEffect transition="in" filter="checkerboard(across)">
                                      <p:cBhvr>
                                        <p:cTn id="10" dur="500"/>
                                        <p:tgtEl>
                                          <p:spTgt spid="39219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92202"/>
                                        </p:tgtEl>
                                        <p:attrNameLst>
                                          <p:attrName>style.visibility</p:attrName>
                                        </p:attrNameLst>
                                      </p:cBhvr>
                                      <p:to>
                                        <p:strVal val="visible"/>
                                      </p:to>
                                    </p:set>
                                    <p:animEffect transition="in" filter="checkerboard(across)">
                                      <p:cBhvr>
                                        <p:cTn id="13" dur="500"/>
                                        <p:tgtEl>
                                          <p:spTgt spid="392202"/>
                                        </p:tgtEl>
                                      </p:cBhvr>
                                    </p:animEffect>
                                  </p:childTnLst>
                                </p:cTn>
                              </p:par>
                              <p:par>
                                <p:cTn id="14" presetID="5"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par>
                                <p:cTn id="17" presetID="5"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20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3200" dirty="0"/>
              <a:t>Coriolis Meter Raw Sensitivity </a:t>
            </a:r>
            <a:br>
              <a:rPr lang="en-US" sz="3200" dirty="0"/>
            </a:br>
            <a:r>
              <a:rPr lang="en-US" sz="3200" dirty="0"/>
              <a:t>Varies with Design</a:t>
            </a:r>
          </a:p>
        </p:txBody>
      </p:sp>
      <p:sp>
        <p:nvSpPr>
          <p:cNvPr id="3" name="Content Placeholder 2"/>
          <p:cNvSpPr>
            <a:spLocks noGrp="1"/>
          </p:cNvSpPr>
          <p:nvPr>
            <p:ph idx="1"/>
          </p:nvPr>
        </p:nvSpPr>
        <p:spPr>
          <a:xfrm>
            <a:off x="271463" y="1938528"/>
            <a:ext cx="4703493" cy="3267456"/>
          </a:xfrm>
        </p:spPr>
        <p:txBody>
          <a:bodyPr/>
          <a:lstStyle/>
          <a:p>
            <a:pPr eaLnBrk="1" hangingPunct="1">
              <a:defRPr/>
            </a:pPr>
            <a:r>
              <a:rPr lang="en-US" sz="2000" b="1" dirty="0"/>
              <a:t>Raw Sensitivity Depends on Tube Geometry</a:t>
            </a:r>
          </a:p>
          <a:p>
            <a:pPr eaLnBrk="1" hangingPunct="1">
              <a:defRPr/>
            </a:pPr>
            <a:endParaRPr lang="en-US" sz="2000" b="1" dirty="0"/>
          </a:p>
          <a:p>
            <a:pPr eaLnBrk="1" hangingPunct="1">
              <a:defRPr/>
            </a:pPr>
            <a:r>
              <a:rPr lang="en-US" sz="2000" b="1" dirty="0"/>
              <a:t>Signal to Noise Ratio Depends on Raw Sensitivity and Stability</a:t>
            </a:r>
          </a:p>
          <a:p>
            <a:pPr eaLnBrk="1" hangingPunct="1">
              <a:defRPr/>
            </a:pPr>
            <a:endParaRPr lang="en-US" sz="2000" b="1" dirty="0"/>
          </a:p>
          <a:p>
            <a:pPr eaLnBrk="1" hangingPunct="1">
              <a:defRPr/>
            </a:pPr>
            <a:r>
              <a:rPr lang="en-US" sz="2000" b="1" dirty="0"/>
              <a:t>Calibration Flexibility, </a:t>
            </a:r>
            <a:br>
              <a:rPr lang="en-US" sz="2000" b="1" dirty="0"/>
            </a:br>
            <a:r>
              <a:rPr lang="en-US" sz="2000" b="1" dirty="0"/>
              <a:t>Immunity to Secondary Effects, and Diagnostic Capabilities Depend on Signal to Noise Ratio</a:t>
            </a:r>
          </a:p>
        </p:txBody>
      </p:sp>
      <p:pic>
        <p:nvPicPr>
          <p:cNvPr id="32772" name="Picture 8"/>
          <p:cNvPicPr>
            <a:picLocks noChangeAspect="1" noChangeArrowheads="1"/>
          </p:cNvPicPr>
          <p:nvPr/>
        </p:nvPicPr>
        <p:blipFill>
          <a:blip r:embed="rId3" cstate="print"/>
          <a:srcRect/>
          <a:stretch>
            <a:fillRect/>
          </a:stretch>
        </p:blipFill>
        <p:spPr bwMode="auto">
          <a:xfrm>
            <a:off x="5106691" y="1112810"/>
            <a:ext cx="3352800" cy="5038725"/>
          </a:xfrm>
          <a:prstGeom prst="rect">
            <a:avLst/>
          </a:prstGeom>
          <a:noFill/>
          <a:ln w="9525">
            <a:noFill/>
            <a:miter lim="800000"/>
            <a:headEnd/>
            <a:tailEnd/>
          </a:ln>
        </p:spPr>
      </p:pic>
      <p:sp>
        <p:nvSpPr>
          <p:cNvPr id="5" name="Rectangle 4"/>
          <p:cNvSpPr/>
          <p:nvPr/>
        </p:nvSpPr>
        <p:spPr bwMode="auto">
          <a:xfrm>
            <a:off x="7764651" y="5532895"/>
            <a:ext cx="852407" cy="4804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64" charset="0"/>
            </a:endParaRPr>
          </a:p>
        </p:txBody>
      </p:sp>
      <p:pic>
        <p:nvPicPr>
          <p:cNvPr id="4" name="Picture 3">
            <a:extLst>
              <a:ext uri="{FF2B5EF4-FFF2-40B4-BE49-F238E27FC236}">
                <a16:creationId xmlns:a16="http://schemas.microsoft.com/office/drawing/2014/main" id="{F35E4CBE-85AD-4D7F-A511-7DB348FD6820}"/>
              </a:ext>
            </a:extLst>
          </p:cNvPr>
          <p:cNvPicPr>
            <a:picLocks noChangeAspect="1"/>
          </p:cNvPicPr>
          <p:nvPr/>
        </p:nvPicPr>
        <p:blipFill>
          <a:blip r:embed="rId4"/>
          <a:stretch>
            <a:fillRect/>
          </a:stretch>
        </p:blipFill>
        <p:spPr>
          <a:xfrm>
            <a:off x="7782305" y="5479903"/>
            <a:ext cx="755970" cy="493819"/>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9.0&quot;&gt;&lt;object type=&quot;1&quot; unique_id=&quot;10001&quot;&gt;&lt;object type=&quot;2&quot; unique_id=&quot;860322&quot;&gt;&lt;object type=&quot;3&quot; unique_id=&quot;860323&quot;&gt;&lt;property id=&quot;20148&quot; value=&quot;5&quot;/&gt;&lt;property id=&quot;20300&quot; value=&quot;Slide 1&quot;/&gt;&lt;property id=&quot;20307&quot; value=&quot;260&quot;/&gt;&lt;/object&gt;&lt;object type=&quot;3&quot; unique_id=&quot;860325&quot;&gt;&lt;property id=&quot;20148&quot; value=&quot;5&quot;/&gt;&lt;property id=&quot;20300&quot; value=&quot;Slide 5&quot;/&gt;&lt;property id=&quot;20307&quot; value=&quot;262&quot;/&gt;&lt;/object&gt;&lt;object type=&quot;3&quot; unique_id=&quot;860326&quot;&gt;&lt;property id=&quot;20148&quot; value=&quot;5&quot;/&gt;&lt;property id=&quot;20300&quot; value=&quot;Slide 6 - &amp;quot;Agenda Sample&amp;quot;&quot;/&gt;&lt;property id=&quot;20307&quot; value=&quot;263&quot;/&gt;&lt;/object&gt;&lt;object type=&quot;3&quot; unique_id=&quot;860327&quot;&gt;&lt;property id=&quot;20148&quot; value=&quot;5&quot;/&gt;&lt;property id=&quot;20300&quot; value=&quot;Slide 7 - &amp;quot;One Column with No Tombstone &amp;quot;&quot;/&gt;&lt;property id=&quot;20307&quot; value=&quot;265&quot;/&gt;&lt;/object&gt;&lt;object type=&quot;3&quot; unique_id=&quot;860328&quot;&gt;&lt;property id=&quot;20148&quot; value=&quot;5&quot;/&gt;&lt;property id=&quot;20300&quot; value=&quot;Slide 8 - &amp;quot;One Column with No Tombstone and No Logo&amp;quot;&quot;/&gt;&lt;property id=&quot;20307&quot; value=&quot;323&quot;/&gt;&lt;/object&gt;&lt;object type=&quot;3&quot; unique_id=&quot;860329&quot;&gt;&lt;property id=&quot;20148&quot; value=&quot;5&quot;/&gt;&lt;property id=&quot;20300&quot; value=&quot;Slide 9 - &amp;quot;One Column with One Line External Tombstone&amp;quot;&quot;/&gt;&lt;property id=&quot;20307&quot; value=&quot;266&quot;/&gt;&lt;/object&gt;&lt;object type=&quot;3&quot; unique_id=&quot;860330&quot;&gt;&lt;property id=&quot;20148&quot; value=&quot;5&quot;/&gt;&lt;property id=&quot;20300&quot; value=&quot;Slide 10 - &amp;quot;One Column with Two Line External Tombstone&amp;quot;&quot;/&gt;&lt;property id=&quot;20307&quot; value=&quot;267&quot;/&gt;&lt;/object&gt;&lt;object type=&quot;3&quot; unique_id=&quot;860331&quot;&gt;&lt;property id=&quot;20148&quot; value=&quot;5&quot;/&gt;&lt;property id=&quot;20300&quot; value=&quot;Slide 11 - &amp;quot;One Column with Three Line External Tombstone&amp;quot;&quot;/&gt;&lt;property id=&quot;20307&quot; value=&quot;268&quot;/&gt;&lt;/object&gt;&lt;object type=&quot;3&quot; unique_id=&quot;860332&quot;&gt;&lt;property id=&quot;20148&quot; value=&quot;5&quot;/&gt;&lt;property id=&quot;20300&quot; value=&quot;Slide 12 - &amp;quot;One Column with One Line Internal Tombstone&amp;quot;&quot;/&gt;&lt;property id=&quot;20307&quot; value=&quot;269&quot;/&gt;&lt;/object&gt;&lt;object type=&quot;3&quot; unique_id=&quot;860333&quot;&gt;&lt;property id=&quot;20148&quot; value=&quot;5&quot;/&gt;&lt;property id=&quot;20300&quot; value=&quot;Slide 13 - &amp;quot;One Column with Two Line Internal Tombstone&amp;quot;&quot;/&gt;&lt;property id=&quot;20307&quot; value=&quot;270&quot;/&gt;&lt;/object&gt;&lt;object type=&quot;3&quot; unique_id=&quot;860334&quot;&gt;&lt;property id=&quot;20148&quot; value=&quot;5&quot;/&gt;&lt;property id=&quot;20300&quot; value=&quot;Slide 14 - &amp;quot;One Column with Three Line Internal Tombstone&amp;quot;&quot;/&gt;&lt;property id=&quot;20307&quot; value=&quot;271&quot;/&gt;&lt;/object&gt;&lt;object type=&quot;3&quot; unique_id=&quot;860335&quot;&gt;&lt;property id=&quot;20148&quot; value=&quot;5&quot;/&gt;&lt;property id=&quot;20300&quot; value=&quot;Slide 15 - &amp;quot;Two Column Slide with No Tombstone&amp;quot;&quot;/&gt;&lt;property id=&quot;20307&quot; value=&quot;273&quot;/&gt;&lt;/object&gt;&lt;object type=&quot;3&quot; unique_id=&quot;860336&quot;&gt;&lt;property id=&quot;20148&quot; value=&quot;5&quot;/&gt;&lt;property id=&quot;20300&quot; value=&quot;Slide 16 - &amp;quot;Two Column Slide with No Tombstone  and No Logo&amp;quot;&quot;/&gt;&lt;property id=&quot;20307&quot; value=&quot;324&quot;/&gt;&lt;/object&gt;&lt;object type=&quot;3&quot; unique_id=&quot;860337&quot;&gt;&lt;property id=&quot;20148&quot; value=&quot;5&quot;/&gt;&lt;property id=&quot;20300&quot; value=&quot;Slide 17 - &amp;quot;Two Column Slide with Heading  and No Tombstone&amp;quot;&quot;/&gt;&lt;property id=&quot;20307&quot; value=&quot;275&quot;/&gt;&lt;/object&gt;&lt;object type=&quot;3&quot; unique_id=&quot;860338&quot;&gt;&lt;property id=&quot;20148&quot; value=&quot;5&quot;/&gt;&lt;property id=&quot;20300&quot; value=&quot;Slide 18 - &amp;quot;Two Column Slide with Heading  and No Tombstone and No Logo&amp;quot;&quot;/&gt;&lt;property id=&quot;20307&quot; value=&quot;325&quot;/&gt;&lt;/object&gt;&lt;object type=&quot;3&quot; unique_id=&quot;860339&quot;&gt;&lt;property id=&quot;20148&quot; value=&quot;5&quot;/&gt;&lt;property id=&quot;20300&quot; value=&quot;Slide 19 - &amp;quot;Two Column Slide with Heading  and One Line External Tombstone&amp;quot;&quot;/&gt;&lt;property id=&quot;20307&quot; value=&quot;276&quot;/&gt;&lt;/object&gt;&lt;object type=&quot;3&quot; unique_id=&quot;860340&quot;&gt;&lt;property id=&quot;20148&quot; value=&quot;5&quot;/&gt;&lt;property id=&quot;20300&quot; value=&quot;Slide 20 - &amp;quot;Two Column Slide with Heading  and Two Line External Tombstone&amp;quot;&quot;/&gt;&lt;property id=&quot;20307&quot; value=&quot;277&quot;/&gt;&lt;/object&gt;&lt;object type=&quot;3&quot; unique_id=&quot;860341&quot;&gt;&lt;property id=&quot;20148&quot; value=&quot;5&quot;/&gt;&lt;property id=&quot;20300&quot; value=&quot;Slide 21 - &amp;quot;Two Column Slide with Heading  and Three Line External Tombstone&amp;quot;&quot;/&gt;&lt;property id=&quot;20307&quot; value=&quot;278&quot;/&gt;&lt;/object&gt;&lt;object type=&quot;3&quot; unique_id=&quot;860342&quot;&gt;&lt;property id=&quot;20148&quot; value=&quot;5&quot;/&gt;&lt;property id=&quot;20300&quot; value=&quot;Slide 22 - &amp;quot;Two Column Slide with Heading  and One Line Internal Tombstone&amp;quot;&quot;/&gt;&lt;property id=&quot;20307&quot; value=&quot;279&quot;/&gt;&lt;/object&gt;&lt;object type=&quot;3&quot; unique_id=&quot;860343&quot;&gt;&lt;property id=&quot;20148&quot; value=&quot;5&quot;/&gt;&lt;property id=&quot;20300&quot; value=&quot;Slide 23 - &amp;quot;Two Column Slide with Heading  and Two Line Internal Tombstone&amp;quot;&quot;/&gt;&lt;property id=&quot;20307&quot; value=&quot;280&quot;/&gt;&lt;/object&gt;&lt;object type=&quot;3&quot; unique_id=&quot;860344&quot;&gt;&lt;property id=&quot;20148&quot; value=&quot;5&quot;/&gt;&lt;property id=&quot;20300&quot; value=&quot;Slide 24 - &amp;quot;Two Column Slide with Heading  and Three Line Internal Tombstone&amp;quot;&quot;/&gt;&lt;property id=&quot;20307&quot; value=&quot;281&quot;/&gt;&lt;/object&gt;&lt;object type=&quot;3&quot; unique_id=&quot;860345&quot;&gt;&lt;property id=&quot;20148&quot; value=&quot;5&quot;/&gt;&lt;property id=&quot;20300&quot; value=&quot;Slide 25 - &amp;quot;Three Column with Heading&amp;quot;&quot;/&gt;&lt;property id=&quot;20307&quot; value=&quot;282&quot;/&gt;&lt;/object&gt;&lt;object type=&quot;3&quot; unique_id=&quot;860346&quot;&gt;&lt;property id=&quot;20148&quot; value=&quot;5&quot;/&gt;&lt;property id=&quot;20300&quot; value=&quot;Slide 26 - &amp;quot;Three Column Image and Text Slide&amp;quot;&quot;/&gt;&lt;property id=&quot;20307&quot; value=&quot;283&quot;/&gt;&lt;/object&gt;&lt;object type=&quot;3&quot; unique_id=&quot;860347&quot;&gt;&lt;property id=&quot;20148&quot; value=&quot;5&quot;/&gt;&lt;property id=&quot;20300&quot; value=&quot;Slide 27 - &amp;quot;Four Column with Heading&amp;quot;&quot;/&gt;&lt;property id=&quot;20307&quot; value=&quot;284&quot;/&gt;&lt;/object&gt;&lt;object type=&quot;3&quot; unique_id=&quot;860348&quot;&gt;&lt;property id=&quot;20148&quot; value=&quot;5&quot;/&gt;&lt;property id=&quot;20300&quot; value=&quot;Slide 28 - &amp;quot;Four Column Image and Text Slide&amp;quot;&quot;/&gt;&lt;property id=&quot;20307&quot; value=&quot;285&quot;/&gt;&lt;/object&gt;&lt;object type=&quot;3&quot; unique_id=&quot;860349&quot;&gt;&lt;property id=&quot;20148&quot; value=&quot;5&quot;/&gt;&lt;property id=&quot;20300&quot; value=&quot;Slide 29 - &amp;quot;2x2 Column with Heading&amp;quot;&quot;/&gt;&lt;property id=&quot;20307&quot; value=&quot;286&quot;/&gt;&lt;/object&gt;&lt;object type=&quot;3&quot; unique_id=&quot;860350&quot;&gt;&lt;property id=&quot;20148&quot; value=&quot;5&quot;/&gt;&lt;property id=&quot;20300&quot; value=&quot;Slide 30 - &amp;quot;Left Side Callout&amp;quot;&quot;/&gt;&lt;property id=&quot;20307&quot; value=&quot;287&quot;/&gt;&lt;/object&gt;&lt;object type=&quot;3&quot; unique_id=&quot;860351&quot;&gt;&lt;property id=&quot;20148&quot; value=&quot;5&quot;/&gt;&lt;property id=&quot;20300&quot; value=&quot;Slide 31 - &amp;quot;Right Side Callout&amp;quot;&quot;/&gt;&lt;property id=&quot;20307&quot; value=&quot;288&quot;/&gt;&lt;/object&gt;&lt;object type=&quot;3&quot; unique_id=&quot;860352&quot;&gt;&lt;property id=&quot;20148&quot; value=&quot;5&quot;/&gt;&lt;property id=&quot;20300&quot; value=&quot;Slide 32&quot;/&gt;&lt;property id=&quot;20307&quot; value=&quot;289&quot;/&gt;&lt;/object&gt;&lt;object type=&quot;3&quot; unique_id=&quot;860353&quot;&gt;&lt;property id=&quot;20148&quot; value=&quot;5&quot;/&gt;&lt;property id=&quot;20300&quot; value=&quot;Slide 33&quot;/&gt;&lt;property id=&quot;20307&quot; value=&quot;290&quot;/&gt;&lt;/object&gt;&lt;object type=&quot;3&quot; unique_id=&quot;860354&quot;&gt;&lt;property id=&quot;20148&quot; value=&quot;5&quot;/&gt;&lt;property id=&quot;20300&quot; value=&quot;Slide 34&quot;/&gt;&lt;property id=&quot;20307&quot; value=&quot;291&quot;/&gt;&lt;/object&gt;&lt;object type=&quot;3&quot; unique_id=&quot;860355&quot;&gt;&lt;property id=&quot;20148&quot; value=&quot;5&quot;/&gt;&lt;property id=&quot;20300&quot; value=&quot;Slide 35 - &amp;quot;Additional Image Slides – Separate File&amp;quot;&quot;/&gt;&lt;property id=&quot;20307&quot; value=&quot;294&quot;/&gt;&lt;/object&gt;&lt;object type=&quot;3&quot; unique_id=&quot;860356&quot;&gt;&lt;property id=&quot;20148&quot; value=&quot;5&quot;/&gt;&lt;property id=&quot;20300&quot; value=&quot;Slide 36&quot;/&gt;&lt;property id=&quot;20307&quot; value=&quot;292&quot;/&gt;&lt;/object&gt;&lt;object type=&quot;3&quot; unique_id=&quot;860357&quot;&gt;&lt;property id=&quot;20148&quot; value=&quot;5&quot;/&gt;&lt;property id=&quot;20300&quot; value=&quot;Slide 37&quot;/&gt;&lt;property id=&quot;20307&quot; value=&quot;293&quot;/&gt;&lt;/object&gt;&lt;object type=&quot;3&quot; unique_id=&quot;860358&quot;&gt;&lt;property id=&quot;20148&quot; value=&quot;5&quot;/&gt;&lt;property id=&quot;20300&quot; value=&quot;Slide 38&quot;/&gt;&lt;property id=&quot;20307&quot; value=&quot;295&quot;/&gt;&lt;/object&gt;&lt;object type=&quot;3&quot; unique_id=&quot;860359&quot;&gt;&lt;property id=&quot;20148&quot; value=&quot;5&quot;/&gt;&lt;property id=&quot;20300&quot; value=&quot;Slide 39&quot;/&gt;&lt;property id=&quot;20307&quot; value=&quot;296&quot;/&gt;&lt;/object&gt;&lt;object type=&quot;3&quot; unique_id=&quot;860360&quot;&gt;&lt;property id=&quot;20148&quot; value=&quot;5&quot;/&gt;&lt;property id=&quot;20300&quot; value=&quot;Slide 40&quot;/&gt;&lt;property id=&quot;20307&quot; value=&quot;297&quot;/&gt;&lt;/object&gt;&lt;object type=&quot;3&quot; unique_id=&quot;860361&quot;&gt;&lt;property id=&quot;20148&quot; value=&quot;5&quot;/&gt;&lt;property id=&quot;20300&quot; value=&quot;Slide 41&quot;/&gt;&lt;property id=&quot;20307&quot; value=&quot;298&quot;/&gt;&lt;/object&gt;&lt;object type=&quot;3&quot; unique_id=&quot;860362&quot;&gt;&lt;property id=&quot;20148&quot; value=&quot;5&quot;/&gt;&lt;property id=&quot;20300&quot; value=&quot;Slide 42&quot;/&gt;&lt;property id=&quot;20307&quot; value=&quot;299&quot;/&gt;&lt;/object&gt;&lt;object type=&quot;3&quot; unique_id=&quot;860363&quot;&gt;&lt;property id=&quot;20148&quot; value=&quot;5&quot;/&gt;&lt;property id=&quot;20300&quot; value=&quot;Slide 43 - &amp;quot;Blue Angle Breaker Slide&amp;quot;&quot;/&gt;&lt;property id=&quot;20307&quot; value=&quot;300&quot;/&gt;&lt;/object&gt;&lt;object type=&quot;3&quot; unique_id=&quot;860364&quot;&gt;&lt;property id=&quot;20148&quot; value=&quot;5&quot;/&gt;&lt;property id=&quot;20300&quot; value=&quot;Slide 44 - &amp;quot;Green Angle Breaker Slide&amp;quot;&quot;/&gt;&lt;property id=&quot;20307&quot; value=&quot;301&quot;/&gt;&lt;/object&gt;&lt;object type=&quot;3&quot; unique_id=&quot;860365&quot;&gt;&lt;property id=&quot;20148&quot; value=&quot;5&quot;/&gt;&lt;property id=&quot;20300&quot; value=&quot;Slide 45 - &amp;quot;Orange Angle Breaker Slide&amp;quot;&quot;/&gt;&lt;property id=&quot;20307&quot; value=&quot;302&quot;/&gt;&lt;/object&gt;&lt;object type=&quot;3&quot; unique_id=&quot;860366&quot;&gt;&lt;property id=&quot;20148&quot; value=&quot;5&quot;/&gt;&lt;property id=&quot;20300&quot; value=&quot;Slide 46&quot;/&gt;&lt;property id=&quot;20307&quot; value=&quot;303&quot;/&gt;&lt;/object&gt;&lt;object type=&quot;3&quot; unique_id=&quot;860367&quot;&gt;&lt;property id=&quot;20148&quot; value=&quot;5&quot;/&gt;&lt;property id=&quot;20300&quot; value=&quot;Slide 47 - &amp;quot;Charts and Tables&amp;quot;&quot;/&gt;&lt;property id=&quot;20307&quot; value=&quot;304&quot;/&gt;&lt;/object&gt;&lt;object type=&quot;3&quot; unique_id=&quot;860368&quot;&gt;&lt;property id=&quot;20148&quot; value=&quot;5&quot;/&gt;&lt;property id=&quot;20300&quot; value=&quot;Slide 48 - &amp;quot;Full Slide Chart and Line Chart Sample&amp;quot;&quot;/&gt;&lt;property id=&quot;20307&quot; value=&quot;305&quot;/&gt;&lt;/object&gt;&lt;object type=&quot;3&quot; unique_id=&quot;860369&quot;&gt;&lt;property id=&quot;20148&quot; value=&quot;5&quot;/&gt;&lt;property id=&quot;20300&quot; value=&quot;Slide 49 - &amp;quot;One Chart Slide with Right Side Call Out and Pie Chart Sample&amp;quot;&quot;/&gt;&lt;property id=&quot;20307&quot; value=&quot;306&quot;/&gt;&lt;/object&gt;&lt;object type=&quot;3&quot; unique_id=&quot;860370&quot;&gt;&lt;property id=&quot;20148&quot; value=&quot;5&quot;/&gt;&lt;property id=&quot;20300&quot; value=&quot;Slide 50 - &amp;quot;Two Chart Slide with Bar Chart Samples&amp;quot;&quot;/&gt;&lt;property id=&quot;20307&quot; value=&quot;307&quot;/&gt;&lt;/object&gt;&lt;object type=&quot;3&quot; unique_id=&quot;860371&quot;&gt;&lt;property id=&quot;20148&quot; value=&quot;5&quot;/&gt;&lt;property id=&quot;20300&quot; value=&quot;Slide 51 - &amp;quot;Full Slide Chart with Area Chart Sample&amp;quot;&quot;/&gt;&lt;property id=&quot;20307&quot; value=&quot;308&quot;/&gt;&lt;/object&gt;&lt;object type=&quot;3&quot; unique_id=&quot;860372&quot;&gt;&lt;property id=&quot;20148&quot; value=&quot;5&quot;/&gt;&lt;property id=&quot;20300&quot; value=&quot;Slide 52 - &amp;quot;Three Chart Slide with Various Chart Samples&amp;quot;&quot;/&gt;&lt;property id=&quot;20307&quot; value=&quot;309&quot;/&gt;&lt;/object&gt;&lt;object type=&quot;3&quot; unique_id=&quot;860373&quot;&gt;&lt;property id=&quot;20148&quot; value=&quot;5&quot;/&gt;&lt;property id=&quot;20300&quot; value=&quot;Slide 53 - &amp;quot;Table Sample&amp;quot;&quot;/&gt;&lt;property id=&quot;20307&quot; value=&quot;310&quot;/&gt;&lt;/object&gt;&lt;object type=&quot;3&quot; unique_id=&quot;860374&quot;&gt;&lt;property id=&quot;20148&quot; value=&quot;5&quot;/&gt;&lt;property id=&quot;20300&quot; value=&quot;Slide 54 - &amp;quot;Table Sample&amp;quot;&quot;/&gt;&lt;property id=&quot;20307&quot; value=&quot;311&quot;/&gt;&lt;/object&gt;&lt;object type=&quot;3&quot; unique_id=&quot;860375&quot;&gt;&lt;property id=&quot;20148&quot; value=&quot;5&quot;/&gt;&lt;property id=&quot;20300&quot; value=&quot;Slide 55 - &amp;quot;Gantt Chart Sample&amp;quot;&quot;/&gt;&lt;property id=&quot;20307&quot; value=&quot;312&quot;/&gt;&lt;/object&gt;&lt;object type=&quot;3&quot; unique_id=&quot;860376&quot;&gt;&lt;property id=&quot;20148&quot; value=&quot;5&quot;/&gt;&lt;property id=&quot;20300&quot; value=&quot;Slide 56&quot;/&gt;&lt;property id=&quot;20307&quot; value=&quot;326&quot;/&gt;&lt;/object&gt;&lt;object type=&quot;3&quot; unique_id=&quot;860377&quot;&gt;&lt;property id=&quot;20148&quot; value=&quot;5&quot;/&gt;&lt;property id=&quot;20300&quot; value=&quot;Slide 57 - &amp;quot;Template Theme Colors&amp;quot;&quot;/&gt;&lt;property id=&quot;20307&quot; value=&quot;327&quot;/&gt;&lt;/object&gt;&lt;object type=&quot;3&quot; unique_id=&quot;860378&quot;&gt;&lt;property id=&quot;20148&quot; value=&quot;5&quot;/&gt;&lt;property id=&quot;20300&quot; value=&quot;Slide 58 - &amp;quot;The Color Wheel&amp;quot;&quot;/&gt;&lt;property id=&quot;20307&quot; value=&quot;328&quot;/&gt;&lt;/object&gt;&lt;object type=&quot;3&quot; unique_id=&quot;860379&quot;&gt;&lt;property id=&quot;20148&quot; value=&quot;5&quot;/&gt;&lt;property id=&quot;20300&quot; value=&quot;Slide 59 - &amp;quot;Clear Space for Content&amp;quot;&quot;/&gt;&lt;property id=&quot;20307&quot; value=&quot;329&quot;/&gt;&lt;/object&gt;&lt;object type=&quot;3&quot; unique_id=&quot;860380&quot;&gt;&lt;property id=&quot;20148&quot; value=&quot;5&quot;/&gt;&lt;property id=&quot;20300&quot; value=&quot;Slide 60 - &amp;quot;All Titles and Tombstones Use Title Case&amp;quot;&quot;/&gt;&lt;property id=&quot;20307&quot; value=&quot;330&quot;/&gt;&lt;/object&gt;&lt;object type=&quot;3&quot; unique_id=&quot;860381&quot;&gt;&lt;property id=&quot;20148&quot; value=&quot;5&quot;/&gt;&lt;property id=&quot;20300&quot; value=&quot;Slide 61 - &amp;quot;Lines, Arrows and Call Outs to Copy/Paste&amp;quot;&quot;/&gt;&lt;property id=&quot;20307&quot; value=&quot;331&quot;/&gt;&lt;/object&gt;&lt;object type=&quot;3&quot; unique_id=&quot;860382&quot;&gt;&lt;property id=&quot;20148&quot; value=&quot;5&quot;/&gt;&lt;property id=&quot;20300&quot; value=&quot;Slide 62 - &amp;quot;Table/Agenda Sample to Copy/Paste&amp;quot;&quot;/&gt;&lt;property id=&quot;20307&quot; value=&quot;332&quot;/&gt;&lt;/object&gt;&lt;object type=&quot;3&quot; unique_id=&quot;860383&quot;&gt;&lt;property id=&quot;20148&quot; value=&quot;5&quot;/&gt;&lt;property id=&quot;20300&quot; value=&quot;Slide 63 - &amp;quot;Timeline Sample to Copy/Paste&amp;quot;&quot;/&gt;&lt;property id=&quot;20307&quot; value=&quot;333&quot;/&gt;&lt;/object&gt;&lt;object type=&quot;3&quot; unique_id=&quot;860384&quot;&gt;&lt;property id=&quot;20148&quot; value=&quot;5&quot;/&gt;&lt;property id=&quot;20300&quot; value=&quot;Slide 64 - &amp;quot;2, 3 and 4 Column Sidebar and Header Lines  to Copy/Paste&amp;quot;&quot;/&gt;&lt;property id=&quot;20307&quot; value=&quot;335&quot;/&gt;&lt;/object&gt;&lt;object type=&quot;3&quot; unique_id=&quot;860387&quot;&gt;&lt;property id=&quot;20148&quot; value=&quot;5&quot;/&gt;&lt;property id=&quot;20300&quot; value=&quot;Slide 65 - &amp;quot;Sidebar Tables to Copy/Paste &amp;quot;&quot;/&gt;&lt;property id=&quot;20307&quot; value=&quot;338&quot;/&gt;&lt;/object&gt;&lt;object type=&quot;3&quot; unique_id=&quot;860388&quot;&gt;&lt;property id=&quot;20148&quot; value=&quot;5&quot;/&gt;&lt;property id=&quot;20300&quot; value=&quot;Slide 66 - &amp;quot;Icon Library to Copy/Paste, Fill Color Can be Changed As Needed&amp;quot;&quot;/&gt;&lt;property id=&quot;20307&quot; value=&quot;339&quot;/&gt;&lt;/object&gt;&lt;object type=&quot;3&quot; unique_id=&quot;860389&quot;&gt;&lt;property id=&quot;20148&quot; value=&quot;5&quot;/&gt;&lt;property id=&quot;20300&quot; value=&quot;Slide 67 - &amp;quot;Icon Library to Copy/Paste, Fill Color Can be Changed As Needed&amp;quot;&quot;/&gt;&lt;property id=&quot;20307&quot; value=&quot;340&quot;/&gt;&lt;/object&gt;&lt;object type=&quot;3&quot; unique_id=&quot;860390&quot;&gt;&lt;property id=&quot;20148&quot; value=&quot;5&quot;/&gt;&lt;property id=&quot;20300&quot; value=&quot;Slide 68 - &amp;quot;Sample Map with Call Outs to Copy/Paste&amp;quot;&quot;/&gt;&lt;property id=&quot;20307&quot; value=&quot;341&quot;/&gt;&lt;/object&gt;&lt;object type=&quot;3&quot; unique_id=&quot;860391&quot;&gt;&lt;property id=&quot;20148&quot; value=&quot;5&quot;/&gt;&lt;property id=&quot;20300&quot; value=&quot;Slide 69 - &amp;quot;Angle Heading or Call Out Graphic to Copy/Paste&amp;quot;&quot;/&gt;&lt;property id=&quot;20307&quot; value=&quot;342&quot;/&gt;&lt;/object&gt;&lt;object type=&quot;3&quot; unique_id=&quot;861587&quot;&gt;&lt;property id=&quot;20148&quot; value=&quot;5&quot;/&gt;&lt;property id=&quot;20300&quot; value=&quot;Slide 2 - &amp;quot;Please Do Not Modify/Change the Layouts&amp;quot;&quot;/&gt;&lt;property id=&quot;20307&quot; value=&quot;343&quot;/&gt;&lt;/object&gt;&lt;object type=&quot;3&quot; unique_id=&quot;861588&quot;&gt;&lt;property id=&quot;20148&quot; value=&quot;5&quot;/&gt;&lt;property id=&quot;20300&quot; value=&quot;Slide 3 - &amp;quot;Three Ways to Apply A Slide Layout&amp;quot;&quot;/&gt;&lt;property id=&quot;20307&quot; value=&quot;344&quot;/&gt;&lt;/object&gt;&lt;object type=&quot;3&quot; unique_id=&quot;861589&quot;&gt;&lt;property id=&quot;20148&quot; value=&quot;5&quot;/&gt;&lt;property id=&quot;20300&quot; value=&quot;Slide 4 - &amp;quot;Condensing Your Slide Master&amp;quot;&quot;/&gt;&lt;property id=&quot;20307&quot; value=&quot;345&quot;/&gt;&lt;/object&gt;&lt;/object&gt;&lt;object type=&quot;8&quot; unique_id=&quot;860462&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INFO" val="&lt;ThreeDShapeInfo&gt;&lt;uuid val=&quot;{C8229AC9-FD3A-4CCD-9AF0-54F348FF6358}&quot;/&gt;&lt;isInvalidForFieldText val=&quot;0&quot;/&gt;&lt;Image&gt;&lt;filename val=&quot;C:\Users\kstappert\Documents\Natural Gas\AGA11 for Marcellus &amp;amp; Utica Mesurment Seminar (Mar 2013)_pptx\Recording\data\asimages\{C8229AC9-FD3A-4CCD-9AF0-54F348FF6358}_33.png&quot;/&gt;&lt;left val=&quot;29&quot;/&gt;&lt;top val=&quot;29&quot;/&gt;&lt;width val=&quot;614&quot;/&gt;&lt;height val=&quot;61&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PSNARRATION" val="54,310148964,C:\Users\kstappert\Documents\Natural Gas\AGA11 for Marcellus &amp; Utica Mesurment Seminar (Mar 2013)_pptx\Media.ppcx"/>
</p:tagLst>
</file>

<file path=ppt/tags/tag1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C60FE0B-3301-4DB5-8189-03EE6DC3F3F4}&quot;/&gt;&lt;isInvalidForFieldText val=&quot;0&quot;/&gt;&lt;Image&gt;&lt;filename val=&quot;C:\Users\kstappert\Documents\Natural Gas\AGA11 for Marcellus &amp;amp; Utica Mesurment Seminar (Mar 2013)_pptx\Recording\data\asimages\{7C60FE0B-3301-4DB5-8189-03EE6DC3F3F4}_54.png&quot;/&gt;&lt;left val=&quot;29&quot;/&gt;&lt;top val=&quot;2&quot;/&gt;&lt;width val=&quot;614&quot;/&gt;&lt;height val=&quot;88&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PSNARRATION" val="65,310148964,C:\Users\kstappert\Documents\Natural Gas\AGA11 for Marcellus &amp; Utica Mesurment Seminar (Mar 2013)_pptx\Media.ppcx"/>
</p:tagLst>
</file>

<file path=ppt/tags/tag14.xml><?xml version="1.0" encoding="utf-8"?>
<p:tagLst xmlns:a="http://schemas.openxmlformats.org/drawingml/2006/main" xmlns:r="http://schemas.openxmlformats.org/officeDocument/2006/relationships" xmlns:p="http://schemas.openxmlformats.org/presentationml/2006/main">
  <p:tag name="PRESENTER_SHAPEINFO" val="&lt;ThreeDShapeInfo&gt;&lt;uuid val=&quot;{A2B15BF1-4AF8-4272-A6B8-A9B876A427CE}&quot;/&gt;&lt;isInvalidForFieldText val=&quot;0&quot;/&gt;&lt;Image&gt;&lt;filename val=&quot;C:\Users\kstappert\Documents\Natural Gas\AGA11 for Marcellus &amp;amp; Utica Mesurment Seminar (Mar 2013)_pptx\Recording\data\asimages\{A2B15BF1-4AF8-4272-A6B8-A9B876A427CE}_65.png&quot;/&gt;&lt;left val=&quot;30&quot;/&gt;&lt;top val=&quot;29&quot;/&gt;&lt;width val=&quot;614&quot;/&gt;&lt;height val=&quot;61&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PSNARRATION" val="14,310148964,C:\Users\kstappert\Documents\Natural Gas\AGA11 for Marcellus &amp; Utica Mesurment Seminar (Mar 2013)_pptx\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A0C5F480-7924-404D-80EA-27B4847B8D4E}&quot;/&gt;&lt;isInvalidForFieldText val=&quot;0&quot;/&gt;&lt;Image&gt;&lt;filename val=&quot;C:\Users\kstappert\Documents\Natural Gas\AGA11 for Marcellus &amp;amp; Utica Mesurment Seminar (Mar 2013)_pptx\Recording\data\asimages\{A0C5F480-7924-404D-80EA-27B4847B8D4E}_14.png&quot;/&gt;&lt;left val=&quot;29&quot;/&gt;&lt;top val=&quot;29&quot;/&gt;&lt;width val=&quot;685&quot;/&gt;&lt;height val=&quot;61&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6697D5AE-0226-421F-9DB0-1F3D670B0CFF}&quot;/&gt;&lt;isInvalidForFieldText val=&quot;0&quot;/&gt;&lt;Image&gt;&lt;filename val=&quot;C:\Users\kstappert\Documents\Natural Gas\AGA11 for Marcellus &amp;amp; Utica Mesurment Seminar (Mar 2013)_pptx\Recording\data\asimages\{6697D5AE-0226-421F-9DB0-1F3D670B0CFF}_14.png&quot;/&gt;&lt;left val=&quot;209&quot;/&gt;&lt;top val=&quot;440&quot;/&gt;&lt;width val=&quot;332&quot;/&gt;&lt;height val=&quot;71&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PSNARRATION" val="16,310148964,C:\Users\kstappert\Documents\Natural Gas\AGA11 for Marcellus &amp; Utica Mesurment Seminar (Mar 2013)_pptx\Media.ppcx"/>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6AE1A8E6-79AA-49C4-8F3B-FF359AF60335}&quot;/&gt;&lt;isInvalidForFieldText val=&quot;0&quot;/&gt;&lt;Image&gt;&lt;filename val=&quot;C:\Users\kstappert\Documents\Natural Gas\AGA11 for Marcellus &amp;amp; Utica Mesurment Seminar (Mar 2013)_pptx\Recording\data\asimages\{6AE1A8E6-79AA-49C4-8F3B-FF359AF60335}_16.png&quot;/&gt;&lt;left val=&quot;36&quot;/&gt;&lt;top val=&quot;31&quot;/&gt;&lt;width val=&quot;611&quot;/&gt;&lt;height val=&quot;61&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PSNARRATION" val="16,310148964,C:\Users\kstappert\Documents\Natural Gas\AGA11 for Marcellus &amp; Utica Mesurment Seminar (Mar 2013)_pptx\Media.ppcx"/>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AE1A8E6-79AA-49C4-8F3B-FF359AF60335}&quot;/&gt;&lt;isInvalidForFieldText val=&quot;0&quot;/&gt;&lt;Image&gt;&lt;filename val=&quot;C:\Users\kstappert\Documents\Natural Gas\AGA11 for Marcellus &amp;amp; Utica Mesurment Seminar (Mar 2013)_pptx\Recording\data\asimages\{6AE1A8E6-79AA-49C4-8F3B-FF359AF60335}_16.png&quot;/&gt;&lt;left val=&quot;36&quot;/&gt;&lt;top val=&quot;31&quot;/&gt;&lt;width val=&quot;611&quot;/&gt;&lt;height val=&quot;61&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PSNARRATION" val="33,310148964,C:\Users\kstappert\Documents\Natural Gas\AGA11 for Marcellus &amp; Utica Mesurment Seminar (Mar 2013)_pptx\Media.ppcx"/>
</p:tagLst>
</file>

<file path=ppt/theme/theme1.xml><?xml version="1.0" encoding="utf-8"?>
<a:theme xmlns:a="http://schemas.openxmlformats.org/drawingml/2006/main" name="EMR-PPT-Template-4x3-Box">
  <a:themeElements>
    <a:clrScheme name="EMERSON">
      <a:dk1>
        <a:srgbClr val="3F4040"/>
      </a:dk1>
      <a:lt1>
        <a:srgbClr val="FFFFFF"/>
      </a:lt1>
      <a:dk2>
        <a:srgbClr val="004B8D"/>
      </a:dk2>
      <a:lt2>
        <a:srgbClr val="959797"/>
      </a:lt2>
      <a:accent1>
        <a:srgbClr val="004B8D"/>
      </a:accent1>
      <a:accent2>
        <a:srgbClr val="62BB46"/>
      </a:accent2>
      <a:accent3>
        <a:srgbClr val="00A4D2"/>
      </a:accent3>
      <a:accent4>
        <a:srgbClr val="FFCF22"/>
      </a:accent4>
      <a:accent5>
        <a:srgbClr val="F79428"/>
      </a:accent5>
      <a:accent6>
        <a:srgbClr val="6E298D"/>
      </a:accent6>
      <a:hlink>
        <a:srgbClr val="00AA7E"/>
      </a:hlink>
      <a:folHlink>
        <a:srgbClr val="D31245"/>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noFill/>
          <a:round/>
          <a:headEnd/>
          <a:tailEnd/>
        </a:ln>
        <a:effectLst/>
      </a:spPr>
      <a:bodyPr wrap="square" rtlCol="0" anchor="ctr"/>
      <a:lstStyle>
        <a:defPPr algn="ctr" eaLnBrk="0" fontAlgn="base" hangingPunct="0">
          <a:spcBef>
            <a:spcPct val="0"/>
          </a:spcBef>
          <a:spcAft>
            <a:spcPct val="0"/>
          </a:spcAft>
          <a:defRPr dirty="0" smtClean="0">
            <a:solidFill>
              <a:schemeClr val="bg1"/>
            </a:solidFill>
          </a:defRPr>
        </a:defPPr>
      </a:lstStyle>
    </a:spDef>
    <a:lnDef>
      <a:spPr bwMode="auto">
        <a:solidFill>
          <a:schemeClr val="accent1"/>
        </a:solidFill>
        <a:ln w="19050" cap="flat" cmpd="sng" algn="ctr">
          <a:solidFill>
            <a:schemeClr val="accent1"/>
          </a:solidFill>
          <a:prstDash val="solid"/>
          <a:round/>
          <a:headEnd type="none" w="med" len="med"/>
          <a:tailEnd type="none" w="med" len="med"/>
        </a:ln>
        <a:effectLst/>
      </a:spPr>
      <a:bodyPr/>
      <a:lstStyle/>
    </a:lnDef>
    <a:txDef>
      <a:spPr bwMode="auto">
        <a:noFill/>
        <a:ln w="9525">
          <a:noFill/>
          <a:miter lim="800000"/>
          <a:headEnd/>
          <a:tailEnd/>
        </a:ln>
      </a:spPr>
      <a:bodyPr wrap="none" rtlCol="0">
        <a:spAutoFit/>
      </a:bodyPr>
      <a:lstStyle>
        <a:defPPr eaLnBrk="0" hangingPunct="0">
          <a:lnSpc>
            <a:spcPct val="105000"/>
          </a:lnSpc>
          <a:defRPr sz="2000" dirty="0" err="1"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R-PPT-Template-4x3-Box.potx" id="{20799545-989B-4FFA-9235-8BC5590A4255}" vid="{05C15D33-B0C8-4573-B496-AD60FAE020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Marketing Document" ma:contentTypeID="0x0101009FA86AC645E5494EBFC247F7E2FAF8520039E73650856643F4A0853C977BAF96360046780E75F87E4C2E8413C3EBE673578C005C83083E135A7944B93F01CEAA14E63A" ma:contentTypeVersion="19" ma:contentTypeDescription="Create a new document." ma:contentTypeScope="" ma:versionID="1224729dea2785c59771039c5f9909fd">
  <xsd:schema xmlns:xsd="http://www.w3.org/2001/XMLSchema" xmlns:xs="http://www.w3.org/2001/XMLSchema" xmlns:p="http://schemas.microsoft.com/office/2006/metadata/properties" xmlns:ns1="http://schemas.microsoft.com/sharepoint/v3" xmlns:ns2="74d8072a-4c52-461a-8186-26a102256e51" xmlns:ns3="http://schemas.microsoft.com/sharepoint/v4" targetNamespace="http://schemas.microsoft.com/office/2006/metadata/properties" ma:root="true" ma:fieldsID="e882a52aa9ab9acc8341c48df529ccf0" ns1:_="" ns2:_="" ns3:_="">
    <xsd:import namespace="http://schemas.microsoft.com/sharepoint/v3"/>
    <xsd:import namespace="74d8072a-4c52-461a-8186-26a102256e51"/>
    <xsd:import namespace="http://schemas.microsoft.com/sharepoint/v4"/>
    <xsd:element name="properties">
      <xsd:complexType>
        <xsd:sequence>
          <xsd:element name="documentManagement">
            <xsd:complexType>
              <xsd:all>
                <xsd:element ref="ns1:PublicationDate" minOccurs="0"/>
                <xsd:element ref="ns1:DocumentDescription" minOccurs="0"/>
                <xsd:element ref="ns2:ContentOwner" minOccurs="0"/>
                <xsd:element ref="ns1:BestPractice" minOccurs="0"/>
                <xsd:element ref="ns1:CompetitiveIntelligence" minOccurs="0"/>
                <xsd:element ref="ns1:CoreSalesTemplate" minOccurs="0"/>
                <xsd:element ref="ns1:Featured" minOccurs="0"/>
                <xsd:element ref="ns1:ApplicationSalesKit" minOccurs="0"/>
                <xsd:element ref="ns1:DocumentVersion" minOccurs="0"/>
                <xsd:element ref="ns1:MobileReady" minOccurs="0"/>
                <xsd:element ref="ns1:SCPExternalType" minOccurs="0"/>
                <xsd:element ref="ns2:_dlc_DocIdPersistId" minOccurs="0"/>
                <xsd:element ref="ns2:_dlc_DocId" minOccurs="0"/>
                <xsd:element ref="ns1:k3783f2dc06c49c3ae58bcdd709c3ddb" minOccurs="0"/>
                <xsd:element ref="ns2:TaxCatchAll" minOccurs="0"/>
                <xsd:element ref="ns1:aa43d10c406547db9f37e4be291bba30" minOccurs="0"/>
                <xsd:element ref="ns1:m98dfda81e6e4926810780cf4f86ad9b" minOccurs="0"/>
                <xsd:element ref="ns2:TaxCatchAllLabel" minOccurs="0"/>
                <xsd:element ref="ns2:CompetitionTaxHTField1" minOccurs="0"/>
                <xsd:element ref="ns2:_dlc_DocIdUrl" minOccurs="0"/>
                <xsd:element ref="ns1:a24752e53dff4d1487b2d8214555ae1e" minOccurs="0"/>
                <xsd:element ref="ns1:baf68d6ff90b4cec865a87671aaf1cc4" minOccurs="0"/>
                <xsd:element ref="ns1:pff61734e68f4e4b88bd804d7bd38c53" minOccurs="0"/>
                <xsd:element ref="ns1:k0d67c87844440e8b1486f8fba31ff43" minOccurs="0"/>
                <xsd:element ref="ns1:g1f5bc364c7a4089997e8a6d2302a892" minOccurs="0"/>
                <xsd:element ref="ns1:je3967f41ce547d1b0c6e0fffd93e4e0" minOccurs="0"/>
                <xsd:element ref="ns1:h4a9d2904231433fbfb35082a538f01f" minOccurs="0"/>
                <xsd:element ref="ns1:l653da3ab17948c991a68be43c3556ff" minOccurs="0"/>
                <xsd:element ref="ns1:d18f79903b014b5ebafdf0ba76ffd963" minOccurs="0"/>
                <xsd:element ref="ns3:IconOverlay" minOccurs="0"/>
                <xsd:element ref="ns2:iPres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cationDate" ma:index="7" nillable="true" ma:displayName="Publication Date" ma:format="DateOnly" ma:internalName="PublicationDate">
      <xsd:simpleType>
        <xsd:restriction base="dms:DateTime"/>
      </xsd:simpleType>
    </xsd:element>
    <xsd:element name="DocumentDescription" ma:index="8" nillable="true" ma:displayName="Document Description" ma:internalName="DocumentDescription">
      <xsd:simpleType>
        <xsd:restriction base="dms:Note">
          <xsd:maxLength value="255"/>
        </xsd:restriction>
      </xsd:simpleType>
    </xsd:element>
    <xsd:element name="BestPractice" ma:index="15" nillable="true" ma:displayName="Best Practice" ma:default="0" ma:internalName="BestPractice">
      <xsd:simpleType>
        <xsd:restriction base="dms:Boolean"/>
      </xsd:simpleType>
    </xsd:element>
    <xsd:element name="CompetitiveIntelligence" ma:index="16" nillable="true" ma:displayName="Competitive Intelligence" ma:default="0" ma:internalName="CompetitiveIntelligence">
      <xsd:simpleType>
        <xsd:restriction base="dms:Boolean"/>
      </xsd:simpleType>
    </xsd:element>
    <xsd:element name="CoreSalesTemplate" ma:index="17" nillable="true" ma:displayName="Core Sales Template" ma:default="0" ma:internalName="CoreSalesTemplate">
      <xsd:simpleType>
        <xsd:restriction base="dms:Boolean"/>
      </xsd:simpleType>
    </xsd:element>
    <xsd:element name="Featured" ma:index="18" nillable="true" ma:displayName="Featured" ma:default="0" ma:internalName="Featured">
      <xsd:simpleType>
        <xsd:restriction base="dms:Boolean"/>
      </xsd:simpleType>
    </xsd:element>
    <xsd:element name="ApplicationSalesKit" ma:index="19" nillable="true" ma:displayName="Application Sales Kit" ma:default="0" ma:internalName="ApplicationSalesKit">
      <xsd:simpleType>
        <xsd:restriction base="dms:Boolean"/>
      </xsd:simpleType>
    </xsd:element>
    <xsd:element name="DocumentVersion" ma:index="21" nillable="true" ma:displayName="Document Version" ma:internalName="DocumentVersion">
      <xsd:simpleType>
        <xsd:restriction base="dms:Text">
          <xsd:maxLength value="255"/>
        </xsd:restriction>
      </xsd:simpleType>
    </xsd:element>
    <xsd:element name="MobileReady" ma:index="24" nillable="true" ma:displayName="Mobile Ready" ma:default="0" ma:internalName="MobileReady">
      <xsd:simpleType>
        <xsd:restriction base="dms:Boolean"/>
      </xsd:simpleType>
    </xsd:element>
    <xsd:element name="SCPExternalType" ma:index="25" nillable="true" ma:displayName="SCP External Type" ma:list="78b17dac-51e0-409e-9397-3dac1483e2e1" ma:internalName="SCPExternalType" ma:showField="Title" ma:web="74d8072a-4c52-461a-8186-26a102256e51">
      <xsd:simpleType>
        <xsd:restriction base="dms:Lookup"/>
      </xsd:simpleType>
    </xsd:element>
    <xsd:element name="k3783f2dc06c49c3ae58bcdd709c3ddb" ma:index="32" nillable="true" ma:taxonomy="true" ma:internalName="k3783f2dc06c49c3ae58bcdd709c3ddb" ma:taxonomyFieldName="MobileDeviceSpecific" ma:displayName="Mobile Device Specific" ma:fieldId="{43783f2d-c06c-49c3-ae58-bcdd709c3ddb}" ma:taxonomyMulti="true" ma:sspId="8ea84f46-409d-48cd-b0f9-922e7638960c" ma:termSetId="fd590ffd-77e5-45d9-b02e-0c3fa980a915" ma:anchorId="00000000-0000-0000-0000-000000000000" ma:open="false" ma:isKeyword="false">
      <xsd:complexType>
        <xsd:sequence>
          <xsd:element ref="pc:Terms" minOccurs="0" maxOccurs="1"/>
        </xsd:sequence>
      </xsd:complexType>
    </xsd:element>
    <xsd:element name="aa43d10c406547db9f37e4be291bba30" ma:index="34" nillable="true" ma:taxonomy="true" ma:internalName="aa43d10c406547db9f37e4be291bba30" ma:taxonomyFieldName="IndustrySolutionsMultiSelect" ma:displayName="Industry Solutions MultiSelect" ma:fieldId="{aa43d10c-4065-47db-9f37-e4be291bba30}" ma:taxonomyMulti="true" ma:sspId="8ea84f46-409d-48cd-b0f9-922e7638960c" ma:termSetId="3fae24d3-2ae1-4e84-91c6-e66e4fce129c" ma:anchorId="00000000-0000-0000-0000-000000000000" ma:open="false" ma:isKeyword="false">
      <xsd:complexType>
        <xsd:sequence>
          <xsd:element ref="pc:Terms" minOccurs="0" maxOccurs="1"/>
        </xsd:sequence>
      </xsd:complexType>
    </xsd:element>
    <xsd:element name="m98dfda81e6e4926810780cf4f86ad9b" ma:index="36" nillable="true" ma:taxonomy="true" ma:internalName="m98dfda81e6e4926810780cf4f86ad9b" ma:taxonomyFieldName="StrategicAccount" ma:displayName="Strategic Account" ma:default="" ma:fieldId="{698dfda8-1e6e-4926-8107-80cf4f86ad9b}" ma:taxonomyMulti="true" ma:sspId="8ea84f46-409d-48cd-b0f9-922e7638960c" ma:termSetId="37ece4ab-af51-493c-8bc4-13918af7d615" ma:anchorId="00000000-0000-0000-0000-000000000000" ma:open="false" ma:isKeyword="false">
      <xsd:complexType>
        <xsd:sequence>
          <xsd:element ref="pc:Terms" minOccurs="0" maxOccurs="1"/>
        </xsd:sequence>
      </xsd:complexType>
    </xsd:element>
    <xsd:element name="a24752e53dff4d1487b2d8214555ae1e" ma:index="41" ma:taxonomy="true" ma:internalName="a24752e53dff4d1487b2d8214555ae1e" ma:taxonomyFieldName="DocumentType" ma:displayName="Document Type" ma:default="" ma:fieldId="{a24752e5-3dff-4d14-87b2-d8214555ae1e}" ma:taxonomyMulti="true" ma:sspId="8ea84f46-409d-48cd-b0f9-922e7638960c" ma:termSetId="efb37363-ba68-4b19-9286-47256f6544ad" ma:anchorId="00000000-0000-0000-0000-000000000000" ma:open="false" ma:isKeyword="false">
      <xsd:complexType>
        <xsd:sequence>
          <xsd:element ref="pc:Terms" minOccurs="0" maxOccurs="1"/>
        </xsd:sequence>
      </xsd:complexType>
    </xsd:element>
    <xsd:element name="baf68d6ff90b4cec865a87671aaf1cc4" ma:index="42" nillable="true" ma:taxonomy="true" ma:internalName="baf68d6ff90b4cec865a87671aaf1cc4" ma:taxonomyFieldName="BrandMultiSelect" ma:displayName="Brand MultiSelect" ma:default="" ma:fieldId="{baf68d6f-f90b-4cec-865a-87671aaf1cc4}" ma:taxonomyMulti="true" ma:sspId="8ea84f46-409d-48cd-b0f9-922e7638960c" ma:termSetId="a8005aee-d42c-4e82-8bb3-408625e2f592" ma:anchorId="00000000-0000-0000-0000-000000000000" ma:open="false" ma:isKeyword="false">
      <xsd:complexType>
        <xsd:sequence>
          <xsd:element ref="pc:Terms" minOccurs="0" maxOccurs="1"/>
        </xsd:sequence>
      </xsd:complexType>
    </xsd:element>
    <xsd:element name="pff61734e68f4e4b88bd804d7bd38c53" ma:index="43" nillable="true" ma:taxonomy="true" ma:internalName="pff61734e68f4e4b88bd804d7bd38c53" ma:taxonomyFieldName="IndustrySegmentMultiSelect" ma:displayName="Industry and Segment MultiSelect" ma:fieldId="{9ff61734-e68f-4e4b-88bd-804d7bd38c53}" ma:taxonomyMulti="true" ma:sspId="8ea84f46-409d-48cd-b0f9-922e7638960c" ma:termSetId="b739fd49-d643-40eb-992e-a030b8238603" ma:anchorId="00000000-0000-0000-0000-000000000000" ma:open="false" ma:isKeyword="false">
      <xsd:complexType>
        <xsd:sequence>
          <xsd:element ref="pc:Terms" minOccurs="0" maxOccurs="1"/>
        </xsd:sequence>
      </xsd:complexType>
    </xsd:element>
    <xsd:element name="k0d67c87844440e8b1486f8fba31ff43" ma:index="44" nillable="true" ma:taxonomy="true" ma:internalName="k0d67c87844440e8b1486f8fba31ff43" ma:taxonomyFieldName="IndustryApplicationMultiSelect" ma:displayName="Industry Application MultiSelect" ma:fieldId="{40d67c87-8444-40e8-b148-6f8fba31ff43}" ma:taxonomyMulti="true" ma:sspId="8ea84f46-409d-48cd-b0f9-922e7638960c" ma:termSetId="d59abd6e-2831-4610-93b1-9495d26bd58e" ma:anchorId="00000000-0000-0000-0000-000000000000" ma:open="false" ma:isKeyword="false">
      <xsd:complexType>
        <xsd:sequence>
          <xsd:element ref="pc:Terms" minOccurs="0" maxOccurs="1"/>
        </xsd:sequence>
      </xsd:complexType>
    </xsd:element>
    <xsd:element name="g1f5bc364c7a4089997e8a6d2302a892" ma:index="45" nillable="true" ma:taxonomy="true" ma:internalName="g1f5bc364c7a4089997e8a6d2302a892" ma:taxonomyFieldName="ProductServiceKey" ma:displayName="Product Service Key" ma:default="" ma:fieldId="{01f5bc36-4c7a-4089-997e-8a6d2302a892}" ma:taxonomyMulti="true" ma:sspId="8ea84f46-409d-48cd-b0f9-922e7638960c" ma:termSetId="884cab0d-c8c2-4d0e-b641-7ed849943490" ma:anchorId="00000000-0000-0000-0000-000000000000" ma:open="false" ma:isKeyword="false">
      <xsd:complexType>
        <xsd:sequence>
          <xsd:element ref="pc:Terms" minOccurs="0" maxOccurs="1"/>
        </xsd:sequence>
      </xsd:complexType>
    </xsd:element>
    <xsd:element name="je3967f41ce547d1b0c6e0fffd93e4e0" ma:index="46" nillable="true" ma:taxonomy="true" ma:internalName="je3967f41ce547d1b0c6e0fffd93e4e0" ma:taxonomyFieldName="ProductServiceLevel2" ma:displayName="Product Service Level 2" ma:fieldId="{3e3967f4-1ce5-47d1-b0c6-e0fffd93e4e0}" ma:sspId="8ea84f46-409d-48cd-b0f9-922e7638960c" ma:termSetId="dac7321f-b40c-4fe1-a8d0-4864f9127c98" ma:anchorId="00000000-0000-0000-0000-000000000000" ma:open="false" ma:isKeyword="false">
      <xsd:complexType>
        <xsd:sequence>
          <xsd:element ref="pc:Terms" minOccurs="0" maxOccurs="1"/>
        </xsd:sequence>
      </xsd:complexType>
    </xsd:element>
    <xsd:element name="h4a9d2904231433fbfb35082a538f01f" ma:index="47" nillable="true" ma:taxonomy="true" ma:internalName="h4a9d2904231433fbfb35082a538f01f" ma:taxonomyFieldName="ProductServiceFamilyMultiSelect" ma:displayName="Product Service Family MultiSelect" ma:fieldId="{14a9d290-4231-433f-bfb3-5082a538f01f}" ma:taxonomyMulti="true" ma:sspId="8ea84f46-409d-48cd-b0f9-922e7638960c" ma:termSetId="dac7321f-b40c-4fe1-a8d0-4864f9127c98" ma:anchorId="00000000-0000-0000-0000-000000000000" ma:open="false" ma:isKeyword="false">
      <xsd:complexType>
        <xsd:sequence>
          <xsd:element ref="pc:Terms" minOccurs="0" maxOccurs="1"/>
        </xsd:sequence>
      </xsd:complexType>
    </xsd:element>
    <xsd:element name="l653da3ab17948c991a68be43c3556ff" ma:index="48" nillable="true" ma:taxonomy="true" ma:internalName="l653da3ab17948c991a68be43c3556ff" ma:taxonomyFieldName="DocumentLanguage" ma:displayName="Document Language" ma:readOnly="false" ma:default="" ma:fieldId="{5653da3a-b179-48c9-91a6-8be43c3556ff}" ma:taxonomyMulti="true" ma:sspId="8ea84f46-409d-48cd-b0f9-922e7638960c" ma:termSetId="aa195ce9-ac38-4c4c-a1bf-bd1d434601dc" ma:anchorId="00000000-0000-0000-0000-000000000000" ma:open="false" ma:isKeyword="false">
      <xsd:complexType>
        <xsd:sequence>
          <xsd:element ref="pc:Terms" minOccurs="0" maxOccurs="1"/>
        </xsd:sequence>
      </xsd:complexType>
    </xsd:element>
    <xsd:element name="d18f79903b014b5ebafdf0ba76ffd963" ma:index="49" nillable="true" ma:taxonomy="true" ma:internalName="d18f79903b014b5ebafdf0ba76ffd963" ma:taxonomyFieldName="DocumentHiddenCategoryMultiSelect" ma:displayName="Document Hidden Category MultiSelect" ma:fieldId="{d18f7990-3b01-4b5e-bafd-f0ba76ffd963}" ma:taxonomyMulti="true" ma:sspId="8ea84f46-409d-48cd-b0f9-922e7638960c" ma:termSetId="02207781-4d1c-4676-a3ef-980a05c146dc"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4d8072a-4c52-461a-8186-26a102256e51" elementFormDefault="qualified">
    <xsd:import namespace="http://schemas.microsoft.com/office/2006/documentManagement/types"/>
    <xsd:import namespace="http://schemas.microsoft.com/office/infopath/2007/PartnerControls"/>
    <xsd:element name="ContentOwner" ma:index="10" nillable="true" ma:displayName="Content Owner" ma:list="UserInfo" ma:SearchPeopleOnly="false" ma:SharePointGroup="0" ma:internalName="ContentOwner" ma:showField="Tit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element name="_dlc_DocId" ma:index="31" nillable="true" ma:displayName="Document ID Value" ma:description="The value of the document ID assigned to this item." ma:internalName="_dlc_DocId" ma:readOnly="true">
      <xsd:simpleType>
        <xsd:restriction base="dms:Text"/>
      </xsd:simpleType>
    </xsd:element>
    <xsd:element name="TaxCatchAll" ma:index="33" nillable="true" ma:displayName="Taxonomy Catch All Column" ma:hidden="true" ma:list="{eedd6fcb-5584-46e4-b203-4fcb7ad767b6}" ma:internalName="TaxCatchAll" ma:showField="CatchAllData" ma:web="74d8072a-4c52-461a-8186-26a102256e51">
      <xsd:complexType>
        <xsd:complexContent>
          <xsd:extension base="dms:MultiChoiceLookup">
            <xsd:sequence>
              <xsd:element name="Value" type="dms:Lookup" maxOccurs="unbounded" minOccurs="0" nillable="true"/>
            </xsd:sequence>
          </xsd:extension>
        </xsd:complexContent>
      </xsd:complexType>
    </xsd:element>
    <xsd:element name="TaxCatchAllLabel" ma:index="37" nillable="true" ma:displayName="Taxonomy Catch All Column1" ma:hidden="true" ma:list="{eedd6fcb-5584-46e4-b203-4fcb7ad767b6}" ma:internalName="TaxCatchAllLabel" ma:readOnly="true" ma:showField="CatchAllDataLabel" ma:web="74d8072a-4c52-461a-8186-26a102256e51">
      <xsd:complexType>
        <xsd:complexContent>
          <xsd:extension base="dms:MultiChoiceLookup">
            <xsd:sequence>
              <xsd:element name="Value" type="dms:Lookup" maxOccurs="unbounded" minOccurs="0" nillable="true"/>
            </xsd:sequence>
          </xsd:extension>
        </xsd:complexContent>
      </xsd:complexType>
    </xsd:element>
    <xsd:element name="CompetitionTaxHTField1" ma:index="38" nillable="true" ma:taxonomy="true" ma:internalName="CompetitionTaxHTField1" ma:taxonomyFieldName="Competition" ma:displayName="Competition" ma:default="" ma:fieldId="{621c4f4b-ba47-484f-8a64-877a22c6bc41}" ma:taxonomyMulti="true" ma:sspId="8ea84f46-409d-48cd-b0f9-922e7638960c" ma:termSetId="7c4ddfb4-dfdd-4f1c-a26f-869d6b523bd4" ma:anchorId="00000000-0000-0000-0000-000000000000" ma:open="false" ma:isKeyword="false">
      <xsd:complexType>
        <xsd:sequence>
          <xsd:element ref="pc:Terms" minOccurs="0" maxOccurs="1"/>
        </xsd:sequence>
      </xsd:complexType>
    </xsd:element>
    <xsd:element name="_dlc_DocIdUrl" ma:index="4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iPresent" ma:index="51" nillable="true" ma:displayName="iPresent" ma:default="1" ma:description="Use this field to indicate whether the document should be available on iPresent (Yes) or not (No)." ma:internalName="iPresent">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50"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ompetitionTaxHTField1 xmlns="74d8072a-4c52-461a-8186-26a102256e51">
      <Terms xmlns="http://schemas.microsoft.com/office/infopath/2007/PartnerControls"/>
    </CompetitionTaxHTField1>
    <aa43d10c406547db9f37e4be291bba30 xmlns="http://schemas.microsoft.com/sharepoint/v3">
      <Terms xmlns="http://schemas.microsoft.com/office/infopath/2007/PartnerControls"/>
    </aa43d10c406547db9f37e4be291bba30>
    <DocumentDescription xmlns="http://schemas.microsoft.com/sharepoint/v3" xsi:nil="true"/>
    <PublicationDate xmlns="http://schemas.microsoft.com/sharepoint/v3" xsi:nil="true"/>
    <je3967f41ce547d1b0c6e0fffd93e4e0 xmlns="http://schemas.microsoft.com/sharepoint/v3">
      <Terms xmlns="http://schemas.microsoft.com/office/infopath/2007/PartnerControls"/>
    </je3967f41ce547d1b0c6e0fffd93e4e0>
    <pff61734e68f4e4b88bd804d7bd38c53 xmlns="http://schemas.microsoft.com/sharepoint/v3">
      <Terms xmlns="http://schemas.microsoft.com/office/infopath/2007/PartnerControls"/>
    </pff61734e68f4e4b88bd804d7bd38c53>
    <ContentOwner xmlns="74d8072a-4c52-461a-8186-26a102256e51">
      <UserInfo>
        <DisplayName/>
        <AccountId xsi:nil="true"/>
        <AccountType/>
      </UserInfo>
    </ContentOwner>
    <DocumentVersion xmlns="http://schemas.microsoft.com/sharepoint/v3" xsi:nil="true"/>
    <CompetitiveIntelligence xmlns="http://schemas.microsoft.com/sharepoint/v3">false</CompetitiveIntelligence>
    <Featured xmlns="http://schemas.microsoft.com/sharepoint/v3">false</Featured>
    <g1f5bc364c7a4089997e8a6d2302a892 xmlns="http://schemas.microsoft.com/sharepoint/v3">
      <Terms xmlns="http://schemas.microsoft.com/office/infopath/2007/PartnerControls"/>
    </g1f5bc364c7a4089997e8a6d2302a892>
    <k0d67c87844440e8b1486f8fba31ff43 xmlns="http://schemas.microsoft.com/sharepoint/v3">
      <Terms xmlns="http://schemas.microsoft.com/office/infopath/2007/PartnerControls"/>
    </k0d67c87844440e8b1486f8fba31ff43>
    <ApplicationSalesKit xmlns="http://schemas.microsoft.com/sharepoint/v3">false</ApplicationSalesKit>
    <d18f79903b014b5ebafdf0ba76ffd963 xmlns="http://schemas.microsoft.com/sharepoint/v3">
      <Terms xmlns="http://schemas.microsoft.com/office/infopath/2007/PartnerControls"/>
    </d18f79903b014b5ebafdf0ba76ffd963>
    <_dlc_DocId xmlns="74d8072a-4c52-461a-8186-26a102256e51">RUTKC4VJC7ND-2275-188</_dlc_DocId>
    <CoreSalesTemplate xmlns="http://schemas.microsoft.com/sharepoint/v3">false</CoreSalesTemplate>
    <m98dfda81e6e4926810780cf4f86ad9b xmlns="http://schemas.microsoft.com/sharepoint/v3">
      <Terms xmlns="http://schemas.microsoft.com/office/infopath/2007/PartnerControls"/>
    </m98dfda81e6e4926810780cf4f86ad9b>
    <baf68d6ff90b4cec865a87671aaf1cc4 xmlns="http://schemas.microsoft.com/sharepoint/v3">
      <Terms xmlns="http://schemas.microsoft.com/office/infopath/2007/PartnerControls"/>
    </baf68d6ff90b4cec865a87671aaf1cc4>
    <TaxCatchAll xmlns="74d8072a-4c52-461a-8186-26a102256e51">
      <Value>98</Value>
      <Value>3098</Value>
    </TaxCatchAll>
    <BestPractice xmlns="http://schemas.microsoft.com/sharepoint/v3">false</BestPractice>
    <MobileReady xmlns="http://schemas.microsoft.com/sharepoint/v3">false</MobileReady>
    <h4a9d2904231433fbfb35082a538f01f xmlns="http://schemas.microsoft.com/sharepoint/v3">
      <Terms xmlns="http://schemas.microsoft.com/office/infopath/2007/PartnerControls"/>
    </h4a9d2904231433fbfb35082a538f01f>
    <a24752e53dff4d1487b2d8214555ae1e xmlns="http://schemas.microsoft.com/sharepoint/v3">
      <Terms xmlns="http://schemas.microsoft.com/office/infopath/2007/PartnerControls">
        <TermInfo xmlns="http://schemas.microsoft.com/office/infopath/2007/PartnerControls">
          <TermName xmlns="http://schemas.microsoft.com/office/infopath/2007/PartnerControls">Marketing Resources</TermName>
          <TermId xmlns="http://schemas.microsoft.com/office/infopath/2007/PartnerControls">d0430ac3-9c09-4081-bd0f-5a6fe7662cdb</TermId>
        </TermInfo>
        <TermInfo xmlns="http://schemas.microsoft.com/office/infopath/2007/PartnerControls">
          <TermName xmlns="http://schemas.microsoft.com/office/infopath/2007/PartnerControls">Templates</TermName>
          <TermId xmlns="http://schemas.microsoft.com/office/infopath/2007/PartnerControls">46d83519-efda-4ab5-b6c9-d5c25a0ca7bf</TermId>
        </TermInfo>
      </Terms>
    </a24752e53dff4d1487b2d8214555ae1e>
    <IconOverlay xmlns="http://schemas.microsoft.com/sharepoint/v4" xsi:nil="true"/>
    <k3783f2dc06c49c3ae58bcdd709c3ddb xmlns="http://schemas.microsoft.com/sharepoint/v3">
      <Terms xmlns="http://schemas.microsoft.com/office/infopath/2007/PartnerControls"/>
    </k3783f2dc06c49c3ae58bcdd709c3ddb>
    <l653da3ab17948c991a68be43c3556ff xmlns="http://schemas.microsoft.com/sharepoint/v3">
      <Terms xmlns="http://schemas.microsoft.com/office/infopath/2007/PartnerControls"/>
    </l653da3ab17948c991a68be43c3556ff>
    <SCPExternalType xmlns="http://schemas.microsoft.com/sharepoint/v3" xsi:nil="true"/>
    <_dlc_DocIdUrl xmlns="74d8072a-4c52-461a-8186-26a102256e51">
      <Url>https://sales.emersonprocess.com/DocumentCenter/_layouts/DocIdRedir.aspx?ID=RUTKC4VJC7ND-2275-188</Url>
      <Description>RUTKC4VJC7ND-2275-188</Description>
    </_dlc_DocIdUrl>
    <iPresent xmlns="74d8072a-4c52-461a-8186-26a102256e51">true</iPresent>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EF4776-F57E-4B9B-B6D5-C985495F0CE6}">
  <ds:schemaRefs>
    <ds:schemaRef ds:uri="http://schemas.microsoft.com/sharepoint/events"/>
  </ds:schemaRefs>
</ds:datastoreItem>
</file>

<file path=customXml/itemProps2.xml><?xml version="1.0" encoding="utf-8"?>
<ds:datastoreItem xmlns:ds="http://schemas.openxmlformats.org/officeDocument/2006/customXml" ds:itemID="{9806E2AC-4B3F-4C0C-B151-CA80733B33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4d8072a-4c52-461a-8186-26a102256e51"/>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B65B6F-396F-42F8-AB23-E97CF52A7273}">
  <ds:schemaRefs>
    <ds:schemaRef ds:uri="http://schemas.microsoft.com/sharepoint/v3"/>
    <ds:schemaRef ds:uri="http://schemas.microsoft.com/office/2006/metadata/properties"/>
    <ds:schemaRef ds:uri="http://purl.org/dc/elements/1.1/"/>
    <ds:schemaRef ds:uri="http://schemas.microsoft.com/office/2006/documentManagement/types"/>
    <ds:schemaRef ds:uri="http://purl.org/dc/dcmitype/"/>
    <ds:schemaRef ds:uri="http://schemas.microsoft.com/sharepoint/v4"/>
    <ds:schemaRef ds:uri="http://schemas.openxmlformats.org/package/2006/metadata/core-properties"/>
    <ds:schemaRef ds:uri="http://schemas.microsoft.com/office/infopath/2007/PartnerControls"/>
    <ds:schemaRef ds:uri="74d8072a-4c52-461a-8186-26a102256e51"/>
    <ds:schemaRef ds:uri="http://www.w3.org/XML/1998/namespace"/>
    <ds:schemaRef ds:uri="http://purl.org/dc/terms/"/>
  </ds:schemaRefs>
</ds:datastoreItem>
</file>

<file path=customXml/itemProps4.xml><?xml version="1.0" encoding="utf-8"?>
<ds:datastoreItem xmlns:ds="http://schemas.openxmlformats.org/officeDocument/2006/customXml" ds:itemID="{B76DD70D-9779-4D22-96A2-587E9C35E2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EMR-PPT-Template-4x3-Box</Template>
  <TotalTime>358</TotalTime>
  <Words>5174</Words>
  <Application>Microsoft Office PowerPoint</Application>
  <PresentationFormat>On-screen Show (4:3)</PresentationFormat>
  <Paragraphs>558</Paragraphs>
  <Slides>53</Slides>
  <Notes>22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4</vt:i4>
      </vt:variant>
      <vt:variant>
        <vt:lpstr>Slide Titles</vt:lpstr>
      </vt:variant>
      <vt:variant>
        <vt:i4>53</vt:i4>
      </vt:variant>
    </vt:vector>
  </HeadingPairs>
  <TitlesOfParts>
    <vt:vector size="68" baseType="lpstr">
      <vt:lpstr>ＭＳ Ｐゴシック</vt:lpstr>
      <vt:lpstr>宋体</vt:lpstr>
      <vt:lpstr>Arial</vt:lpstr>
      <vt:lpstr>Calibri</vt:lpstr>
      <vt:lpstr>Cambria Math</vt:lpstr>
      <vt:lpstr>Impact</vt:lpstr>
      <vt:lpstr>Rod</vt:lpstr>
      <vt:lpstr>Times</vt:lpstr>
      <vt:lpstr>Times New Roman</vt:lpstr>
      <vt:lpstr>Wingdings</vt:lpstr>
      <vt:lpstr>EMR-PPT-Template-4x3-Box</vt:lpstr>
      <vt:lpstr>Designer Drawing</vt:lpstr>
      <vt:lpstr>Chart</vt:lpstr>
      <vt:lpstr>Worksheet</vt:lpstr>
      <vt:lpstr>Document</vt:lpstr>
      <vt:lpstr>PowerPoint Presentation</vt:lpstr>
      <vt:lpstr>Agenda</vt:lpstr>
      <vt:lpstr>Overview of Coriolis Meters</vt:lpstr>
      <vt:lpstr>Coriolis Flowmeter Pros and Cons</vt:lpstr>
      <vt:lpstr>Principle of operation - Bent Tube Meter Design</vt:lpstr>
      <vt:lpstr>Principle of Operation</vt:lpstr>
      <vt:lpstr>Coriolis Meter Principle of Operation Physics of Coriolis Force  That Creates Twist During Flow</vt:lpstr>
      <vt:lpstr>Coriolis Meter Principle of Operation Signal Processing</vt:lpstr>
      <vt:lpstr>Coriolis Meter Raw Sensitivity  Varies with Design</vt:lpstr>
      <vt:lpstr>Coriolis Flow Performance – Zero Stability and Flat Spec or rated accuracy</vt:lpstr>
      <vt:lpstr>AGA Section 6.1 Minimum Performance Requirements</vt:lpstr>
      <vt:lpstr>Direct Density Measurement</vt:lpstr>
      <vt:lpstr>Direct Density Measurement - Gas</vt:lpstr>
      <vt:lpstr>Direct Temperature Measurement</vt:lpstr>
      <vt:lpstr>Agenda</vt:lpstr>
      <vt:lpstr>AGA Report Background</vt:lpstr>
      <vt:lpstr>AGA Report No. 11 / API MPMS Ch. 14.9 Measurement of Natural Gas by Coriolis Meter</vt:lpstr>
      <vt:lpstr>Agenda</vt:lpstr>
      <vt:lpstr>Coriolis Meter Principle of Operation How Flow Calibration Factor (FCF), Zero, and ΔT Relates to Mass Flow</vt:lpstr>
      <vt:lpstr>Conversion of Mass to Volume at Standard Conditions</vt:lpstr>
      <vt:lpstr>AGA 11 Sensor  Mass Flow Calibration Established on Water</vt:lpstr>
      <vt:lpstr>Calibration Fluid Flexibility</vt:lpstr>
      <vt:lpstr>NMi Euroloop Testing of Meters to Prove Liquid Cal is Suitable for Gas Measurement</vt:lpstr>
      <vt:lpstr>Sensor Calibration Established on Water 3rd Party Testing and Certification</vt:lpstr>
      <vt:lpstr>Calibration Adjustment Methods Described in AGA 11</vt:lpstr>
      <vt:lpstr>Multi-Point Piecewise Linear Interpolation (PWL)</vt:lpstr>
      <vt:lpstr>Results with PWL – 1-inch Meter CMF100</vt:lpstr>
      <vt:lpstr>Agenda</vt:lpstr>
      <vt:lpstr>Section 9 – Meter Verification / Flow Performance Testing</vt:lpstr>
      <vt:lpstr>Prior AGA 11 Coriolis Verification Practice</vt:lpstr>
      <vt:lpstr>Perform In-Situ Verifications Quickly and Easily to Increase Confidence and Reduce Downtime</vt:lpstr>
      <vt:lpstr>New AGA 11 Coriolis Verification Practice</vt:lpstr>
      <vt:lpstr>AGA11 Section 9 – Meter Verification Cont.</vt:lpstr>
      <vt:lpstr>AGA11 Section 9.2 – Periodic Flow Performance Testing</vt:lpstr>
      <vt:lpstr>Agenda</vt:lpstr>
      <vt:lpstr>Unique Attributes of Coriolis Technology Resolves common measurement problems</vt:lpstr>
      <vt:lpstr>AGA 11 – Gas Operating Conditions “Upstream Piping and Flow Profiles”</vt:lpstr>
      <vt:lpstr>GERG Installation Requirements “No Error Effects from Regulator Location”</vt:lpstr>
      <vt:lpstr>Micro Motion- Pulsation Immunity GERG - No Gas Pulsation Error Concerns</vt:lpstr>
      <vt:lpstr>Micro Motion Vibration Immunity</vt:lpstr>
      <vt:lpstr>AGA11 – Gas Velocity and Filtration</vt:lpstr>
      <vt:lpstr>Large Diameter Coriolis and Pressure Drop</vt:lpstr>
      <vt:lpstr>Effect of Pressure on Coriolis Meters</vt:lpstr>
      <vt:lpstr>Example of Pressure Effect Compensation  Large Meter Gas Test Results</vt:lpstr>
      <vt:lpstr>Agenda</vt:lpstr>
      <vt:lpstr>Gas Sizing Best Practices - Coriolis Meter Turndown High Pressure = High Turndown</vt:lpstr>
      <vt:lpstr>Installation Best Practices Orientation &amp; Piping Requirements</vt:lpstr>
      <vt:lpstr>AGA11 - Installation Best Practices Piping Alignment and Support</vt:lpstr>
      <vt:lpstr>PowerPoint Presentation</vt:lpstr>
      <vt:lpstr>Agenda</vt:lpstr>
      <vt:lpstr>Natural Gas Industry Coriolis Sweet Spots</vt:lpstr>
      <vt:lpstr>The “Coriolis” Effect….</vt:lpstr>
      <vt:lpstr>PowerPoint Presentation</vt:lpstr>
    </vt:vector>
  </TitlesOfParts>
  <Company>Emerson Process Management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Wyatt, Tonya [AUTOSOL/FMP/BOUL]</dc:creator>
  <cp:lastModifiedBy>Buttler, Marc [EMR/MSOL/BOUL]</cp:lastModifiedBy>
  <cp:revision>15</cp:revision>
  <cp:lastPrinted>2016-01-06T22:56:37Z</cp:lastPrinted>
  <dcterms:created xsi:type="dcterms:W3CDTF">2019-05-07T01:16:36Z</dcterms:created>
  <dcterms:modified xsi:type="dcterms:W3CDTF">2024-03-29T23:23:11Z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etition">
    <vt:lpwstr/>
  </property>
  <property fmtid="{D5CDD505-2E9C-101B-9397-08002B2CF9AE}" pid="3" name="DocumentHiddenCategoryMultiSelect">
    <vt:lpwstr/>
  </property>
  <property fmtid="{D5CDD505-2E9C-101B-9397-08002B2CF9AE}" pid="4" name="IndustrySegmentMultiSelect">
    <vt:lpwstr/>
  </property>
  <property fmtid="{D5CDD505-2E9C-101B-9397-08002B2CF9AE}" pid="5" name="MobileDeviceSpecific">
    <vt:lpwstr/>
  </property>
  <property fmtid="{D5CDD505-2E9C-101B-9397-08002B2CF9AE}" pid="6" name="ContentTypeId">
    <vt:lpwstr>0x0101009FA86AC645E5494EBFC247F7E2FAF8520039E73650856643F4A0853C977BAF96360046780E75F87E4C2E8413C3EBE673578C005C83083E135A7944B93F01CEAA14E63A</vt:lpwstr>
  </property>
  <property fmtid="{D5CDD505-2E9C-101B-9397-08002B2CF9AE}" pid="7" name="StrategicAccount">
    <vt:lpwstr/>
  </property>
  <property fmtid="{D5CDD505-2E9C-101B-9397-08002B2CF9AE}" pid="8" name="BrandMultiSelect">
    <vt:lpwstr/>
  </property>
  <property fmtid="{D5CDD505-2E9C-101B-9397-08002B2CF9AE}" pid="9" name="ProductServiceFamilyMultiSelect">
    <vt:lpwstr/>
  </property>
  <property fmtid="{D5CDD505-2E9C-101B-9397-08002B2CF9AE}" pid="10" name="_dlc_DocIdItemGuid">
    <vt:lpwstr>bdcdff90-e529-457e-84af-bec944d357bb</vt:lpwstr>
  </property>
  <property fmtid="{D5CDD505-2E9C-101B-9397-08002B2CF9AE}" pid="11" name="ProductServiceKey">
    <vt:lpwstr/>
  </property>
  <property fmtid="{D5CDD505-2E9C-101B-9397-08002B2CF9AE}" pid="12" name="ProductServiceLevel2">
    <vt:lpwstr/>
  </property>
  <property fmtid="{D5CDD505-2E9C-101B-9397-08002B2CF9AE}" pid="13" name="DocumentType">
    <vt:lpwstr>98;#Marketing Resources|d0430ac3-9c09-4081-bd0f-5a6fe7662cdb;#3098;#Templates|46d83519-efda-4ab5-b6c9-d5c25a0ca7bf</vt:lpwstr>
  </property>
  <property fmtid="{D5CDD505-2E9C-101B-9397-08002B2CF9AE}" pid="14" name="IndustrySolutionsMultiSelect">
    <vt:lpwstr/>
  </property>
  <property fmtid="{D5CDD505-2E9C-101B-9397-08002B2CF9AE}" pid="15" name="DocumentLanguage">
    <vt:lpwstr/>
  </property>
  <property fmtid="{D5CDD505-2E9C-101B-9397-08002B2CF9AE}" pid="16" name="IndustryApplicationMultiSelect">
    <vt:lpwstr/>
  </property>
  <property fmtid="{D5CDD505-2E9C-101B-9397-08002B2CF9AE}" pid="17" name="MSIP_Label_d38901aa-f724-46bf-bb4f-aef09392934b_Enabled">
    <vt:lpwstr>true</vt:lpwstr>
  </property>
  <property fmtid="{D5CDD505-2E9C-101B-9397-08002B2CF9AE}" pid="18" name="MSIP_Label_d38901aa-f724-46bf-bb4f-aef09392934b_SetDate">
    <vt:lpwstr>2024-03-28T14:07:57Z</vt:lpwstr>
  </property>
  <property fmtid="{D5CDD505-2E9C-101B-9397-08002B2CF9AE}" pid="19" name="MSIP_Label_d38901aa-f724-46bf-bb4f-aef09392934b_Method">
    <vt:lpwstr>Standard</vt:lpwstr>
  </property>
  <property fmtid="{D5CDD505-2E9C-101B-9397-08002B2CF9AE}" pid="20" name="MSIP_Label_d38901aa-f724-46bf-bb4f-aef09392934b_Name">
    <vt:lpwstr>Internal - No Label</vt:lpwstr>
  </property>
  <property fmtid="{D5CDD505-2E9C-101B-9397-08002B2CF9AE}" pid="21" name="MSIP_Label_d38901aa-f724-46bf-bb4f-aef09392934b_SiteId">
    <vt:lpwstr>eb06985d-06ca-4a17-81da-629ab99f6505</vt:lpwstr>
  </property>
  <property fmtid="{D5CDD505-2E9C-101B-9397-08002B2CF9AE}" pid="22" name="MSIP_Label_d38901aa-f724-46bf-bb4f-aef09392934b_ActionId">
    <vt:lpwstr>9fe81afc-9884-43b1-96a0-26fbd831a738</vt:lpwstr>
  </property>
  <property fmtid="{D5CDD505-2E9C-101B-9397-08002B2CF9AE}" pid="23" name="MSIP_Label_d38901aa-f724-46bf-bb4f-aef09392934b_ContentBits">
    <vt:lpwstr>0</vt:lpwstr>
  </property>
</Properties>
</file>